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6.xml" ContentType="application/vnd.openxmlformats-officedocument.presentationml.notesSlide+xml"/>
  <Override PartName="/ppt/tags/tag45.xml" ContentType="application/vnd.openxmlformats-officedocument.presentationml.tags+xml"/>
  <Override PartName="/ppt/notesSlides/notesSlide47.xml" ContentType="application/vnd.openxmlformats-officedocument.presentationml.notesSlide+xml"/>
  <Override PartName="/ppt/tags/tag46.xml" ContentType="application/vnd.openxmlformats-officedocument.presentationml.tags+xml"/>
  <Override PartName="/ppt/notesSlides/notesSlide48.xml" ContentType="application/vnd.openxmlformats-officedocument.presentationml.notesSlide+xml"/>
  <Override PartName="/ppt/tags/tag47.xml" ContentType="application/vnd.openxmlformats-officedocument.presentationml.tags+xml"/>
  <Override PartName="/ppt/notesSlides/notesSlide49.xml" ContentType="application/vnd.openxmlformats-officedocument.presentationml.notesSlide+xml"/>
  <Override PartName="/ppt/tags/tag48.xml" ContentType="application/vnd.openxmlformats-officedocument.presentationml.tags+xml"/>
  <Override PartName="/ppt/notesSlides/notesSlide50.xml" ContentType="application/vnd.openxmlformats-officedocument.presentationml.notesSlide+xml"/>
  <Override PartName="/ppt/tags/tag49.xml" ContentType="application/vnd.openxmlformats-officedocument.presentationml.tags+xml"/>
  <Override PartName="/ppt/notesSlides/notesSlide51.xml" ContentType="application/vnd.openxmlformats-officedocument.presentationml.notesSlide+xml"/>
  <Override PartName="/ppt/tags/tag50.xml" ContentType="application/vnd.openxmlformats-officedocument.presentationml.tags+xml"/>
  <Override PartName="/ppt/notesSlides/notesSlide52.xml" ContentType="application/vnd.openxmlformats-officedocument.presentationml.notesSlide+xml"/>
  <Override PartName="/ppt/tags/tag51.xml" ContentType="application/vnd.openxmlformats-officedocument.presentationml.tags+xml"/>
  <Override PartName="/ppt/notesSlides/notesSlide53.xml" ContentType="application/vnd.openxmlformats-officedocument.presentationml.notesSlide+xml"/>
  <Override PartName="/ppt/tags/tag52.xml" ContentType="application/vnd.openxmlformats-officedocument.presentationml.tags+xml"/>
  <Override PartName="/ppt/notesSlides/notesSlide54.xml" ContentType="application/vnd.openxmlformats-officedocument.presentationml.notesSlide+xml"/>
  <Override PartName="/ppt/tags/tag53.xml" ContentType="application/vnd.openxmlformats-officedocument.presentationml.tags+xml"/>
  <Override PartName="/ppt/notesSlides/notesSlide55.xml" ContentType="application/vnd.openxmlformats-officedocument.presentationml.notesSlide+xml"/>
  <Override PartName="/ppt/tags/tag54.xml" ContentType="application/vnd.openxmlformats-officedocument.presentationml.tags+xml"/>
  <Override PartName="/ppt/notesSlides/notesSlide56.xml" ContentType="application/vnd.openxmlformats-officedocument.presentationml.notesSlide+xml"/>
  <Override PartName="/ppt/tags/tag55.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56.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7.xml" ContentType="application/vnd.openxmlformats-officedocument.presentationml.tags+xml"/>
  <Override PartName="/ppt/notesSlides/notesSlide62.xml" ContentType="application/vnd.openxmlformats-officedocument.presentationml.notesSlide+xml"/>
  <Override PartName="/ppt/tags/tag58.xml" ContentType="application/vnd.openxmlformats-officedocument.presentationml.tags+xml"/>
  <Override PartName="/ppt/notesSlides/notesSlide63.xml" ContentType="application/vnd.openxmlformats-officedocument.presentationml.notesSlide+xml"/>
  <Override PartName="/ppt/tags/tag59.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137" r:id="rId1"/>
  </p:sldMasterIdLst>
  <p:notesMasterIdLst>
    <p:notesMasterId r:id="rId146"/>
  </p:notesMasterIdLst>
  <p:handoutMasterIdLst>
    <p:handoutMasterId r:id="rId147"/>
  </p:handoutMasterIdLst>
  <p:sldIdLst>
    <p:sldId id="1871" r:id="rId2"/>
    <p:sldId id="10047" r:id="rId3"/>
    <p:sldId id="10048" r:id="rId4"/>
    <p:sldId id="8375" r:id="rId5"/>
    <p:sldId id="1902" r:id="rId6"/>
    <p:sldId id="5418" r:id="rId7"/>
    <p:sldId id="8544" r:id="rId8"/>
    <p:sldId id="10050" r:id="rId9"/>
    <p:sldId id="8663" r:id="rId10"/>
    <p:sldId id="8664" r:id="rId11"/>
    <p:sldId id="3537" r:id="rId12"/>
    <p:sldId id="10046" r:id="rId13"/>
    <p:sldId id="3521" r:id="rId14"/>
    <p:sldId id="10049" r:id="rId15"/>
    <p:sldId id="1884" r:id="rId16"/>
    <p:sldId id="3458" r:id="rId17"/>
    <p:sldId id="8665" r:id="rId18"/>
    <p:sldId id="8451" r:id="rId19"/>
    <p:sldId id="3476" r:id="rId20"/>
    <p:sldId id="4572" r:id="rId21"/>
    <p:sldId id="3282" r:id="rId22"/>
    <p:sldId id="3281" r:id="rId23"/>
    <p:sldId id="8580" r:id="rId24"/>
    <p:sldId id="8581" r:id="rId25"/>
    <p:sldId id="8582" r:id="rId26"/>
    <p:sldId id="3540" r:id="rId27"/>
    <p:sldId id="3541" r:id="rId28"/>
    <p:sldId id="8575" r:id="rId29"/>
    <p:sldId id="8576" r:id="rId30"/>
    <p:sldId id="3473" r:id="rId31"/>
    <p:sldId id="3545" r:id="rId32"/>
    <p:sldId id="3543" r:id="rId33"/>
    <p:sldId id="3560" r:id="rId34"/>
    <p:sldId id="4643" r:id="rId35"/>
    <p:sldId id="3578" r:id="rId36"/>
    <p:sldId id="3546" r:id="rId37"/>
    <p:sldId id="8536" r:id="rId38"/>
    <p:sldId id="8567" r:id="rId39"/>
    <p:sldId id="3561" r:id="rId40"/>
    <p:sldId id="3554" r:id="rId41"/>
    <p:sldId id="3556" r:id="rId42"/>
    <p:sldId id="3562" r:id="rId43"/>
    <p:sldId id="3563" r:id="rId44"/>
    <p:sldId id="3564" r:id="rId45"/>
    <p:sldId id="3565" r:id="rId46"/>
    <p:sldId id="3566" r:id="rId47"/>
    <p:sldId id="10051" r:id="rId48"/>
    <p:sldId id="10052" r:id="rId49"/>
    <p:sldId id="3567" r:id="rId50"/>
    <p:sldId id="8578" r:id="rId51"/>
    <p:sldId id="3569" r:id="rId52"/>
    <p:sldId id="3570" r:id="rId53"/>
    <p:sldId id="3571" r:id="rId54"/>
    <p:sldId id="3572" r:id="rId55"/>
    <p:sldId id="3583" r:id="rId56"/>
    <p:sldId id="3584" r:id="rId57"/>
    <p:sldId id="3585" r:id="rId58"/>
    <p:sldId id="3586" r:id="rId59"/>
    <p:sldId id="8566" r:id="rId60"/>
    <p:sldId id="1936" r:id="rId61"/>
    <p:sldId id="8448" r:id="rId62"/>
    <p:sldId id="8449" r:id="rId63"/>
    <p:sldId id="4634" r:id="rId64"/>
    <p:sldId id="265" r:id="rId65"/>
    <p:sldId id="4636" r:id="rId66"/>
    <p:sldId id="3507" r:id="rId67"/>
    <p:sldId id="3449" r:id="rId68"/>
    <p:sldId id="3535" r:id="rId69"/>
    <p:sldId id="8644" r:id="rId70"/>
    <p:sldId id="8645" r:id="rId71"/>
    <p:sldId id="8646" r:id="rId72"/>
    <p:sldId id="4639" r:id="rId73"/>
    <p:sldId id="8450" r:id="rId74"/>
    <p:sldId id="3503" r:id="rId75"/>
    <p:sldId id="8647" r:id="rId76"/>
    <p:sldId id="8538" r:id="rId77"/>
    <p:sldId id="3512" r:id="rId78"/>
    <p:sldId id="8648" r:id="rId79"/>
    <p:sldId id="5895" r:id="rId80"/>
    <p:sldId id="8649" r:id="rId81"/>
    <p:sldId id="8650" r:id="rId82"/>
    <p:sldId id="8564" r:id="rId83"/>
    <p:sldId id="8533" r:id="rId84"/>
    <p:sldId id="8474" r:id="rId85"/>
    <p:sldId id="8456" r:id="rId86"/>
    <p:sldId id="5242" r:id="rId87"/>
    <p:sldId id="8330" r:id="rId88"/>
    <p:sldId id="5245" r:id="rId89"/>
    <p:sldId id="5247" r:id="rId90"/>
    <p:sldId id="1869" r:id="rId91"/>
    <p:sldId id="5258" r:id="rId92"/>
    <p:sldId id="8268" r:id="rId93"/>
    <p:sldId id="5240" r:id="rId94"/>
    <p:sldId id="5302" r:id="rId95"/>
    <p:sldId id="261" r:id="rId96"/>
    <p:sldId id="2155" r:id="rId97"/>
    <p:sldId id="1822" r:id="rId98"/>
    <p:sldId id="5705" r:id="rId99"/>
    <p:sldId id="5713" r:id="rId100"/>
    <p:sldId id="2145" r:id="rId101"/>
    <p:sldId id="8655" r:id="rId102"/>
    <p:sldId id="4408" r:id="rId103"/>
    <p:sldId id="5615" r:id="rId104"/>
    <p:sldId id="8656" r:id="rId105"/>
    <p:sldId id="8657" r:id="rId106"/>
    <p:sldId id="8658" r:id="rId107"/>
    <p:sldId id="8550" r:id="rId108"/>
    <p:sldId id="6053" r:id="rId109"/>
    <p:sldId id="8258" r:id="rId110"/>
    <p:sldId id="1530" r:id="rId111"/>
    <p:sldId id="8390" r:id="rId112"/>
    <p:sldId id="8653" r:id="rId113"/>
    <p:sldId id="8654" r:id="rId114"/>
    <p:sldId id="8269" r:id="rId115"/>
    <p:sldId id="3426" r:id="rId116"/>
    <p:sldId id="260" r:id="rId117"/>
    <p:sldId id="8328" r:id="rId118"/>
    <p:sldId id="3427" r:id="rId119"/>
    <p:sldId id="3269" r:id="rId120"/>
    <p:sldId id="5732" r:id="rId121"/>
    <p:sldId id="8622" r:id="rId122"/>
    <p:sldId id="8623" r:id="rId123"/>
    <p:sldId id="8624" r:id="rId124"/>
    <p:sldId id="8625" r:id="rId125"/>
    <p:sldId id="8626" r:id="rId126"/>
    <p:sldId id="8627" r:id="rId127"/>
    <p:sldId id="8628" r:id="rId128"/>
    <p:sldId id="8629" r:id="rId129"/>
    <p:sldId id="8630" r:id="rId130"/>
    <p:sldId id="8631" r:id="rId131"/>
    <p:sldId id="8632" r:id="rId132"/>
    <p:sldId id="8633" r:id="rId133"/>
    <p:sldId id="8634" r:id="rId134"/>
    <p:sldId id="8635" r:id="rId135"/>
    <p:sldId id="8636" r:id="rId136"/>
    <p:sldId id="8637" r:id="rId137"/>
    <p:sldId id="8638" r:id="rId138"/>
    <p:sldId id="8639" r:id="rId139"/>
    <p:sldId id="8640" r:id="rId140"/>
    <p:sldId id="8641" r:id="rId141"/>
    <p:sldId id="8361" r:id="rId142"/>
    <p:sldId id="8551" r:id="rId143"/>
    <p:sldId id="5562" r:id="rId144"/>
    <p:sldId id="1125" r:id="rId145"/>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89CB6A0D-85D7-430C-B21C-3DF21CCE5AFC}">
          <p14:sldIdLst>
            <p14:sldId id="1871"/>
            <p14:sldId id="10047"/>
            <p14:sldId id="10048"/>
          </p14:sldIdLst>
        </p14:section>
        <p14:section name="Microsoft AI" id="{3A24D8B1-0655-45E7-8416-843D78B99AB2}">
          <p14:sldIdLst>
            <p14:sldId id="8375"/>
            <p14:sldId id="1902"/>
          </p14:sldIdLst>
        </p14:section>
        <p14:section name="AML - 基本編" id="{B0CFCB94-8CC5-4300-BA7A-DB105FE0C8F4}">
          <p14:sldIdLst>
            <p14:sldId id="5418"/>
            <p14:sldId id="8544"/>
            <p14:sldId id="10050"/>
            <p14:sldId id="8663"/>
            <p14:sldId id="8664"/>
            <p14:sldId id="3537"/>
            <p14:sldId id="10046"/>
            <p14:sldId id="3521"/>
            <p14:sldId id="10049"/>
            <p14:sldId id="1884"/>
            <p14:sldId id="3458"/>
            <p14:sldId id="8665"/>
            <p14:sldId id="8451"/>
            <p14:sldId id="3476"/>
            <p14:sldId id="4572"/>
            <p14:sldId id="3282"/>
            <p14:sldId id="3281"/>
            <p14:sldId id="8580"/>
            <p14:sldId id="8581"/>
            <p14:sldId id="8582"/>
            <p14:sldId id="3540"/>
            <p14:sldId id="3541"/>
            <p14:sldId id="8575"/>
            <p14:sldId id="8576"/>
            <p14:sldId id="3473"/>
            <p14:sldId id="3545"/>
            <p14:sldId id="3543"/>
            <p14:sldId id="3560"/>
            <p14:sldId id="4643"/>
            <p14:sldId id="3578"/>
            <p14:sldId id="3546"/>
            <p14:sldId id="8536"/>
          </p14:sldIdLst>
        </p14:section>
        <p14:section name="AML - Python SDK" id="{CCC00BEA-51BA-481A-807C-6E815F28E25E}">
          <p14:sldIdLst>
            <p14:sldId id="8567"/>
            <p14:sldId id="3561"/>
            <p14:sldId id="3554"/>
            <p14:sldId id="3556"/>
            <p14:sldId id="3562"/>
            <p14:sldId id="3563"/>
            <p14:sldId id="3564"/>
            <p14:sldId id="3565"/>
            <p14:sldId id="3566"/>
            <p14:sldId id="10051"/>
            <p14:sldId id="10052"/>
            <p14:sldId id="3567"/>
            <p14:sldId id="8578"/>
            <p14:sldId id="3569"/>
            <p14:sldId id="3570"/>
            <p14:sldId id="3571"/>
            <p14:sldId id="3572"/>
            <p14:sldId id="3583"/>
            <p14:sldId id="3584"/>
            <p14:sldId id="3585"/>
            <p14:sldId id="3586"/>
          </p14:sldIdLst>
        </p14:section>
        <p14:section name="AML - AutoML" id="{CC70C567-1E88-4F67-9A07-7A250DA47E92}">
          <p14:sldIdLst>
            <p14:sldId id="8566"/>
            <p14:sldId id="1936"/>
            <p14:sldId id="8448"/>
            <p14:sldId id="8449"/>
            <p14:sldId id="4634"/>
            <p14:sldId id="265"/>
            <p14:sldId id="4636"/>
            <p14:sldId id="3507"/>
            <p14:sldId id="3449"/>
            <p14:sldId id="3535"/>
            <p14:sldId id="8644"/>
            <p14:sldId id="8645"/>
            <p14:sldId id="8646"/>
            <p14:sldId id="4639"/>
            <p14:sldId id="8450"/>
            <p14:sldId id="3503"/>
            <p14:sldId id="8647"/>
            <p14:sldId id="8538"/>
            <p14:sldId id="3512"/>
            <p14:sldId id="8648"/>
            <p14:sldId id="5895"/>
            <p14:sldId id="8649"/>
            <p14:sldId id="8650"/>
          </p14:sldIdLst>
        </p14:section>
        <p14:section name="AML - 分散学習" id="{2D59793D-5CC6-4EF1-A23A-D05C1816B293}">
          <p14:sldIdLst>
            <p14:sldId id="8564"/>
            <p14:sldId id="8533"/>
            <p14:sldId id="8474"/>
            <p14:sldId id="8456"/>
          </p14:sldIdLst>
        </p14:section>
        <p14:section name="FPGA - Project BrainWave" id="{2CC5841A-E7CD-486D-95EF-28D9704C97A4}">
          <p14:sldIdLst>
            <p14:sldId id="5242"/>
            <p14:sldId id="8330"/>
            <p14:sldId id="5245"/>
            <p14:sldId id="5247"/>
            <p14:sldId id="1869"/>
            <p14:sldId id="5258"/>
            <p14:sldId id="8268"/>
          </p14:sldIdLst>
        </p14:section>
        <p14:section name="GPU" id="{2BDFB5C5-60AF-4F6E-B6D1-85E1236132B0}">
          <p14:sldIdLst>
            <p14:sldId id="5240"/>
            <p14:sldId id="5302"/>
            <p14:sldId id="261"/>
            <p14:sldId id="2155"/>
            <p14:sldId id="1822"/>
          </p14:sldIdLst>
        </p14:section>
        <p14:section name="DSVM" id="{96ED14D6-9F0E-45D5-BDB8-1A257A2C9BF6}">
          <p14:sldIdLst>
            <p14:sldId id="5705"/>
            <p14:sldId id="5713"/>
            <p14:sldId id="2145"/>
          </p14:sldIdLst>
        </p14:section>
        <p14:section name="Databricks" id="{30F67B64-E828-4106-B712-A5FF47BE50BF}">
          <p14:sldIdLst>
            <p14:sldId id="8655"/>
            <p14:sldId id="4408"/>
            <p14:sldId id="5615"/>
            <p14:sldId id="8656"/>
            <p14:sldId id="8657"/>
            <p14:sldId id="8658"/>
          </p14:sldIdLst>
        </p14:section>
        <p14:section name="Azure Notebook" id="{ECDF61A6-5E13-4797-8104-C04C74CC9650}">
          <p14:sldIdLst>
            <p14:sldId id="8550"/>
            <p14:sldId id="6053"/>
          </p14:sldIdLst>
        </p14:section>
        <p14:section name="Azure IoT Edge" id="{8A9ABB35-EEFA-4D5B-8676-588F312404A4}">
          <p14:sldIdLst>
            <p14:sldId id="8258"/>
            <p14:sldId id="1530"/>
            <p14:sldId id="8390"/>
            <p14:sldId id="8653"/>
            <p14:sldId id="8654"/>
          </p14:sldIdLst>
        </p14:section>
        <p14:section name="ONNX" id="{61ABA969-09A9-44AA-8916-E3717D72BC1E}">
          <p14:sldIdLst>
            <p14:sldId id="8269"/>
            <p14:sldId id="3426"/>
            <p14:sldId id="260"/>
            <p14:sldId id="8328"/>
            <p14:sldId id="3427"/>
            <p14:sldId id="3269"/>
          </p14:sldIdLst>
        </p14:section>
        <p14:section name="Windows ML" id="{B3A98E4D-30F3-430B-B681-C5350D36F30C}">
          <p14:sldIdLst>
            <p14:sldId id="5732"/>
            <p14:sldId id="8622"/>
            <p14:sldId id="8623"/>
            <p14:sldId id="8624"/>
            <p14:sldId id="8625"/>
            <p14:sldId id="8626"/>
            <p14:sldId id="8627"/>
            <p14:sldId id="8628"/>
            <p14:sldId id="8629"/>
            <p14:sldId id="8630"/>
            <p14:sldId id="8631"/>
            <p14:sldId id="8632"/>
            <p14:sldId id="8633"/>
            <p14:sldId id="8634"/>
            <p14:sldId id="8635"/>
            <p14:sldId id="8636"/>
            <p14:sldId id="8637"/>
            <p14:sldId id="8638"/>
            <p14:sldId id="8639"/>
            <p14:sldId id="8640"/>
            <p14:sldId id="8641"/>
          </p14:sldIdLst>
        </p14:section>
        <p14:section name="ML.NET" id="{801A5B81-1BB2-4A8B-B084-F345D0BB1E3D}">
          <p14:sldIdLst>
            <p14:sldId id="8361"/>
            <p14:sldId id="8551"/>
          </p14:sldIdLst>
        </p14:section>
        <p14:section name="まとめ" id="{A952E4CB-4A98-4108-9D9E-27ED7BA341DB}">
          <p14:sldIdLst>
            <p14:sldId id="5562"/>
            <p14:sldId id="1125"/>
          </p14:sldIdLst>
        </p14:section>
      </p14:sectionLst>
    </p:ext>
    <p:ext uri="{EFAFB233-063F-42B5-8137-9DF3F51BA10A}">
      <p15:sldGuideLst xmlns:p15="http://schemas.microsoft.com/office/powerpoint/2012/main">
        <p15:guide id="3" orient="horz"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72727"/>
    <a:srgbClr val="E6E6E6"/>
    <a:srgbClr val="75E4FF"/>
    <a:srgbClr val="40C5AF"/>
    <a:srgbClr val="00A8D6"/>
    <a:srgbClr val="00A1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5F048-9E65-4D34-B3CB-3DAA6B948528}" v="218" dt="2019-02-10T21:55:33.735"/>
  </p1510:revLst>
</p1510:revInfo>
</file>

<file path=ppt/tableStyles.xml><?xml version="1.0" encoding="utf-8"?>
<a:tblStyleLst xmlns:a="http://schemas.openxmlformats.org/drawingml/2006/main" def="{5C22544A-7EE6-4342-B048-85BDC9FD1C3A}">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0" autoAdjust="0"/>
    <p:restoredTop sz="83188" autoAdjust="0"/>
  </p:normalViewPr>
  <p:slideViewPr>
    <p:cSldViewPr showGuides="1">
      <p:cViewPr>
        <p:scale>
          <a:sx n="90" d="100"/>
          <a:sy n="90" d="100"/>
        </p:scale>
        <p:origin x="632" y="340"/>
      </p:cViewPr>
      <p:guideLst>
        <p:guide orient="horz"/>
        <p:guide pos="3840"/>
      </p:guideLst>
    </p:cSldViewPr>
  </p:slideViewPr>
  <p:outlineViewPr>
    <p:cViewPr>
      <p:scale>
        <a:sx n="33" d="100"/>
        <a:sy n="33" d="100"/>
      </p:scale>
      <p:origin x="0" y="-56155"/>
    </p:cViewPr>
  </p:outlineViewPr>
  <p:notesTextViewPr>
    <p:cViewPr>
      <p:scale>
        <a:sx n="1" d="1"/>
        <a:sy n="1" d="1"/>
      </p:scale>
      <p:origin x="0" y="0"/>
    </p:cViewPr>
  </p:notesTextViewPr>
  <p:sorterViewPr>
    <p:cViewPr varScale="1">
      <p:scale>
        <a:sx n="100" d="100"/>
        <a:sy n="100" d="100"/>
      </p:scale>
      <p:origin x="0" y="-14292"/>
    </p:cViewPr>
  </p:sorterViewPr>
  <p:notesViewPr>
    <p:cSldViewPr showGuides="1">
      <p:cViewPr varScale="1">
        <p:scale>
          <a:sx n="85" d="100"/>
          <a:sy n="85" d="100"/>
        </p:scale>
        <p:origin x="1123" y="4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commentAuthors" Target="commentAuthors.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フッター プレースホルダー 3"/>
          <p:cNvSpPr>
            <a:spLocks noGrp="1"/>
          </p:cNvSpPr>
          <p:nvPr>
            <p:ph type="ftr" sz="quarter" idx="2"/>
          </p:nvPr>
        </p:nvSpPr>
        <p:spPr>
          <a:xfrm>
            <a:off x="0" y="9440646"/>
            <a:ext cx="6050844" cy="496967"/>
          </a:xfrm>
          <a:prstGeom prst="rect">
            <a:avLst/>
          </a:prstGeom>
        </p:spPr>
        <p:txBody>
          <a:bodyPr vert="horz" lIns="91440" tIns="45720" rIns="91440" bIns="45720" rtlCol="0" anchor="b"/>
          <a:lstStyle>
            <a:lvl1pPr algn="l">
              <a:defRPr sz="1200"/>
            </a:lvl1pPr>
          </a:lstStyle>
          <a:p>
            <a:r>
              <a:rPr lang="en-US" altLang="ja-JP" sz="700" dirty="0"/>
              <a:t>© 2013 Microsoft Corporation. All rights reserved. Microsoft, Windows, Microsoft Azure and other product names are or may be registered trademarks and/or trademarks in the U.S. and/or other countries.</a:t>
            </a:r>
          </a:p>
          <a:p>
            <a:r>
              <a:rPr lang="en-US" altLang="ja-JP" sz="700"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700" dirty="0"/>
            </a:br>
            <a:r>
              <a:rPr lang="en-US" altLang="ja-JP" sz="700" dirty="0"/>
              <a:t>MICROSOFT MAKES NO WARRANTIES, EXPRESS, IMPLIED OR STATUTORY, AS TO THE INFORMATION IN THIS PRESENTATION.</a:t>
            </a:r>
          </a:p>
        </p:txBody>
      </p:sp>
      <p:sp>
        <p:nvSpPr>
          <p:cNvPr id="5" name="スライド番号プレースホルダー 4"/>
          <p:cNvSpPr>
            <a:spLocks noGrp="1"/>
          </p:cNvSpPr>
          <p:nvPr>
            <p:ph type="sldNum" sz="quarter" idx="3"/>
          </p:nvPr>
        </p:nvSpPr>
        <p:spPr>
          <a:xfrm>
            <a:off x="6048160" y="9440646"/>
            <a:ext cx="757464" cy="496967"/>
          </a:xfrm>
          <a:prstGeom prst="rect">
            <a:avLst/>
          </a:prstGeom>
        </p:spPr>
        <p:txBody>
          <a:bodyPr vert="horz" lIns="91440" tIns="45720" rIns="91440" bIns="45720" rtlCol="0" anchor="b"/>
          <a:lstStyle>
            <a:lvl1pPr algn="r">
              <a:defRPr sz="1200"/>
            </a:lvl1pPr>
          </a:lstStyle>
          <a:p>
            <a:fld id="{37EA8419-14ED-4116-B7E1-C0D09DC99B24}" type="slidenum">
              <a:rPr kumimoji="1" lang="ja-JP" altLang="en-US" smtClean="0"/>
              <a:t>‹#›</a:t>
            </a:fld>
            <a:endParaRPr kumimoji="1" lang="ja-JP" altLang="en-US"/>
          </a:p>
        </p:txBody>
      </p:sp>
    </p:spTree>
    <p:extLst>
      <p:ext uri="{BB962C8B-B14F-4D97-AF65-F5344CB8AC3E}">
        <p14:creationId xmlns:p14="http://schemas.microsoft.com/office/powerpoint/2010/main" val="96155125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D8EB5AEE-BA78-4C42-B67E-0FB7518693DD}" type="datetimeFigureOut">
              <a:rPr kumimoji="1" lang="ja-JP" altLang="en-US" smtClean="0"/>
              <a:t>2019/2/25</a:t>
            </a:fld>
            <a:endParaRPr kumimoji="1" lang="ja-JP" altLang="en-US"/>
          </a:p>
        </p:txBody>
      </p:sp>
      <p:sp>
        <p:nvSpPr>
          <p:cNvPr id="4" name="スライド イメージ プレースホルダー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124392E6-FD3E-4EBF-AE15-3990C5FA8A02}" type="slidenum">
              <a:rPr kumimoji="1" lang="ja-JP" altLang="en-US" smtClean="0"/>
              <a:t>‹#›</a:t>
            </a:fld>
            <a:endParaRPr kumimoji="1" lang="ja-JP" altLang="en-US"/>
          </a:p>
        </p:txBody>
      </p:sp>
    </p:spTree>
    <p:extLst>
      <p:ext uri="{BB962C8B-B14F-4D97-AF65-F5344CB8AC3E}">
        <p14:creationId xmlns:p14="http://schemas.microsoft.com/office/powerpoint/2010/main" val="138595440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2/25/2019 10:01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207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2/25/2019 10:01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1921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10:01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61</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417726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10:01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62</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978240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10:01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63</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543161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10:01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65</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397362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67C52F-FC69-44A2-8C3B-C2B7C30740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2/25/2019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238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44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9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5352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120E8E-58F8-4EFE-87BE-96A4E99155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2/25/2019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40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6</a:t>
            </a:fld>
            <a:endParaRPr kumimoji="1" lang="ja-JP" altLang="en-US"/>
          </a:p>
        </p:txBody>
      </p:sp>
    </p:spTree>
    <p:extLst>
      <p:ext uri="{BB962C8B-B14F-4D97-AF65-F5344CB8AC3E}">
        <p14:creationId xmlns:p14="http://schemas.microsoft.com/office/powerpoint/2010/main" val="1140370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E67C0C-0EA7-47BE-9DB5-D1741F177F1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2/25/2019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8904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6FD8F7F-43DE-4DA3-9EAB-CA01292C96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2/25/2019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2403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10:01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スライド番号プレースホルダー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859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スライド番号プレースホルダー 4"/>
          <p:cNvSpPr>
            <a:spLocks noGrp="1"/>
          </p:cNvSpPr>
          <p:nvPr>
            <p:ph type="sldNum" sz="quarter" idx="5"/>
          </p:nvPr>
        </p:nvSpPr>
        <p:spPr/>
        <p:txBody>
          <a:bodyPr/>
          <a:lstStyle/>
          <a:p>
            <a:fld id="{124392E6-FD3E-4EBF-AE15-3990C5FA8A02}" type="slidenum">
              <a:rPr kumimoji="1" lang="ja-JP" altLang="en-US" smtClean="0"/>
              <a:t>82</a:t>
            </a:fld>
            <a:endParaRPr kumimoji="1" lang="ja-JP" altLang="en-US"/>
          </a:p>
        </p:txBody>
      </p:sp>
    </p:spTree>
    <p:extLst>
      <p:ext uri="{BB962C8B-B14F-4D97-AF65-F5344CB8AC3E}">
        <p14:creationId xmlns:p14="http://schemas.microsoft.com/office/powerpoint/2010/main" val="1031972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022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356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86</a:t>
            </a:fld>
            <a:endParaRPr kumimoji="1" lang="ja-JP" altLang="en-US"/>
          </a:p>
        </p:txBody>
      </p:sp>
    </p:spTree>
    <p:extLst>
      <p:ext uri="{BB962C8B-B14F-4D97-AF65-F5344CB8AC3E}">
        <p14:creationId xmlns:p14="http://schemas.microsoft.com/office/powerpoint/2010/main" val="406507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E609B72-C27E-4947-B5DF-FDBB92760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7353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10:01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7612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10:01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81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2/25/2019 10:01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899645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728ACD-49D4-4BD6-AAE9-E1DF86E33B6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10:01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535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4123B31-0649-4B16-89CF-B590417EBE9D}" type="datetime8">
              <a:rPr lang="en-US" smtClean="0"/>
              <a:t>2/25/2019 10:01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2220440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B4176-53F9-4C22-B725-CCFEF5799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449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93</a:t>
            </a:fld>
            <a:endParaRPr kumimoji="1" lang="ja-JP" altLang="en-US"/>
          </a:p>
        </p:txBody>
      </p:sp>
    </p:spTree>
    <p:extLst>
      <p:ext uri="{BB962C8B-B14F-4D97-AF65-F5344CB8AC3E}">
        <p14:creationId xmlns:p14="http://schemas.microsoft.com/office/powerpoint/2010/main" val="754225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459CD-3BE9-4C81-9C4C-571B1AD3AF1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2/25/2019 10:01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01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2/25/2019 10:01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678772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2/25/2019 10:01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281507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DDF8F5-B90F-4073-B355-30893C88E7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045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2/25/2019 10:01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439090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2/25/2019 10:01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1142415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2/25/2019 10:01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857333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2/25/2019 10:01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3337992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2/25/2019 10:01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3103381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BDA12-92B9-E547-96D5-3D12F7E334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332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776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1823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2/25/2019 10:01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703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136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lang="en-US" altLang="ja-JP" sz="900" kern="1200" dirty="0">
              <a:gradFill>
                <a:gsLst>
                  <a:gs pos="87611">
                    <a:schemeClr val="tx1"/>
                  </a:gs>
                  <a:gs pos="58000">
                    <a:schemeClr val="tx1"/>
                  </a:gs>
                </a:gsLst>
                <a:lin ang="5400000" scaled="0"/>
              </a:gradFill>
              <a:latin typeface="Segoe UI Light" pitchFamily="34" charset="0"/>
              <a:ea typeface="+mn-ea"/>
              <a:cs typeface="+mn-cs"/>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2308331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4010057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15992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2/25/2019 10:01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29533318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1259999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2/25/2019 10:01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1150776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199412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685837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3145967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572373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35339047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168948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198472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10:01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18</a:t>
            </a:fld>
            <a:endParaRPr lang="en-US" sz="1800" kern="0">
              <a:solidFill>
                <a:sysClr val="windowText" lastClr="000000"/>
              </a:solidFill>
              <a:latin typeface="Segoe UI" pitchFamily="34" charset="0"/>
            </a:endParaRPr>
          </a:p>
        </p:txBody>
      </p:sp>
      <p:sp>
        <p:nvSpPr>
          <p:cNvPr id="3" name="ノート プレースホルダー 2">
            <a:extLst>
              <a:ext uri="{FF2B5EF4-FFF2-40B4-BE49-F238E27FC236}">
                <a16:creationId xmlns:a16="http://schemas.microsoft.com/office/drawing/2014/main" id="{3AED3FA8-F971-4F1C-BBEA-3ED21CBE4902}"/>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88007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2192232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2/25/2019 10:01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1364834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ltLang="ja-JP" dirty="0">
              <a:gradFill>
                <a:gsLst>
                  <a:gs pos="1250">
                    <a:schemeClr val="tx2"/>
                  </a:gs>
                  <a:gs pos="99000">
                    <a:schemeClr val="tx2"/>
                  </a:gs>
                </a:gsLst>
                <a:lin ang="5400000" scaled="0"/>
              </a:gradFill>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13921479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1298369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solidFill>
                <a:schemeClr val="tx1"/>
              </a:solidFill>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1846580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3275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2711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6125"/>
            <a:ext cx="6623050" cy="3725863"/>
          </a:xfrm>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144</a:t>
            </a:fld>
            <a:endParaRPr kumimoji="1" lang="ja-JP" altLang="en-US"/>
          </a:p>
        </p:txBody>
      </p:sp>
    </p:spTree>
    <p:extLst>
      <p:ext uri="{BB962C8B-B14F-4D97-AF65-F5344CB8AC3E}">
        <p14:creationId xmlns:p14="http://schemas.microsoft.com/office/powerpoint/2010/main" val="2772299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10:01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20</a:t>
            </a:fld>
            <a:endParaRPr lang="en-US" sz="1800" kern="0">
              <a:solidFill>
                <a:sysClr val="windowText" lastClr="000000"/>
              </a:solidFill>
              <a:latin typeface="Segoe UI" pitchFamily="34" charset="0"/>
            </a:endParaRPr>
          </a:p>
        </p:txBody>
      </p:sp>
      <p:sp>
        <p:nvSpPr>
          <p:cNvPr id="3" name="ノート プレースホルダー 2">
            <a:extLst>
              <a:ext uri="{FF2B5EF4-FFF2-40B4-BE49-F238E27FC236}">
                <a16:creationId xmlns:a16="http://schemas.microsoft.com/office/drawing/2014/main" id="{1B5F9DB5-BE5B-4C54-9F9B-AE131FBA965E}"/>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17116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日付プレースホルダー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C7107BE-D073-4DEA-87F2-9977A83E00A8}" type="datetime8">
              <a:rPr kumimoji="0" lang="en-US" altLang="ja-JP" sz="1200" b="0" i="0" u="none" strike="noStrike" kern="1200" cap="none" spc="0" normalizeH="0" baseline="0" noProof="0" smtClean="0">
                <a:ln>
                  <a:noFill/>
                </a:ln>
                <a:solidFill>
                  <a:prstClr val="black"/>
                </a:solidFill>
                <a:effectLst/>
                <a:uLnTx/>
                <a:uFillTx/>
                <a:latin typeface="Segoe UI" pitchFamily="34" charset="0"/>
                <a:ea typeface="ＭＳ Ｐゴシック" panose="020B0600070205080204" pitchFamily="34" charset="-128"/>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0975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8452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6E6E6"/>
        </a:solidFill>
        <a:effectLst/>
      </p:bgPr>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9553679E-FAF9-4257-BD86-4F1388352850}"/>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4"/>
          <a:stretch>
            <a:fillRect/>
          </a:stretch>
        </p:blipFill>
        <p:spPr bwMode="black">
          <a:xfrm>
            <a:off x="306741" y="311446"/>
            <a:ext cx="1567592" cy="330511"/>
          </a:xfrm>
          <a:prstGeom prst="rect">
            <a:avLst/>
          </a:prstGeom>
        </p:spPr>
      </p:pic>
      <p:pic>
        <p:nvPicPr>
          <p:cNvPr id="16" name="Picture 1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1805142"/>
            <a:ext cx="9860610" cy="1793090"/>
          </a:xfrm>
          <a:noFill/>
        </p:spPr>
        <p:txBody>
          <a:bodyPr lIns="146304" tIns="91440" rIns="146304" bIns="91440" anchor="t" anchorCtr="0"/>
          <a:lstStyle>
            <a:lvl1pPr>
              <a:defRPr sz="5294" spc="-98"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2" y="5405869"/>
            <a:ext cx="9860611" cy="767513"/>
          </a:xfrm>
          <a:noFill/>
        </p:spPr>
        <p:txBody>
          <a:bodyPr lIns="146304" tIns="109728" rIns="146304" bIns="109728">
            <a:noAutofit/>
          </a:bodyPr>
          <a:lstStyle>
            <a:lvl1pPr marL="0" indent="0">
              <a:spcBef>
                <a:spcPts val="0"/>
              </a:spcBef>
              <a:buNone/>
              <a:defRPr sz="3529" b="0" spc="0" baseline="0">
                <a:solidFill>
                  <a:schemeClr val="bg2"/>
                </a:solidFill>
                <a:latin typeface="+mn-ea"/>
                <a:ea typeface="+mn-ea"/>
              </a:defRPr>
            </a:lvl1pPr>
            <a:lvl2pPr marL="35291" indent="0">
              <a:spcBef>
                <a:spcPts val="0"/>
              </a:spcBef>
              <a:buFontTx/>
              <a:buNone/>
              <a:defRPr sz="1961" b="0">
                <a:solidFill>
                  <a:schemeClr val="bg2"/>
                </a:solidFill>
              </a:defRPr>
            </a:lvl2pPr>
          </a:lstStyle>
          <a:p>
            <a:pPr lvl="0"/>
            <a:r>
              <a:rPr lang="ja-JP" altLang="en-US" dirty="0"/>
              <a:t>登壇者名を記入</a:t>
            </a:r>
            <a:endParaRPr lang="en-US" altLang="ja-JP" dirty="0"/>
          </a:p>
          <a:p>
            <a:pPr lvl="1"/>
            <a:endParaRPr lang="ja-JP" altLang="en-US" dirty="0"/>
          </a:p>
        </p:txBody>
      </p:sp>
      <p:sp>
        <p:nvSpPr>
          <p:cNvPr id="10" name="Text Placeholder 4"/>
          <p:cNvSpPr>
            <a:spLocks noGrp="1"/>
          </p:cNvSpPr>
          <p:nvPr>
            <p:ph type="body" sz="quarter" idx="15" hasCustomPrompt="1"/>
          </p:nvPr>
        </p:nvSpPr>
        <p:spPr>
          <a:xfrm>
            <a:off x="269302" y="4629242"/>
            <a:ext cx="9860611" cy="494217"/>
          </a:xfrm>
          <a:noFill/>
        </p:spPr>
        <p:txBody>
          <a:bodyPr lIns="146304" tIns="109728" rIns="146304" bIns="109728" anchor="b">
            <a:noAutofit/>
          </a:bodyPr>
          <a:lstStyle>
            <a:lvl1pPr marL="0" indent="0">
              <a:spcBef>
                <a:spcPts val="0"/>
              </a:spcBef>
              <a:buNone/>
              <a:defRPr sz="2353"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25076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ブランク_1">
    <p:bg>
      <p:bgPr>
        <a:solidFill>
          <a:srgbClr val="E6E6E6"/>
        </a:solidFill>
        <a:effectLst/>
      </p:bgPr>
    </p:bg>
    <p:spTree>
      <p:nvGrpSpPr>
        <p:cNvPr id="1" name=""/>
        <p:cNvGrpSpPr/>
        <p:nvPr/>
      </p:nvGrpSpPr>
      <p:grpSpPr>
        <a:xfrm>
          <a:off x="0" y="0"/>
          <a:ext cx="0" cy="0"/>
          <a:chOff x="0" y="0"/>
          <a:chExt cx="0" cy="0"/>
        </a:xfrm>
      </p:grpSpPr>
      <p:grpSp>
        <p:nvGrpSpPr>
          <p:cNvPr id="27" name="Group 672">
            <a:extLst>
              <a:ext uri="{FF2B5EF4-FFF2-40B4-BE49-F238E27FC236}">
                <a16:creationId xmlns:a16="http://schemas.microsoft.com/office/drawing/2014/main" id="{1D43F40C-BA0D-40AB-8D96-6FEF1D2A1718}"/>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A20AF87A-9381-4DE5-985A-C77CAF717C5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388A1261-7746-49EE-8F80-F8D9A02B4ECC}"/>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B20FD9C0-50AC-4122-9B44-1FB696BB4F84}"/>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282A9438-C6EB-4FF2-AA5A-F2731FE9714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D2CD3CDB-9AE2-4AEA-BDFC-0B674B83667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7AEB2F37-337E-4DB1-8580-66F8438C0CF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4E2F7294-FC62-42CF-B171-B932329DC8B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0DB816A8-E104-4C75-87C5-4CB54A1DBC2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F1CC6D30-4476-4BD8-8159-8CAEDAF05E7D}"/>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C834ADC2-42CE-47B7-95BC-9E58007CBB46}"/>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A718712D-AEBC-4965-A14A-D599E5E293E6}"/>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7C10DEB-3EC2-4222-BB58-2B60384B278E}"/>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3A8548D9-355E-4E19-BAF9-1E43DFF20A9C}"/>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FBA52664-7B0F-4094-98A2-ADF5170E795F}"/>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8F8AEB3-1245-4870-A555-B66FBA04FD32}"/>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11ED9E66-FB02-4006-A807-0755CB0BAC0A}"/>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3D7EC128-770D-4A7D-AAA8-48230CC3CA9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BAE79AD9-1990-4A14-8122-A0E5CD2B1F7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EC5433B0-6E9C-4450-A0B6-058DB7E8BD3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D5DC85DD-03AD-47C2-9861-2FE65088E7E4}"/>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2B3A014F-6750-4628-BA5A-CDA6D94FC430}"/>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AC83F44B-270F-4923-B1EE-2A93C3272C4F}"/>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20764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7"/>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5317778"/>
          </a:xfrm>
          <a:solidFill>
            <a:srgbClr val="E6E6E6"/>
          </a:solidFill>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74795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060764"/>
            <a:ext cx="11653522" cy="448127"/>
          </a:xfrm>
          <a:prstGeom prst="rect">
            <a:avLst/>
          </a:prstGeom>
          <a:noFill/>
          <a:ln w="12700">
            <a:noFill/>
            <a:miter lim="800000"/>
            <a:headEnd type="none" w="sm" len="sm"/>
            <a:tailEnd type="none" w="sm" len="sm"/>
          </a:ln>
          <a:effectLst/>
        </p:spPr>
        <p:txBody>
          <a:bodyPr vert="horz" wrap="square" lIns="179285" tIns="143428" rIns="179285" bIns="143428" numCol="1" anchor="ctr" anchorCtr="0" compatLnSpc="1">
            <a:prstTxWarp prst="textNoShape">
              <a:avLst/>
            </a:prstTxWarp>
            <a:spAutoFit/>
          </a:bodyPr>
          <a:lstStyle/>
          <a:p>
            <a:pPr defTabSz="913924" eaLnBrk="0" hangingPunct="0"/>
            <a:r>
              <a:rPr lang="en-US" sz="1029"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a:stretch>
            <a:fillRect/>
          </a:stretch>
        </p:blipFill>
        <p:spPr bwMode="invGray">
          <a:xfrm>
            <a:off x="95639" y="110683"/>
            <a:ext cx="1989796" cy="732038"/>
          </a:xfrm>
          <a:prstGeom prst="rect">
            <a:avLst/>
          </a:prstGeom>
        </p:spPr>
      </p:pic>
      <p:sp>
        <p:nvSpPr>
          <p:cNvPr id="4" name="正方形/長方形 3"/>
          <p:cNvSpPr/>
          <p:nvPr userDrawn="1"/>
        </p:nvSpPr>
        <p:spPr>
          <a:xfrm>
            <a:off x="238000" y="6461314"/>
            <a:ext cx="10587695" cy="241415"/>
          </a:xfrm>
          <a:prstGeom prst="rect">
            <a:avLst/>
          </a:prstGeom>
        </p:spPr>
        <p:txBody>
          <a:bodyPr wrap="square">
            <a:spAutoFit/>
          </a:bodyPr>
          <a:lstStyle/>
          <a:p>
            <a:pPr algn="l"/>
            <a:r>
              <a:rPr lang="ja-JP" altLang="en-US" sz="980"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940294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56285441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1079784" y="2906011"/>
            <a:ext cx="10034748" cy="899665"/>
          </a:xfrm>
        </p:spPr>
        <p:txBody>
          <a:bodyPr anchor="b" anchorCtr="0"/>
          <a:lstStyle>
            <a:lvl1pPr algn="ctr">
              <a:defRPr sz="540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306575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0951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6" name="Picture 23">
            <a:extLst>
              <a:ext uri="{FF2B5EF4-FFF2-40B4-BE49-F238E27FC236}">
                <a16:creationId xmlns:a16="http://schemas.microsoft.com/office/drawing/2014/main" id="{A813CB36-042C-4D81-BF87-96A0B84EE223}"/>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4" name="Content Placeholder 3"/>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a:extLst>
              <a:ext uri="{FF2B5EF4-FFF2-40B4-BE49-F238E27FC236}">
                <a16:creationId xmlns:a16="http://schemas.microsoft.com/office/drawing/2014/main" id="{A79B12D8-809D-4826-89D9-C173608CD249}"/>
              </a:ext>
            </a:extLst>
          </p:cNvPr>
          <p:cNvSpPr>
            <a:spLocks noGrp="1"/>
          </p:cNvSpPr>
          <p:nvPr>
            <p:ph type="title"/>
          </p:nvPr>
        </p:nvSpPr>
        <p:spPr>
          <a:xfrm>
            <a:off x="516707" y="228600"/>
            <a:ext cx="11158586" cy="747897"/>
          </a:xfrm>
          <a:prstGeom prst="rect">
            <a:avLst/>
          </a:prstGeom>
        </p:spPr>
        <p:txBody>
          <a:bodyPr vert="horz" wrap="square" lIns="0" tIns="0" rIns="0" bIns="0" rtlCol="0" anchor="ctr">
            <a:normAutofit/>
          </a:bodyPr>
          <a:lstStyle>
            <a:lvl1pPr algn="ctr">
              <a:defRPr/>
            </a:lvl1pPr>
          </a:lstStyle>
          <a:p>
            <a:r>
              <a:rPr lang="en-US" dirty="0"/>
              <a:t>Click to edit Master title style</a:t>
            </a:r>
          </a:p>
        </p:txBody>
      </p:sp>
    </p:spTree>
    <p:extLst>
      <p:ext uri="{BB962C8B-B14F-4D97-AF65-F5344CB8AC3E}">
        <p14:creationId xmlns:p14="http://schemas.microsoft.com/office/powerpoint/2010/main" val="72184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616379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セクション_タイトル_1">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764203"/>
            <a:ext cx="5400600"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1"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8"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2"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8"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6" y="3852614"/>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0"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0"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0"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7"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68"/>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4"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5"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2"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2"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0" y="1210069"/>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4"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4"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4"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1"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6" y="2555523"/>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09"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599"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4" y="492083"/>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273660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のみ_1">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99504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1">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
        <p:nvSpPr>
          <p:cNvPr id="26" name="Content Placeholder 3">
            <a:extLst>
              <a:ext uri="{FF2B5EF4-FFF2-40B4-BE49-F238E27FC236}">
                <a16:creationId xmlns:a16="http://schemas.microsoft.com/office/drawing/2014/main" id="{BAAC1157-8932-4FDA-B1BF-2D2447C7E095}"/>
              </a:ext>
            </a:extLst>
          </p:cNvPr>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7728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タイトルと2つのコンテンツ">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
        <p:nvSpPr>
          <p:cNvPr id="26" name="Content Placeholder 3">
            <a:extLst>
              <a:ext uri="{FF2B5EF4-FFF2-40B4-BE49-F238E27FC236}">
                <a16:creationId xmlns:a16="http://schemas.microsoft.com/office/drawing/2014/main" id="{BAAC1157-8932-4FDA-B1BF-2D2447C7E095}"/>
              </a:ext>
            </a:extLst>
          </p:cNvPr>
          <p:cNvSpPr>
            <a:spLocks noGrp="1"/>
          </p:cNvSpPr>
          <p:nvPr>
            <p:ph sz="quarter" idx="10"/>
          </p:nvPr>
        </p:nvSpPr>
        <p:spPr>
          <a:xfrm>
            <a:off x="519249" y="1463676"/>
            <a:ext cx="5241789"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3">
            <a:extLst>
              <a:ext uri="{FF2B5EF4-FFF2-40B4-BE49-F238E27FC236}">
                <a16:creationId xmlns:a16="http://schemas.microsoft.com/office/drawing/2014/main" id="{EE6E10E8-A332-4500-8DEA-B6AE055319C4}"/>
              </a:ext>
            </a:extLst>
          </p:cNvPr>
          <p:cNvSpPr>
            <a:spLocks noGrp="1"/>
          </p:cNvSpPr>
          <p:nvPr>
            <p:ph sz="quarter" idx="11"/>
          </p:nvPr>
        </p:nvSpPr>
        <p:spPr>
          <a:xfrm>
            <a:off x="6386695" y="1466186"/>
            <a:ext cx="5241789"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392761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276760"/>
            <a:ext cx="11653521" cy="2534860"/>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15" cstate="hqprint">
            <a:extLst>
              <a:ext uri="{28A0092B-C50C-407E-A947-70E740481C1C}">
                <a14:useLocalDpi xmlns:a14="http://schemas.microsoft.com/office/drawing/2010/main"/>
              </a:ext>
            </a:extLst>
          </a:blip>
          <a:stretch>
            <a:fillRect/>
          </a:stretch>
        </p:blipFill>
        <p:spPr>
          <a:xfrm rot="5400000">
            <a:off x="9422862" y="2885274"/>
            <a:ext cx="6724140" cy="953591"/>
          </a:xfrm>
          <a:prstGeom prst="rect">
            <a:avLst/>
          </a:prstGeom>
        </p:spPr>
      </p:pic>
    </p:spTree>
    <p:extLst>
      <p:ext uri="{BB962C8B-B14F-4D97-AF65-F5344CB8AC3E}">
        <p14:creationId xmlns:p14="http://schemas.microsoft.com/office/powerpoint/2010/main" val="373967044"/>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57" r:id="rId6"/>
    <p:sldLayoutId id="2147484143" r:id="rId7"/>
    <p:sldLayoutId id="2147484144" r:id="rId8"/>
    <p:sldLayoutId id="2147484164" r:id="rId9"/>
    <p:sldLayoutId id="2147484145" r:id="rId10"/>
    <p:sldLayoutId id="2147484158" r:id="rId11"/>
    <p:sldLayoutId id="2147484146" r:id="rId12"/>
    <p:sldLayoutId id="2147484165" r:id="rId13"/>
  </p:sldLayoutIdLst>
  <p:transition>
    <p:fade/>
  </p:transition>
  <p:txStyles>
    <p:titleStyle>
      <a:lvl1pPr algn="l" defTabSz="914367" rtl="0" eaLnBrk="1" latinLnBrk="0" hangingPunct="1">
        <a:lnSpc>
          <a:spcPct val="90000"/>
        </a:lnSpc>
        <a:spcBef>
          <a:spcPct val="0"/>
        </a:spcBef>
        <a:buNone/>
        <a:defRPr kumimoji="1" lang="en-US" sz="4705" b="0" kern="1200" cap="none" spc="-100"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tab pos="1322792" algn="l"/>
        </a:tabLst>
        <a:defRPr kumimoji="1" sz="2745"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slideLayout" Target="../slideLayouts/slideLayout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docs.microsoft.com/ja-jp/azure/machine-learning/data-science-virtual-machine/overview" TargetMode="Externa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1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48.emf"/><Relationship Id="rId4" Type="http://schemas.openxmlformats.org/officeDocument/2006/relationships/image" Target="../media/image14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hyperlink" Target="https://notebooks.azure.com/"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image" Target="../media/image16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2.png"/></Relationships>
</file>

<file path=ppt/slides/_rels/slide116.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18" Type="http://schemas.openxmlformats.org/officeDocument/2006/relationships/image" Target="../media/image179.png"/><Relationship Id="rId3" Type="http://schemas.openxmlformats.org/officeDocument/2006/relationships/image" Target="../media/image164.png"/><Relationship Id="rId21" Type="http://schemas.openxmlformats.org/officeDocument/2006/relationships/image" Target="../media/image182.sv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5" Type="http://schemas.openxmlformats.org/officeDocument/2006/relationships/image" Target="../media/image186.png"/><Relationship Id="rId2" Type="http://schemas.openxmlformats.org/officeDocument/2006/relationships/notesSlide" Target="../notesSlides/notesSlide44.xml"/><Relationship Id="rId16" Type="http://schemas.openxmlformats.org/officeDocument/2006/relationships/image" Target="../media/image177.png"/><Relationship Id="rId20" Type="http://schemas.openxmlformats.org/officeDocument/2006/relationships/image" Target="../media/image181.png"/><Relationship Id="rId1" Type="http://schemas.openxmlformats.org/officeDocument/2006/relationships/slideLayout" Target="../slideLayouts/slideLayout10.xml"/><Relationship Id="rId6" Type="http://schemas.openxmlformats.org/officeDocument/2006/relationships/image" Target="../media/image167.png"/><Relationship Id="rId11" Type="http://schemas.openxmlformats.org/officeDocument/2006/relationships/image" Target="../media/image172.png"/><Relationship Id="rId24" Type="http://schemas.openxmlformats.org/officeDocument/2006/relationships/image" Target="../media/image185.png"/><Relationship Id="rId5" Type="http://schemas.openxmlformats.org/officeDocument/2006/relationships/image" Target="../media/image166.png"/><Relationship Id="rId15" Type="http://schemas.openxmlformats.org/officeDocument/2006/relationships/image" Target="../media/image176.png"/><Relationship Id="rId23" Type="http://schemas.openxmlformats.org/officeDocument/2006/relationships/image" Target="../media/image184.png"/><Relationship Id="rId10" Type="http://schemas.openxmlformats.org/officeDocument/2006/relationships/image" Target="../media/image171.png"/><Relationship Id="rId19" Type="http://schemas.openxmlformats.org/officeDocument/2006/relationships/image" Target="../media/image180.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 Id="rId22" Type="http://schemas.openxmlformats.org/officeDocument/2006/relationships/image" Target="../media/image183.png"/></Relationships>
</file>

<file path=ppt/slides/_rels/slide11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5.png"/><Relationship Id="rId3" Type="http://schemas.openxmlformats.org/officeDocument/2006/relationships/image" Target="../media/image187.png"/><Relationship Id="rId7" Type="http://schemas.openxmlformats.org/officeDocument/2006/relationships/image" Target="../media/image191.gif"/><Relationship Id="rId12" Type="http://schemas.openxmlformats.org/officeDocument/2006/relationships/image" Target="../media/image162.png"/><Relationship Id="rId17" Type="http://schemas.openxmlformats.org/officeDocument/2006/relationships/image" Target="../media/image199.png"/><Relationship Id="rId2" Type="http://schemas.openxmlformats.org/officeDocument/2006/relationships/notesSlide" Target="../notesSlides/notesSlide45.xml"/><Relationship Id="rId16" Type="http://schemas.openxmlformats.org/officeDocument/2006/relationships/image" Target="../media/image198.png"/><Relationship Id="rId1" Type="http://schemas.openxmlformats.org/officeDocument/2006/relationships/slideLayout" Target="../slideLayouts/slideLayout10.xml"/><Relationship Id="rId6" Type="http://schemas.openxmlformats.org/officeDocument/2006/relationships/image" Target="../media/image190.png"/><Relationship Id="rId11" Type="http://schemas.openxmlformats.org/officeDocument/2006/relationships/image" Target="../media/image161.png"/><Relationship Id="rId5" Type="http://schemas.openxmlformats.org/officeDocument/2006/relationships/image" Target="../media/image189.png"/><Relationship Id="rId15" Type="http://schemas.openxmlformats.org/officeDocument/2006/relationships/image" Target="../media/image197.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6.sv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53.sv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52.png"/><Relationship Id="rId17" Type="http://schemas.openxmlformats.org/officeDocument/2006/relationships/image" Target="../media/image56.png"/><Relationship Id="rId2" Type="http://schemas.openxmlformats.org/officeDocument/2006/relationships/tags" Target="../tags/tag28.xml"/><Relationship Id="rId16" Type="http://schemas.openxmlformats.org/officeDocument/2006/relationships/image" Target="../media/image55.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slideLayout" Target="../slideLayouts/slideLayout7.xml"/><Relationship Id="rId5" Type="http://schemas.openxmlformats.org/officeDocument/2006/relationships/tags" Target="../tags/tag31.xml"/><Relationship Id="rId15" Type="http://schemas.openxmlformats.org/officeDocument/2006/relationships/image" Target="../media/image33.png"/><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image" Target="../media/image5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46.xml"/><Relationship Id="rId5" Type="http://schemas.openxmlformats.org/officeDocument/2006/relationships/slideLayout" Target="../slideLayouts/slideLayout7.xml"/><Relationship Id="rId4" Type="http://schemas.openxmlformats.org/officeDocument/2006/relationships/tags" Target="../tags/tag44.xml"/></Relationships>
</file>

<file path=ppt/slides/_rels/slide123.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notesSlide" Target="../notesSlides/notesSlide47.xml"/><Relationship Id="rId7" Type="http://schemas.openxmlformats.org/officeDocument/2006/relationships/image" Target="../media/image204.png"/><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203.jpg"/><Relationship Id="rId5" Type="http://schemas.openxmlformats.org/officeDocument/2006/relationships/image" Target="../media/image202.svg"/><Relationship Id="rId4" Type="http://schemas.openxmlformats.org/officeDocument/2006/relationships/image" Target="../media/image201.png"/><Relationship Id="rId9" Type="http://schemas.openxmlformats.org/officeDocument/2006/relationships/image" Target="../media/image206.png"/></Relationships>
</file>

<file path=ppt/slides/_rels/slide124.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11.png"/><Relationship Id="rId3" Type="http://schemas.openxmlformats.org/officeDocument/2006/relationships/notesSlide" Target="../notesSlides/notesSlide48.xml"/><Relationship Id="rId7" Type="http://schemas.openxmlformats.org/officeDocument/2006/relationships/image" Target="../media/image210.svg"/><Relationship Id="rId12" Type="http://schemas.openxmlformats.org/officeDocument/2006/relationships/image" Target="../media/image206.png"/><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209.png"/><Relationship Id="rId11" Type="http://schemas.openxmlformats.org/officeDocument/2006/relationships/image" Target="../media/image205.svg"/><Relationship Id="rId5" Type="http://schemas.openxmlformats.org/officeDocument/2006/relationships/image" Target="../media/image208.svg"/><Relationship Id="rId15" Type="http://schemas.openxmlformats.org/officeDocument/2006/relationships/image" Target="../media/image203.jpg"/><Relationship Id="rId10" Type="http://schemas.openxmlformats.org/officeDocument/2006/relationships/image" Target="../media/image204.png"/><Relationship Id="rId4" Type="http://schemas.openxmlformats.org/officeDocument/2006/relationships/image" Target="../media/image207.png"/><Relationship Id="rId9" Type="http://schemas.openxmlformats.org/officeDocument/2006/relationships/image" Target="../media/image202.svg"/><Relationship Id="rId14" Type="http://schemas.openxmlformats.org/officeDocument/2006/relationships/image" Target="../media/image212.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47.xml"/><Relationship Id="rId6" Type="http://schemas.openxmlformats.org/officeDocument/2006/relationships/hyperlink" Target="https://docs.microsoft.com/ja-jp/visualstudio/" TargetMode="External"/><Relationship Id="rId5" Type="http://schemas.openxmlformats.org/officeDocument/2006/relationships/hyperlink" Target="https://developer.microsoft.com/ja-jp/windows/downloads/windows-10-sdk" TargetMode="External"/><Relationship Id="rId4" Type="http://schemas.openxmlformats.org/officeDocument/2006/relationships/hyperlink" Target="https://www.microsoft.com/ja-jp/software-download/windows10" TargetMode="External"/></Relationships>
</file>

<file path=ppt/slides/_rels/slide126.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notesSlide" Target="../notesSlides/notesSlide50.xml"/><Relationship Id="rId7" Type="http://schemas.openxmlformats.org/officeDocument/2006/relationships/image" Target="../media/image216.svg"/><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215.png"/><Relationship Id="rId11" Type="http://schemas.openxmlformats.org/officeDocument/2006/relationships/image" Target="../media/image220.svg"/><Relationship Id="rId5" Type="http://schemas.openxmlformats.org/officeDocument/2006/relationships/image" Target="../media/image214.sv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sv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tags" Target="../tags/tag49.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0.xml"/><Relationship Id="rId1" Type="http://schemas.openxmlformats.org/officeDocument/2006/relationships/tags" Target="../tags/tag50.xml"/><Relationship Id="rId4" Type="http://schemas.openxmlformats.org/officeDocument/2006/relationships/image" Target="../media/image221.jp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51.xml"/><Relationship Id="rId5" Type="http://schemas.openxmlformats.org/officeDocument/2006/relationships/image" Target="../media/image222.jpg"/><Relationship Id="rId4" Type="http://schemas.openxmlformats.org/officeDocument/2006/relationships/hyperlink" Target="https://github.com/Microsoft/Windows-Machine-Learn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1.xml"/><Relationship Id="rId1" Type="http://schemas.openxmlformats.org/officeDocument/2006/relationships/tags" Target="../tags/tag5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1.xml"/><Relationship Id="rId1" Type="http://schemas.openxmlformats.org/officeDocument/2006/relationships/tags" Target="../tags/tag53.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tags" Target="../tags/tag54.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1.xml"/><Relationship Id="rId1" Type="http://schemas.openxmlformats.org/officeDocument/2006/relationships/tags" Target="../tags/tag5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1.xml"/><Relationship Id="rId1" Type="http://schemas.openxmlformats.org/officeDocument/2006/relationships/tags" Target="../tags/tag56.xml"/></Relationships>
</file>

<file path=ppt/slides/_rels/slide137.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xml"/><Relationship Id="rId1" Type="http://schemas.openxmlformats.org/officeDocument/2006/relationships/tags" Target="../tags/tag57.xml"/><Relationship Id="rId4" Type="http://schemas.openxmlformats.org/officeDocument/2006/relationships/hyperlink" Target="https://docs.microsoft.com/ja-jp/windows/uwp/porting/desktop-to-uwp-enhance" TargetMode="Externa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58.xml"/><Relationship Id="rId4" Type="http://schemas.openxmlformats.org/officeDocument/2006/relationships/hyperlink" Target="https://www.customvision.a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2.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tags" Target="../tags/tag59.xml"/><Relationship Id="rId6" Type="http://schemas.openxmlformats.org/officeDocument/2006/relationships/hyperlink" Target="https://github.com/onnx/models" TargetMode="External"/><Relationship Id="rId5" Type="http://schemas.openxmlformats.org/officeDocument/2006/relationships/hyperlink" Target="https://gallery.azure.ai/models" TargetMode="External"/><Relationship Id="rId4" Type="http://schemas.openxmlformats.org/officeDocument/2006/relationships/hyperlink" Target="https://github.com/Microsoft/Windows-Machine-Learning"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228.tiff"/><Relationship Id="rId3" Type="http://schemas.openxmlformats.org/officeDocument/2006/relationships/hyperlink" Target="https://github.com/dotnet/machinelearning" TargetMode="External"/><Relationship Id="rId7" Type="http://schemas.openxmlformats.org/officeDocument/2006/relationships/image" Target="../media/image227.png"/><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43.xml.rels><?xml version="1.0" encoding="UTF-8" standalone="yes"?>
<Relationships xmlns="http://schemas.openxmlformats.org/package/2006/relationships"><Relationship Id="rId3" Type="http://schemas.openxmlformats.org/officeDocument/2006/relationships/hyperlink" Target="https://docs.microsoft.com/ja-jp/azure/cognitive-services/" TargetMode="External"/><Relationship Id="rId2" Type="http://schemas.openxmlformats.org/officeDocument/2006/relationships/notesSlide" Target="../notesSlides/notesSlide66.xml"/><Relationship Id="rId1" Type="http://schemas.openxmlformats.org/officeDocument/2006/relationships/slideLayout" Target="../slideLayouts/slideLayout8.xml"/><Relationship Id="rId6" Type="http://schemas.openxmlformats.org/officeDocument/2006/relationships/hyperlink" Target="https://docs.microsoft.com/ja-jp/learn/" TargetMode="External"/><Relationship Id="rId5" Type="http://schemas.openxmlformats.org/officeDocument/2006/relationships/hyperlink" Target="https://github.com/Azure/MachineLearningNotebooks" TargetMode="External"/><Relationship Id="rId4" Type="http://schemas.openxmlformats.org/officeDocument/2006/relationships/hyperlink" Target="https://docs.microsoft.com/ja-jp/azure/machine-learning/service/"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5.png"/><Relationship Id="rId12" Type="http://schemas.microsoft.com/office/2007/relationships/hdphoto" Target="../media/hdphoto8.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63.emf"/><Relationship Id="rId10" Type="http://schemas.microsoft.com/office/2007/relationships/hdphoto" Target="../media/hdphoto7.wdp"/><Relationship Id="rId4" Type="http://schemas.openxmlformats.org/officeDocument/2006/relationships/image" Target="../media/image60.svg"/><Relationship Id="rId9" Type="http://schemas.openxmlformats.org/officeDocument/2006/relationships/image" Target="../media/image66.png"/><Relationship Id="rId14" Type="http://schemas.microsoft.com/office/2007/relationships/hdphoto" Target="../media/hdphoto9.wdp"/></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9.png"/><Relationship Id="rId7" Type="http://schemas.openxmlformats.org/officeDocument/2006/relationships/image" Target="../media/image63.emf"/><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72.svg"/><Relationship Id="rId11" Type="http://schemas.openxmlformats.org/officeDocument/2006/relationships/image" Target="../media/image60.svg"/><Relationship Id="rId5" Type="http://schemas.openxmlformats.org/officeDocument/2006/relationships/image" Target="../media/image71.png"/><Relationship Id="rId10" Type="http://schemas.openxmlformats.org/officeDocument/2006/relationships/image" Target="../media/image59.png"/><Relationship Id="rId4" Type="http://schemas.openxmlformats.org/officeDocument/2006/relationships/image" Target="../media/image70.sv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3.png"/><Relationship Id="rId7" Type="http://schemas.openxmlformats.org/officeDocument/2006/relationships/image" Target="../media/image75.png"/><Relationship Id="rId12" Type="http://schemas.microsoft.com/office/2007/relationships/hdphoto" Target="../media/hdphoto1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7.png"/><Relationship Id="rId5" Type="http://schemas.openxmlformats.org/officeDocument/2006/relationships/image" Target="../media/image50.png"/><Relationship Id="rId10" Type="http://schemas.openxmlformats.org/officeDocument/2006/relationships/image" Target="../media/image51.png"/><Relationship Id="rId4" Type="http://schemas.microsoft.com/office/2007/relationships/hdphoto" Target="../media/hdphoto10.wdp"/><Relationship Id="rId9"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86.tiff"/><Relationship Id="rId7" Type="http://schemas.openxmlformats.org/officeDocument/2006/relationships/image" Target="../media/image69.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2.png"/><Relationship Id="rId5" Type="http://schemas.openxmlformats.org/officeDocument/2006/relationships/image" Target="../media/image88.png"/><Relationship Id="rId10" Type="http://schemas.openxmlformats.org/officeDocument/2006/relationships/image" Target="../media/image91.tiff"/><Relationship Id="rId4" Type="http://schemas.openxmlformats.org/officeDocument/2006/relationships/image" Target="../media/image87.tiff"/><Relationship Id="rId9"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0.xml"/><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ja-jp/azure/machine-learning/service/how-to-set-up-training-targets#hdinsight" TargetMode="External"/><Relationship Id="rId3" Type="http://schemas.openxmlformats.org/officeDocument/2006/relationships/hyperlink" Target="https://docs.microsoft.com/ja-jp/azure/machine-learning/service/how-to-set-up-training-targets#amlcompute" TargetMode="External"/><Relationship Id="rId7" Type="http://schemas.openxmlformats.org/officeDocument/2006/relationships/hyperlink" Target="https://docs.microsoft.com/ja-jp/azure/machine-learning/service/how-to-create-your-first-pipeline#adla" TargetMode="External"/><Relationship Id="rId2" Type="http://schemas.openxmlformats.org/officeDocument/2006/relationships/hyperlink" Target="https://docs.microsoft.com/ja-jp/azure/machine-learning/service/how-to-set-up-training-targets#local" TargetMode="External"/><Relationship Id="rId1" Type="http://schemas.openxmlformats.org/officeDocument/2006/relationships/slideLayout" Target="../slideLayouts/slideLayout8.xml"/><Relationship Id="rId6" Type="http://schemas.openxmlformats.org/officeDocument/2006/relationships/hyperlink" Target="https://docs.microsoft.com/ja-jp/azure/machine-learning/service/how-to-set-up-training-targets#pipeline-only" TargetMode="External"/><Relationship Id="rId5" Type="http://schemas.openxmlformats.org/officeDocument/2006/relationships/hyperlink" Target="https://docs.microsoft.com/ja-jp/azure/machine-learning/service/how-to-create-your-first-pipeline#databricks" TargetMode="External"/><Relationship Id="rId4" Type="http://schemas.openxmlformats.org/officeDocument/2006/relationships/hyperlink" Target="https://docs.microsoft.com/ja-jp/azure/machine-learning/service/how-to-set-up-training-targets#v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tags" Target="../tags/tag3.xml"/><Relationship Id="rId7" Type="http://schemas.openxmlformats.org/officeDocument/2006/relationships/notesSlide" Target="../notesSlides/notesSlide1.xml"/><Relationship Id="rId12" Type="http://schemas.microsoft.com/office/2007/relationships/hdphoto" Target="../media/hdphoto3.wdp"/><Relationship Id="rId17" Type="http://schemas.openxmlformats.org/officeDocument/2006/relationships/image" Target="../media/image12.png"/><Relationship Id="rId2" Type="http://schemas.openxmlformats.org/officeDocument/2006/relationships/tags" Target="../tags/tag2.xml"/><Relationship Id="rId16" Type="http://schemas.microsoft.com/office/2007/relationships/hdphoto" Target="../media/hdphoto5.wdp"/><Relationship Id="rId1" Type="http://schemas.openxmlformats.org/officeDocument/2006/relationships/tags" Target="../tags/tag1.xml"/><Relationship Id="rId6" Type="http://schemas.openxmlformats.org/officeDocument/2006/relationships/slideLayout" Target="../slideLayouts/slideLayout7.xml"/><Relationship Id="rId11" Type="http://schemas.openxmlformats.org/officeDocument/2006/relationships/image" Target="../media/image9.png"/><Relationship Id="rId5" Type="http://schemas.openxmlformats.org/officeDocument/2006/relationships/tags" Target="../tags/tag5.xml"/><Relationship Id="rId15" Type="http://schemas.openxmlformats.org/officeDocument/2006/relationships/image" Target="../media/image11.png"/><Relationship Id="rId10" Type="http://schemas.microsoft.com/office/2007/relationships/hdphoto" Target="../media/hdphoto2.wdp"/><Relationship Id="rId4" Type="http://schemas.openxmlformats.org/officeDocument/2006/relationships/tags" Target="../tags/tag4.xml"/><Relationship Id="rId9" Type="http://schemas.openxmlformats.org/officeDocument/2006/relationships/image" Target="../media/image8.png"/><Relationship Id="rId14" Type="http://schemas.microsoft.com/office/2007/relationships/hdphoto" Target="../media/hdphoto4.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8.xml"/><Relationship Id="rId1" Type="http://schemas.openxmlformats.org/officeDocument/2006/relationships/tags" Target="../tags/tag37.xml"/><Relationship Id="rId5" Type="http://schemas.openxmlformats.org/officeDocument/2006/relationships/image" Target="../media/image103.png"/><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tmp"/><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7.emf"/><Relationship Id="rId11" Type="http://schemas.openxmlformats.org/officeDocument/2006/relationships/image" Target="../media/image22.sv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hyperlink" Target="https://scikit-learn.org/stable/modules/svm.html#classification" TargetMode="External"/><Relationship Id="rId13" Type="http://schemas.openxmlformats.org/officeDocument/2006/relationships/hyperlink" Target="https://scikit-learn.org/stable/modules/tree.html#decision-trees" TargetMode="External"/><Relationship Id="rId3" Type="http://schemas.openxmlformats.org/officeDocument/2006/relationships/hyperlink" Target="https://scikit-learn.org/stable/modules/linear_model.html#elastic-net" TargetMode="External"/><Relationship Id="rId7" Type="http://schemas.openxmlformats.org/officeDocument/2006/relationships/hyperlink" Target="https://scikit-learn.org/stable/modules/ensemble.html#regression" TargetMode="External"/><Relationship Id="rId12" Type="http://schemas.openxmlformats.org/officeDocument/2006/relationships/hyperlink" Target="https://scikit-learn.org/stable/modules/linear_model.html#lars-lasso" TargetMode="External"/><Relationship Id="rId17" Type="http://schemas.openxmlformats.org/officeDocument/2006/relationships/hyperlink" Target="https://scikit-learn.org/stable/modules/ensemble.html#classification"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scikit-learn.org/stable/modules/ensemble.html#extremely-randomized-trees" TargetMode="External"/><Relationship Id="rId1" Type="http://schemas.openxmlformats.org/officeDocument/2006/relationships/slideLayout" Target="../slideLayouts/slideLayout7.xml"/><Relationship Id="rId6" Type="http://schemas.openxmlformats.org/officeDocument/2006/relationships/hyperlink" Target="https://scikit-learn.org/stable/modules/naive_bayes.html#bernoulli-naive-bayes" TargetMode="External"/><Relationship Id="rId11" Type="http://schemas.openxmlformats.org/officeDocument/2006/relationships/hyperlink" Target="https://scikit-learn.org/stable/modules/neighbors.html#nearest-neighbors" TargetMode="External"/><Relationship Id="rId5" Type="http://schemas.openxmlformats.org/officeDocument/2006/relationships/hyperlink" Target="https://lightgbm.readthedocs.io/en/latest/index.html" TargetMode="External"/><Relationship Id="rId15" Type="http://schemas.openxmlformats.org/officeDocument/2006/relationships/hyperlink" Target="https://scikit-learn.org/stable/modules/ensemble.html#random-forests" TargetMode="External"/><Relationship Id="rId10" Type="http://schemas.openxmlformats.org/officeDocument/2006/relationships/hyperlink" Target="https://scikit-learn.org/stable/modules/neighbors.html#nearest-neighbors-regression" TargetMode="External"/><Relationship Id="rId4" Type="http://schemas.openxmlformats.org/officeDocument/2006/relationships/hyperlink" Target="https://scikit-learn.org/stable/modules/sgd.html#sgd" TargetMode="External"/><Relationship Id="rId9" Type="http://schemas.openxmlformats.org/officeDocument/2006/relationships/hyperlink" Target="https://scikit-learn.org/stable/modules/tree.html#regression" TargetMode="External"/><Relationship Id="rId14" Type="http://schemas.openxmlformats.org/officeDocument/2006/relationships/hyperlink" Target="https://scikit-learn.org/stable/modules/sgd.html#regression"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3.xml"/><Relationship Id="rId16"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14.wdp"/></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notesSlide" Target="../notesSlides/notesSlide34.xml"/><Relationship Id="rId7"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png"/></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40.xml"/><Relationship Id="rId4"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09C2543-3A74-458F-A667-E59B2D5902DF}"/>
              </a:ext>
            </a:extLst>
          </p:cNvPr>
          <p:cNvSpPr>
            <a:spLocks noGrp="1"/>
          </p:cNvSpPr>
          <p:nvPr>
            <p:ph type="title"/>
          </p:nvPr>
        </p:nvSpPr>
        <p:spPr>
          <a:xfrm>
            <a:off x="269302" y="1805142"/>
            <a:ext cx="10978136" cy="1793090"/>
          </a:xfrm>
        </p:spPr>
        <p:txBody>
          <a:bodyPr/>
          <a:lstStyle/>
          <a:p>
            <a:r>
              <a:rPr lang="en-US" altLang="ja-JP" dirty="0"/>
              <a:t>Azure Machine Learning Services</a:t>
            </a:r>
            <a:br>
              <a:rPr lang="en-US" altLang="ja-JP" dirty="0"/>
            </a:br>
            <a:r>
              <a:rPr lang="en-US" altLang="ja-JP" dirty="0"/>
              <a:t>Hands-on</a:t>
            </a:r>
            <a:endParaRPr lang="ja-JP" altLang="en-US" dirty="0"/>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kumimoji="1" lang="ja-JP" altLang="en-US" dirty="0"/>
              <a:t>日本マイクロソフト株式会社</a:t>
            </a:r>
          </a:p>
        </p:txBody>
      </p:sp>
      <p:sp>
        <p:nvSpPr>
          <p:cNvPr id="5" name="テキスト プレースホルダー 4">
            <a:extLst>
              <a:ext uri="{FF2B5EF4-FFF2-40B4-BE49-F238E27FC236}">
                <a16:creationId xmlns:a16="http://schemas.microsoft.com/office/drawing/2014/main" id="{0BD8882B-2A70-415C-911B-EF4F81E87064}"/>
              </a:ext>
            </a:extLst>
          </p:cNvPr>
          <p:cNvSpPr>
            <a:spLocks noGrp="1"/>
          </p:cNvSpPr>
          <p:nvPr>
            <p:ph type="body" sz="quarter" idx="14"/>
          </p:nvPr>
        </p:nvSpPr>
        <p:spPr/>
        <p:txBody>
          <a:bodyPr/>
          <a:lstStyle/>
          <a:p>
            <a:endParaRPr lang="ja-JP" altLang="en-US"/>
          </a:p>
        </p:txBody>
      </p:sp>
    </p:spTree>
    <p:extLst>
      <p:ext uri="{BB962C8B-B14F-4D97-AF65-F5344CB8AC3E}">
        <p14:creationId xmlns:p14="http://schemas.microsoft.com/office/powerpoint/2010/main" val="41822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E2C8C5-88C0-41F9-B607-D8DCF3E713EC}"/>
              </a:ext>
            </a:extLst>
          </p:cNvPr>
          <p:cNvSpPr>
            <a:spLocks noGrp="1"/>
          </p:cNvSpPr>
          <p:nvPr>
            <p:ph type="title"/>
          </p:nvPr>
        </p:nvSpPr>
        <p:spPr>
          <a:xfrm>
            <a:off x="269240" y="181286"/>
            <a:ext cx="11655840" cy="899665"/>
          </a:xfrm>
        </p:spPr>
        <p:txBody>
          <a:bodyPr/>
          <a:lstStyle/>
          <a:p>
            <a:r>
              <a:rPr lang="ja-JP" altLang="en-US" dirty="0"/>
              <a:t>機械学習の知識 </a:t>
            </a:r>
            <a:r>
              <a:rPr lang="en-US" altLang="ja-JP" dirty="0"/>
              <a:t>+ Cloud </a:t>
            </a:r>
            <a:r>
              <a:rPr lang="ja-JP" altLang="en-US" dirty="0"/>
              <a:t>インフラの知識</a:t>
            </a:r>
            <a:endParaRPr kumimoji="1" lang="ja-JP" altLang="en-US" dirty="0"/>
          </a:p>
        </p:txBody>
      </p:sp>
      <p:sp>
        <p:nvSpPr>
          <p:cNvPr id="3" name="正方形/長方形 2">
            <a:extLst>
              <a:ext uri="{FF2B5EF4-FFF2-40B4-BE49-F238E27FC236}">
                <a16:creationId xmlns:a16="http://schemas.microsoft.com/office/drawing/2014/main" id="{63267DC4-EAAA-48D9-9964-4D629D73E0AF}"/>
              </a:ext>
            </a:extLst>
          </p:cNvPr>
          <p:cNvSpPr/>
          <p:nvPr>
            <p:custDataLst>
              <p:tags r:id="rId1"/>
            </p:custDataLst>
          </p:nvPr>
        </p:nvSpPr>
        <p:spPr bwMode="auto">
          <a:xfrm>
            <a:off x="786743"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機械学習用の</a:t>
            </a:r>
            <a:br>
              <a:rPr kumimoji="1" lang="en-US" altLang="ja-JP" dirty="0">
                <a:gradFill flip="none" rotWithShape="1">
                  <a:gsLst>
                    <a:gs pos="0">
                      <a:srgbClr val="FFFFFF"/>
                    </a:gs>
                    <a:gs pos="100000">
                      <a:srgbClr val="FFFFFF"/>
                    </a:gs>
                  </a:gsLst>
                  <a:lin ang="5400000" scaled="0"/>
                  <a:tileRect/>
                </a:gradFill>
                <a:latin typeface="+mn-ea"/>
                <a:cs typeface="Segoe UI" pitchFamily="34" charset="0"/>
              </a:rPr>
            </a:b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データ加工は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4" name="正方形/長方形 3">
            <a:extLst>
              <a:ext uri="{FF2B5EF4-FFF2-40B4-BE49-F238E27FC236}">
                <a16:creationId xmlns:a16="http://schemas.microsoft.com/office/drawing/2014/main" id="{97B58013-047A-4724-98A4-F5F5700A7A12}"/>
              </a:ext>
            </a:extLst>
          </p:cNvPr>
          <p:cNvSpPr/>
          <p:nvPr>
            <p:custDataLst>
              <p:tags r:id="rId2"/>
            </p:custDataLst>
          </p:nvPr>
        </p:nvSpPr>
        <p:spPr bwMode="auto">
          <a:xfrm>
            <a:off x="781345" y="241508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Spark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で最速のクエリ言語とインフラは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5" name="正方形/長方形 4">
            <a:extLst>
              <a:ext uri="{FF2B5EF4-FFF2-40B4-BE49-F238E27FC236}">
                <a16:creationId xmlns:a16="http://schemas.microsoft.com/office/drawing/2014/main" id="{940069A0-0FB7-4851-AACE-DAB4929D13D1}"/>
              </a:ext>
            </a:extLst>
          </p:cNvPr>
          <p:cNvSpPr/>
          <p:nvPr>
            <p:custDataLst>
              <p:tags r:id="rId3"/>
            </p:custDataLst>
          </p:nvPr>
        </p:nvSpPr>
        <p:spPr bwMode="auto">
          <a:xfrm>
            <a:off x="786743"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CSV / JSON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ファイルは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6" name="正方形/長方形 5">
            <a:extLst>
              <a:ext uri="{FF2B5EF4-FFF2-40B4-BE49-F238E27FC236}">
                <a16:creationId xmlns:a16="http://schemas.microsoft.com/office/drawing/2014/main" id="{68E7C6BD-6E90-449B-805C-2DA7A5ED04EE}"/>
              </a:ext>
            </a:extLst>
          </p:cNvPr>
          <p:cNvSpPr/>
          <p:nvPr>
            <p:custDataLst>
              <p:tags r:id="rId4"/>
            </p:custDataLst>
          </p:nvPr>
        </p:nvSpPr>
        <p:spPr bwMode="auto">
          <a:xfrm>
            <a:off x="792141"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ソースコード管理の</a:t>
            </a:r>
            <a:br>
              <a:rPr kumimoji="1" lang="en-US" altLang="ja-JP" dirty="0">
                <a:gradFill flip="none" rotWithShape="1">
                  <a:gsLst>
                    <a:gs pos="0">
                      <a:srgbClr val="FFFFFF"/>
                    </a:gs>
                    <a:gs pos="100000">
                      <a:srgbClr val="FFFFFF"/>
                    </a:gs>
                  </a:gsLst>
                  <a:lin ang="5400000" scaled="0"/>
                  <a:tileRect/>
                </a:gradFill>
                <a:latin typeface="+mn-ea"/>
                <a:cs typeface="Segoe UI" pitchFamily="34" charset="0"/>
              </a:rPr>
            </a:br>
            <a:r>
              <a:rPr kumimoji="1" lang="ja-JP" altLang="en-US" dirty="0">
                <a:gradFill flip="none" rotWithShape="1">
                  <a:gsLst>
                    <a:gs pos="0">
                      <a:srgbClr val="FFFFFF"/>
                    </a:gs>
                    <a:gs pos="100000">
                      <a:srgbClr val="FFFFFF"/>
                    </a:gs>
                  </a:gsLst>
                  <a:lin ang="5400000" scaled="0"/>
                  <a:tileRect/>
                </a:gradFill>
                <a:latin typeface="+mn-ea"/>
                <a:cs typeface="Segoe UI" pitchFamily="34" charset="0"/>
              </a:rPr>
              <a:t>連携は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7" name="正方形/長方形 6">
            <a:extLst>
              <a:ext uri="{FF2B5EF4-FFF2-40B4-BE49-F238E27FC236}">
                <a16:creationId xmlns:a16="http://schemas.microsoft.com/office/drawing/2014/main" id="{447D8E9F-7FC2-4DA7-831A-06F0C3696322}"/>
              </a:ext>
            </a:extLst>
          </p:cNvPr>
          <p:cNvSpPr/>
          <p:nvPr>
            <p:custDataLst>
              <p:tags r:id="rId5"/>
            </p:custDataLst>
          </p:nvPr>
        </p:nvSpPr>
        <p:spPr bwMode="auto">
          <a:xfrm>
            <a:off x="3514835" y="241508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dirty="0">
                <a:gradFill flip="none" rotWithShape="1">
                  <a:gsLst>
                    <a:gs pos="0">
                      <a:srgbClr val="FFFFFF"/>
                    </a:gs>
                    <a:gs pos="100000">
                      <a:srgbClr val="FFFFFF"/>
                    </a:gs>
                  </a:gsLst>
                  <a:lin ang="5400000" scaled="0"/>
                  <a:tileRect/>
                </a:gradFill>
                <a:latin typeface="+mn-ea"/>
                <a:cs typeface="Segoe UI" pitchFamily="34" charset="0"/>
              </a:rPr>
              <a:t>複数台の</a:t>
            </a:r>
            <a:r>
              <a:rPr lang="en-US" altLang="ja-JP" dirty="0">
                <a:gradFill flip="none" rotWithShape="1">
                  <a:gsLst>
                    <a:gs pos="0">
                      <a:srgbClr val="FFFFFF"/>
                    </a:gs>
                    <a:gs pos="100000">
                      <a:srgbClr val="FFFFFF"/>
                    </a:gs>
                  </a:gsLst>
                  <a:lin ang="5400000" scaled="0"/>
                  <a:tileRect/>
                </a:gradFill>
                <a:latin typeface="+mn-ea"/>
                <a:cs typeface="Segoe UI" pitchFamily="34" charset="0"/>
              </a:rPr>
              <a:t>VM</a:t>
            </a:r>
            <a:r>
              <a:rPr lang="ja-JP" altLang="en-US" dirty="0">
                <a:gradFill flip="none" rotWithShape="1">
                  <a:gsLst>
                    <a:gs pos="0">
                      <a:srgbClr val="FFFFFF"/>
                    </a:gs>
                    <a:gs pos="100000">
                      <a:srgbClr val="FFFFFF"/>
                    </a:gs>
                  </a:gsLst>
                  <a:lin ang="5400000" scaled="0"/>
                  <a:tileRect/>
                </a:gradFill>
                <a:latin typeface="+mn-ea"/>
                <a:cs typeface="Segoe UI" pitchFamily="34" charset="0"/>
              </a:rPr>
              <a:t>の</a:t>
            </a:r>
            <a:br>
              <a:rPr lang="en-US" altLang="ja-JP" dirty="0">
                <a:gradFill flip="none" rotWithShape="1">
                  <a:gsLst>
                    <a:gs pos="0">
                      <a:srgbClr val="FFFFFF"/>
                    </a:gs>
                    <a:gs pos="100000">
                      <a:srgbClr val="FFFFFF"/>
                    </a:gs>
                  </a:gsLst>
                  <a:lin ang="5400000" scaled="0"/>
                  <a:tileRect/>
                </a:gradFill>
                <a:latin typeface="+mn-ea"/>
                <a:cs typeface="Segoe UI" pitchFamily="34" charset="0"/>
              </a:rPr>
            </a:br>
            <a:r>
              <a:rPr lang="ja-JP" altLang="en-US" dirty="0">
                <a:gradFill flip="none" rotWithShape="1">
                  <a:gsLst>
                    <a:gs pos="0">
                      <a:srgbClr val="FFFFFF"/>
                    </a:gs>
                    <a:gs pos="100000">
                      <a:srgbClr val="FFFFFF"/>
                    </a:gs>
                  </a:gsLst>
                  <a:lin ang="5400000" scaled="0"/>
                  <a:tileRect/>
                </a:gradFill>
                <a:latin typeface="+mn-ea"/>
                <a:cs typeface="Segoe UI" pitchFamily="34" charset="0"/>
              </a:rPr>
              <a:t>管理は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8" name="正方形/長方形 7">
            <a:extLst>
              <a:ext uri="{FF2B5EF4-FFF2-40B4-BE49-F238E27FC236}">
                <a16:creationId xmlns:a16="http://schemas.microsoft.com/office/drawing/2014/main" id="{62BDB85F-1AC8-425C-AE08-73D908FB4771}"/>
              </a:ext>
            </a:extLst>
          </p:cNvPr>
          <p:cNvSpPr/>
          <p:nvPr>
            <p:custDataLst>
              <p:tags r:id="rId6"/>
            </p:custDataLst>
          </p:nvPr>
        </p:nvSpPr>
        <p:spPr bwMode="auto">
          <a:xfrm>
            <a:off x="3512016"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学習ログって、どこに出力するの</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9" name="正方形/長方形 8">
            <a:extLst>
              <a:ext uri="{FF2B5EF4-FFF2-40B4-BE49-F238E27FC236}">
                <a16:creationId xmlns:a16="http://schemas.microsoft.com/office/drawing/2014/main" id="{F08FCB75-505E-42D6-AF9A-09BF2C4FC4A3}"/>
              </a:ext>
            </a:extLst>
          </p:cNvPr>
          <p:cNvSpPr/>
          <p:nvPr>
            <p:custDataLst>
              <p:tags r:id="rId7"/>
            </p:custDataLst>
          </p:nvPr>
        </p:nvSpPr>
        <p:spPr bwMode="auto">
          <a:xfrm>
            <a:off x="3522032"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学習ログの可視化は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0" name="正方形/長方形 9">
            <a:extLst>
              <a:ext uri="{FF2B5EF4-FFF2-40B4-BE49-F238E27FC236}">
                <a16:creationId xmlns:a16="http://schemas.microsoft.com/office/drawing/2014/main" id="{5BE500B7-9398-4C1E-8F67-431A9797922B}"/>
              </a:ext>
            </a:extLst>
          </p:cNvPr>
          <p:cNvSpPr/>
          <p:nvPr>
            <p:custDataLst>
              <p:tags r:id="rId8"/>
            </p:custDataLst>
          </p:nvPr>
        </p:nvSpPr>
        <p:spPr bwMode="auto">
          <a:xfrm>
            <a:off x="3520848"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GPU</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 </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VM</a:t>
            </a:r>
            <a:r>
              <a:rPr lang="ja-JP" altLang="en-US" dirty="0">
                <a:gradFill flip="none" rotWithShape="1">
                  <a:gsLst>
                    <a:gs pos="0">
                      <a:srgbClr val="FFFFFF"/>
                    </a:gs>
                    <a:gs pos="100000">
                      <a:srgbClr val="FFFFFF"/>
                    </a:gs>
                  </a:gsLst>
                  <a:lin ang="5400000" scaled="0"/>
                  <a:tileRect/>
                </a:gradFill>
                <a:latin typeface="+mn-ea"/>
                <a:cs typeface="Segoe UI" pitchFamily="34" charset="0"/>
              </a:rPr>
              <a:t>の</a:t>
            </a:r>
            <a:br>
              <a:rPr lang="en-US" altLang="ja-JP" dirty="0">
                <a:gradFill flip="none" rotWithShape="1">
                  <a:gsLst>
                    <a:gs pos="0">
                      <a:srgbClr val="FFFFFF"/>
                    </a:gs>
                    <a:gs pos="100000">
                      <a:srgbClr val="FFFFFF"/>
                    </a:gs>
                  </a:gsLst>
                  <a:lin ang="5400000" scaled="0"/>
                  <a:tileRect/>
                </a:gradFill>
                <a:latin typeface="+mn-ea"/>
                <a:cs typeface="Segoe UI" pitchFamily="34" charset="0"/>
              </a:rPr>
            </a:br>
            <a:r>
              <a:rPr lang="ja-JP" altLang="en-US" dirty="0">
                <a:gradFill flip="none" rotWithShape="1">
                  <a:gsLst>
                    <a:gs pos="0">
                      <a:srgbClr val="FFFFFF"/>
                    </a:gs>
                    <a:gs pos="100000">
                      <a:srgbClr val="FFFFFF"/>
                    </a:gs>
                  </a:gsLst>
                  <a:lin ang="5400000" scaled="0"/>
                  <a:tileRect/>
                </a:gradFill>
                <a:latin typeface="+mn-ea"/>
                <a:cs typeface="Segoe UI" pitchFamily="34" charset="0"/>
              </a:rPr>
              <a:t>セットアップは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1" name="正方形/長方形 10">
            <a:extLst>
              <a:ext uri="{FF2B5EF4-FFF2-40B4-BE49-F238E27FC236}">
                <a16:creationId xmlns:a16="http://schemas.microsoft.com/office/drawing/2014/main" id="{D0B769C9-A2C3-4D18-B299-B107CFB282D1}"/>
              </a:ext>
            </a:extLst>
          </p:cNvPr>
          <p:cNvSpPr/>
          <p:nvPr>
            <p:custDataLst>
              <p:tags r:id="rId9"/>
            </p:custDataLst>
          </p:nvPr>
        </p:nvSpPr>
        <p:spPr bwMode="auto">
          <a:xfrm>
            <a:off x="6254953" y="1305199"/>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dirty="0">
                <a:gradFill flip="none" rotWithShape="1">
                  <a:gsLst>
                    <a:gs pos="0">
                      <a:srgbClr val="FFFFFF"/>
                    </a:gs>
                    <a:gs pos="100000">
                      <a:srgbClr val="FFFFFF"/>
                    </a:gs>
                  </a:gsLst>
                  <a:lin ang="5400000" scaled="0"/>
                  <a:tileRect/>
                </a:gradFill>
                <a:latin typeface="+mn-ea"/>
                <a:cs typeface="Segoe UI" pitchFamily="34" charset="0"/>
              </a:rPr>
              <a:t>学習ジョブのクラスターは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2" name="正方形/長方形 11">
            <a:extLst>
              <a:ext uri="{FF2B5EF4-FFF2-40B4-BE49-F238E27FC236}">
                <a16:creationId xmlns:a16="http://schemas.microsoft.com/office/drawing/2014/main" id="{9ABCC9B1-36F8-4415-8AC8-16C48F07FA27}"/>
              </a:ext>
            </a:extLst>
          </p:cNvPr>
          <p:cNvSpPr/>
          <p:nvPr>
            <p:custDataLst>
              <p:tags r:id="rId10"/>
            </p:custDataLst>
          </p:nvPr>
        </p:nvSpPr>
        <p:spPr bwMode="auto">
          <a:xfrm>
            <a:off x="6248325" y="2415082"/>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dirty="0">
                <a:gradFill flip="none" rotWithShape="1">
                  <a:gsLst>
                    <a:gs pos="0">
                      <a:srgbClr val="FFFFFF"/>
                    </a:gs>
                    <a:gs pos="100000">
                      <a:srgbClr val="FFFFFF"/>
                    </a:gs>
                  </a:gsLst>
                  <a:lin ang="5400000" scaled="0"/>
                  <a:tileRect/>
                </a:gradFill>
                <a:latin typeface="+mn-ea"/>
                <a:cs typeface="Segoe UI" pitchFamily="34" charset="0"/>
              </a:rPr>
              <a:t>Automated Machine Learning </a:t>
            </a:r>
            <a:r>
              <a:rPr lang="ja-JP" altLang="en-US" dirty="0">
                <a:gradFill flip="none" rotWithShape="1">
                  <a:gsLst>
                    <a:gs pos="0">
                      <a:srgbClr val="FFFFFF"/>
                    </a:gs>
                    <a:gs pos="100000">
                      <a:srgbClr val="FFFFFF"/>
                    </a:gs>
                  </a:gsLst>
                  <a:lin ang="5400000" scaled="0"/>
                  <a:tileRect/>
                </a:gradFill>
                <a:latin typeface="+mn-ea"/>
                <a:cs typeface="Segoe UI" pitchFamily="34" charset="0"/>
              </a:rPr>
              <a:t>と、</a:t>
            </a:r>
            <a:r>
              <a:rPr lang="en-US" altLang="ja-JP" dirty="0">
                <a:gradFill flip="none" rotWithShape="1">
                  <a:gsLst>
                    <a:gs pos="0">
                      <a:srgbClr val="FFFFFF"/>
                    </a:gs>
                    <a:gs pos="100000">
                      <a:srgbClr val="FFFFFF"/>
                    </a:gs>
                  </a:gsLst>
                  <a:lin ang="5400000" scaled="0"/>
                  <a:tileRect/>
                </a:gradFill>
                <a:latin typeface="+mn-ea"/>
                <a:cs typeface="Segoe UI" pitchFamily="34" charset="0"/>
              </a:rPr>
              <a:t>VM </a:t>
            </a:r>
            <a:r>
              <a:rPr lang="ja-JP" altLang="en-US" dirty="0">
                <a:gradFill flip="none" rotWithShape="1">
                  <a:gsLst>
                    <a:gs pos="0">
                      <a:srgbClr val="FFFFFF"/>
                    </a:gs>
                    <a:gs pos="100000">
                      <a:srgbClr val="FFFFFF"/>
                    </a:gs>
                  </a:gsLst>
                  <a:lin ang="5400000" scaled="0"/>
                  <a:tileRect/>
                </a:gradFill>
                <a:latin typeface="+mn-ea"/>
                <a:cs typeface="Segoe UI" pitchFamily="34" charset="0"/>
              </a:rPr>
              <a:t>起動</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r>
              <a:rPr lang="ja-JP" altLang="en-US" dirty="0">
                <a:gradFill flip="none" rotWithShape="1">
                  <a:gsLst>
                    <a:gs pos="0">
                      <a:srgbClr val="FFFFFF"/>
                    </a:gs>
                    <a:gs pos="100000">
                      <a:srgbClr val="FFFFFF"/>
                    </a:gs>
                  </a:gsLst>
                  <a:lin ang="5400000" scaled="0"/>
                  <a:tileRect/>
                </a:gradFill>
                <a:latin typeface="+mn-ea"/>
                <a:cs typeface="Segoe UI" pitchFamily="34" charset="0"/>
              </a:rPr>
              <a:t>停止は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3" name="正方形/長方形 12">
            <a:extLst>
              <a:ext uri="{FF2B5EF4-FFF2-40B4-BE49-F238E27FC236}">
                <a16:creationId xmlns:a16="http://schemas.microsoft.com/office/drawing/2014/main" id="{E761050C-5EAA-4ACC-967E-8907C81AB596}"/>
              </a:ext>
            </a:extLst>
          </p:cNvPr>
          <p:cNvSpPr/>
          <p:nvPr>
            <p:custDataLst>
              <p:tags r:id="rId11"/>
            </p:custDataLst>
          </p:nvPr>
        </p:nvSpPr>
        <p:spPr bwMode="auto">
          <a:xfrm>
            <a:off x="6237289" y="3524965"/>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学習ジョブ結果と、</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Model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ファイルの関連性は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4" name="正方形/長方形 13">
            <a:extLst>
              <a:ext uri="{FF2B5EF4-FFF2-40B4-BE49-F238E27FC236}">
                <a16:creationId xmlns:a16="http://schemas.microsoft.com/office/drawing/2014/main" id="{8B8FC254-1F0D-4730-83EC-8EAE59A05B19}"/>
              </a:ext>
            </a:extLst>
          </p:cNvPr>
          <p:cNvSpPr/>
          <p:nvPr>
            <p:custDataLst>
              <p:tags r:id="rId12"/>
            </p:custDataLst>
          </p:nvPr>
        </p:nvSpPr>
        <p:spPr bwMode="auto">
          <a:xfrm>
            <a:off x="9322557" y="2415082"/>
            <a:ext cx="2469320"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Docker </a:t>
            </a:r>
            <a:r>
              <a:rPr kumimoji="1" lang="ja-JP" altLang="en-US" dirty="0" err="1">
                <a:gradFill flip="none" rotWithShape="1">
                  <a:gsLst>
                    <a:gs pos="0">
                      <a:srgbClr val="FFFFFF"/>
                    </a:gs>
                    <a:gs pos="100000">
                      <a:srgbClr val="FFFFFF"/>
                    </a:gs>
                  </a:gsLst>
                  <a:lin ang="5400000" scaled="0"/>
                  <a:tileRect/>
                </a:gradFill>
                <a:latin typeface="+mn-ea"/>
                <a:cs typeface="Segoe UI" pitchFamily="34" charset="0"/>
              </a:rPr>
              <a:t>って</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5" name="正方形/長方形 14">
            <a:extLst>
              <a:ext uri="{FF2B5EF4-FFF2-40B4-BE49-F238E27FC236}">
                <a16:creationId xmlns:a16="http://schemas.microsoft.com/office/drawing/2014/main" id="{3CBE075D-F37E-46B2-9552-2964EA5A6737}"/>
              </a:ext>
            </a:extLst>
          </p:cNvPr>
          <p:cNvSpPr/>
          <p:nvPr>
            <p:custDataLst>
              <p:tags r:id="rId13"/>
            </p:custDataLst>
          </p:nvPr>
        </p:nvSpPr>
        <p:spPr bwMode="auto">
          <a:xfrm>
            <a:off x="9322557"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dirty="0">
                <a:gradFill flip="none" rotWithShape="1">
                  <a:gsLst>
                    <a:gs pos="0">
                      <a:srgbClr val="FFFFFF"/>
                    </a:gs>
                    <a:gs pos="100000">
                      <a:srgbClr val="FFFFFF"/>
                    </a:gs>
                  </a:gsLst>
                  <a:lin ang="5400000" scaled="0"/>
                  <a:tileRect/>
                </a:gradFill>
                <a:latin typeface="+mn-ea"/>
                <a:cs typeface="Segoe UI" pitchFamily="34" charset="0"/>
              </a:rPr>
              <a:t>REST API </a:t>
            </a:r>
            <a:r>
              <a:rPr lang="ja-JP" altLang="en-US" dirty="0">
                <a:gradFill flip="none" rotWithShape="1">
                  <a:gsLst>
                    <a:gs pos="0">
                      <a:srgbClr val="FFFFFF"/>
                    </a:gs>
                    <a:gs pos="100000">
                      <a:srgbClr val="FFFFFF"/>
                    </a:gs>
                  </a:gsLst>
                  <a:lin ang="5400000" scaled="0"/>
                  <a:tileRect/>
                </a:gradFill>
                <a:latin typeface="+mn-ea"/>
                <a:cs typeface="Segoe UI" pitchFamily="34" charset="0"/>
              </a:rPr>
              <a:t>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p>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Serverless?</a:t>
            </a:r>
          </a:p>
          <a:p>
            <a:pPr algn="ctr" defTabSz="932472" fontAlgn="base">
              <a:lnSpc>
                <a:spcPct val="90000"/>
              </a:lnSpc>
              <a:spcBef>
                <a:spcPct val="0"/>
              </a:spcBef>
              <a:spcAft>
                <a:spcPct val="0"/>
              </a:spcAft>
            </a:pPr>
            <a:r>
              <a:rPr lang="en-US" altLang="ja-JP" dirty="0" err="1">
                <a:gradFill flip="none" rotWithShape="1">
                  <a:gsLst>
                    <a:gs pos="0">
                      <a:srgbClr val="FFFFFF"/>
                    </a:gs>
                    <a:gs pos="100000">
                      <a:srgbClr val="FFFFFF"/>
                    </a:gs>
                  </a:gsLst>
                  <a:lin ang="5400000" scaled="0"/>
                  <a:tileRect/>
                </a:gradFill>
                <a:latin typeface="+mn-ea"/>
                <a:cs typeface="Segoe UI" pitchFamily="34" charset="0"/>
              </a:rPr>
              <a:t>Kubernets</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6" name="正方形/長方形 15">
            <a:extLst>
              <a:ext uri="{FF2B5EF4-FFF2-40B4-BE49-F238E27FC236}">
                <a16:creationId xmlns:a16="http://schemas.microsoft.com/office/drawing/2014/main" id="{9868231D-0783-4798-B853-D747B5665FEB}"/>
              </a:ext>
            </a:extLst>
          </p:cNvPr>
          <p:cNvSpPr/>
          <p:nvPr>
            <p:custDataLst>
              <p:tags r:id="rId14"/>
            </p:custDataLst>
          </p:nvPr>
        </p:nvSpPr>
        <p:spPr bwMode="auto">
          <a:xfrm>
            <a:off x="9315312"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Device </a:t>
            </a:r>
            <a:r>
              <a:rPr kumimoji="1" lang="ja-JP" altLang="en-US" dirty="0" err="1">
                <a:gradFill flip="none" rotWithShape="1">
                  <a:gsLst>
                    <a:gs pos="0">
                      <a:srgbClr val="FFFFFF"/>
                    </a:gs>
                    <a:gs pos="100000">
                      <a:srgbClr val="FFFFFF"/>
                    </a:gs>
                  </a:gsLst>
                  <a:lin ang="5400000" scaled="0"/>
                  <a:tileRect/>
                </a:gradFill>
                <a:latin typeface="+mn-ea"/>
                <a:cs typeface="Segoe UI" pitchFamily="34" charset="0"/>
              </a:rPr>
              <a:t>への</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展開は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7" name="正方形/長方形 16">
            <a:extLst>
              <a:ext uri="{FF2B5EF4-FFF2-40B4-BE49-F238E27FC236}">
                <a16:creationId xmlns:a16="http://schemas.microsoft.com/office/drawing/2014/main" id="{711220A6-FE61-43F4-8F52-C06746DB359C}"/>
              </a:ext>
            </a:extLst>
          </p:cNvPr>
          <p:cNvSpPr/>
          <p:nvPr>
            <p:custDataLst>
              <p:tags r:id="rId15"/>
            </p:custDataLst>
          </p:nvPr>
        </p:nvSpPr>
        <p:spPr bwMode="auto">
          <a:xfrm>
            <a:off x="9296060"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FPGA / TPU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8" name="正方形/長方形 17">
            <a:extLst>
              <a:ext uri="{FF2B5EF4-FFF2-40B4-BE49-F238E27FC236}">
                <a16:creationId xmlns:a16="http://schemas.microsoft.com/office/drawing/2014/main" id="{F0FCEAEC-F3DB-4A89-87E5-8E7F64F4F153}"/>
              </a:ext>
            </a:extLst>
          </p:cNvPr>
          <p:cNvSpPr/>
          <p:nvPr>
            <p:custDataLst>
              <p:tags r:id="rId16"/>
            </p:custDataLst>
          </p:nvPr>
        </p:nvSpPr>
        <p:spPr bwMode="auto">
          <a:xfrm>
            <a:off x="9328188"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推論のログは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9" name="正方形/長方形 18">
            <a:extLst>
              <a:ext uri="{FF2B5EF4-FFF2-40B4-BE49-F238E27FC236}">
                <a16:creationId xmlns:a16="http://schemas.microsoft.com/office/drawing/2014/main" id="{EC20EA0E-BDCE-43D3-B1CB-95361B4F1CCB}"/>
              </a:ext>
            </a:extLst>
          </p:cNvPr>
          <p:cNvSpPr/>
          <p:nvPr>
            <p:custDataLst>
              <p:tags r:id="rId17"/>
            </p:custDataLst>
          </p:nvPr>
        </p:nvSpPr>
        <p:spPr bwMode="auto">
          <a:xfrm>
            <a:off x="781344"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アクセス権管理は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0" name="正方形/長方形 19">
            <a:extLst>
              <a:ext uri="{FF2B5EF4-FFF2-40B4-BE49-F238E27FC236}">
                <a16:creationId xmlns:a16="http://schemas.microsoft.com/office/drawing/2014/main" id="{E2E309AA-FEBA-4992-8F6A-BC9B8B0991E0}"/>
              </a:ext>
            </a:extLst>
          </p:cNvPr>
          <p:cNvSpPr/>
          <p:nvPr>
            <p:custDataLst>
              <p:tags r:id="rId18"/>
            </p:custDataLst>
          </p:nvPr>
        </p:nvSpPr>
        <p:spPr bwMode="auto">
          <a:xfrm>
            <a:off x="3520848"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Framework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変えたら</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2" name="正方形/長方形 21">
            <a:extLst>
              <a:ext uri="{FF2B5EF4-FFF2-40B4-BE49-F238E27FC236}">
                <a16:creationId xmlns:a16="http://schemas.microsoft.com/office/drawing/2014/main" id="{2E7CF9DE-6763-4FAC-9FE8-DBDE8DE94673}"/>
              </a:ext>
            </a:extLst>
          </p:cNvPr>
          <p:cNvSpPr/>
          <p:nvPr>
            <p:custDataLst>
              <p:tags r:id="rId19"/>
            </p:custDataLst>
          </p:nvPr>
        </p:nvSpPr>
        <p:spPr bwMode="auto">
          <a:xfrm>
            <a:off x="6270715" y="4634848"/>
            <a:ext cx="2762147"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Hyperparameter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3" name="正方形/長方形 22">
            <a:extLst>
              <a:ext uri="{FF2B5EF4-FFF2-40B4-BE49-F238E27FC236}">
                <a16:creationId xmlns:a16="http://schemas.microsoft.com/office/drawing/2014/main" id="{326BB8C0-3156-49EC-811C-146514A386CE}"/>
              </a:ext>
            </a:extLst>
          </p:cNvPr>
          <p:cNvSpPr/>
          <p:nvPr>
            <p:custDataLst>
              <p:tags r:id="rId20"/>
            </p:custDataLst>
          </p:nvPr>
        </p:nvSpPr>
        <p:spPr bwMode="auto">
          <a:xfrm>
            <a:off x="6270715" y="5744732"/>
            <a:ext cx="2762147"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コーディングツールは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Tree>
    <p:extLst>
      <p:ext uri="{BB962C8B-B14F-4D97-AF65-F5344CB8AC3E}">
        <p14:creationId xmlns:p14="http://schemas.microsoft.com/office/powerpoint/2010/main" val="284649696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8D771B-73FF-4DC4-972E-E9F7CAB905CF}"/>
              </a:ext>
            </a:extLst>
          </p:cNvPr>
          <p:cNvSpPr>
            <a:spLocks noGrp="1"/>
          </p:cNvSpPr>
          <p:nvPr>
            <p:ph type="title"/>
          </p:nvPr>
        </p:nvSpPr>
        <p:spPr/>
        <p:txBody>
          <a:bodyPr/>
          <a:lstStyle/>
          <a:p>
            <a:r>
              <a:rPr kumimoji="1" lang="ja-JP" altLang="en-US" dirty="0"/>
              <a:t>データサイエンス仮想マシン（</a:t>
            </a:r>
            <a:r>
              <a:rPr kumimoji="1" lang="en-US" altLang="ja-JP" dirty="0"/>
              <a:t>DSVM</a:t>
            </a:r>
            <a:r>
              <a:rPr kumimoji="1" lang="ja-JP" altLang="en-US" dirty="0"/>
              <a:t>）</a:t>
            </a:r>
          </a:p>
        </p:txBody>
      </p:sp>
      <p:sp>
        <p:nvSpPr>
          <p:cNvPr id="3" name="テキスト プレースホルダー 2">
            <a:extLst>
              <a:ext uri="{FF2B5EF4-FFF2-40B4-BE49-F238E27FC236}">
                <a16:creationId xmlns:a16="http://schemas.microsoft.com/office/drawing/2014/main" id="{B4235CB3-3D44-48FE-BC45-5D55028D84BC}"/>
              </a:ext>
            </a:extLst>
          </p:cNvPr>
          <p:cNvSpPr>
            <a:spLocks noGrp="1"/>
          </p:cNvSpPr>
          <p:nvPr>
            <p:ph sz="quarter" idx="10"/>
          </p:nvPr>
        </p:nvSpPr>
        <p:spPr/>
        <p:txBody>
          <a:bodyPr/>
          <a:lstStyle/>
          <a:p>
            <a:pPr marL="0" indent="0">
              <a:buNone/>
            </a:pPr>
            <a:r>
              <a:rPr lang="ja-JP" altLang="en-US" sz="2353" dirty="0"/>
              <a:t>データ サイエンス専用カスタマイズされた </a:t>
            </a:r>
            <a:r>
              <a:rPr lang="en-US" altLang="ja-JP" sz="2353" dirty="0"/>
              <a:t>VM </a:t>
            </a:r>
            <a:r>
              <a:rPr lang="ja-JP" altLang="en-US" sz="2353" dirty="0"/>
              <a:t>イメージ </a:t>
            </a:r>
            <a:br>
              <a:rPr lang="en-US" altLang="ja-JP" sz="2353" dirty="0"/>
            </a:br>
            <a:r>
              <a:rPr lang="en-US" altLang="ja-JP" sz="2353" dirty="0">
                <a:hlinkClick r:id="rId2"/>
              </a:rPr>
              <a:t>https://docs.microsoft.com/ja-jp/azure/machine-learning/data-science-virtual-machine/overview</a:t>
            </a:r>
            <a:endParaRPr lang="en-US" altLang="ja-JP" sz="2353" dirty="0"/>
          </a:p>
          <a:p>
            <a:pPr marL="0" indent="0">
              <a:buNone/>
            </a:pPr>
            <a:endParaRPr kumimoji="1" lang="ja-JP" altLang="en-US" sz="1568" dirty="0"/>
          </a:p>
        </p:txBody>
      </p:sp>
      <p:pic>
        <p:nvPicPr>
          <p:cNvPr id="6" name="図 5">
            <a:extLst>
              <a:ext uri="{FF2B5EF4-FFF2-40B4-BE49-F238E27FC236}">
                <a16:creationId xmlns:a16="http://schemas.microsoft.com/office/drawing/2014/main" id="{86219785-7B71-4460-8F1E-D3579B9E6F03}"/>
              </a:ext>
            </a:extLst>
          </p:cNvPr>
          <p:cNvPicPr>
            <a:picLocks noChangeAspect="1"/>
          </p:cNvPicPr>
          <p:nvPr/>
        </p:nvPicPr>
        <p:blipFill>
          <a:blip r:embed="rId3"/>
          <a:stretch>
            <a:fillRect/>
          </a:stretch>
        </p:blipFill>
        <p:spPr>
          <a:xfrm>
            <a:off x="1980110" y="2673548"/>
            <a:ext cx="8352928" cy="4190456"/>
          </a:xfrm>
          <a:prstGeom prst="rect">
            <a:avLst/>
          </a:prstGeom>
        </p:spPr>
      </p:pic>
    </p:spTree>
    <p:extLst>
      <p:ext uri="{BB962C8B-B14F-4D97-AF65-F5344CB8AC3E}">
        <p14:creationId xmlns:p14="http://schemas.microsoft.com/office/powerpoint/2010/main" val="97550380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54F666E-E32C-48E0-801A-F207070CB96E}"/>
              </a:ext>
            </a:extLst>
          </p:cNvPr>
          <p:cNvSpPr>
            <a:spLocks noGrp="1"/>
          </p:cNvSpPr>
          <p:nvPr>
            <p:ph type="title"/>
          </p:nvPr>
        </p:nvSpPr>
        <p:spPr/>
        <p:txBody>
          <a:bodyPr/>
          <a:lstStyle/>
          <a:p>
            <a:r>
              <a:rPr kumimoji="1" lang="en-US" altLang="ja-JP" dirty="0"/>
              <a:t>Azure Databricks</a:t>
            </a:r>
            <a:endParaRPr kumimoji="1" lang="ja-JP" altLang="en-US" dirty="0"/>
          </a:p>
        </p:txBody>
      </p:sp>
    </p:spTree>
    <p:extLst>
      <p:ext uri="{BB962C8B-B14F-4D97-AF65-F5344CB8AC3E}">
        <p14:creationId xmlns:p14="http://schemas.microsoft.com/office/powerpoint/2010/main" val="52299501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A272464-6DDB-4FE3-81C8-3CB66438A3AD}"/>
              </a:ext>
            </a:extLst>
          </p:cNvPr>
          <p:cNvSpPr>
            <a:spLocks noGrp="1"/>
          </p:cNvSpPr>
          <p:nvPr>
            <p:ph type="title"/>
          </p:nvPr>
        </p:nvSpPr>
        <p:spPr/>
        <p:txBody>
          <a:bodyPr/>
          <a:lstStyle/>
          <a:p>
            <a:r>
              <a:rPr kumimoji="1" lang="en-US" altLang="ja-JP" dirty="0"/>
              <a:t>Databricks</a:t>
            </a:r>
            <a:endParaRPr kumimoji="1" lang="ja-JP" altLang="en-US" dirty="0"/>
          </a:p>
        </p:txBody>
      </p:sp>
      <p:sp>
        <p:nvSpPr>
          <p:cNvPr id="4" name="テキスト プレースホルダー 2">
            <a:extLst>
              <a:ext uri="{FF2B5EF4-FFF2-40B4-BE49-F238E27FC236}">
                <a16:creationId xmlns:a16="http://schemas.microsoft.com/office/drawing/2014/main" id="{6B1EB94F-55F2-4BA4-AC80-39552F9676AC}"/>
              </a:ext>
            </a:extLst>
          </p:cNvPr>
          <p:cNvSpPr txBox="1">
            <a:spLocks/>
          </p:cNvSpPr>
          <p:nvPr/>
        </p:nvSpPr>
        <p:spPr>
          <a:xfrm>
            <a:off x="589836" y="1195310"/>
            <a:ext cx="10736271" cy="528021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448193" indent="-448193"/>
            <a:r>
              <a:rPr lang="en-US" altLang="ja-JP" sz="3529" dirty="0"/>
              <a:t>UC</a:t>
            </a:r>
            <a:r>
              <a:rPr lang="ja-JP" altLang="en-US" sz="3529" dirty="0"/>
              <a:t> バークレー </a:t>
            </a:r>
            <a:r>
              <a:rPr lang="en-US" altLang="ja-JP" sz="3529" dirty="0"/>
              <a:t>AMP</a:t>
            </a:r>
            <a:r>
              <a:rPr lang="ja-JP" altLang="en-US" sz="3529" dirty="0"/>
              <a:t> </a:t>
            </a:r>
            <a:r>
              <a:rPr lang="en-US" altLang="ja-JP" sz="3529" dirty="0"/>
              <a:t>Lab</a:t>
            </a:r>
            <a:r>
              <a:rPr lang="ja-JP" altLang="en-US" sz="3529" dirty="0"/>
              <a:t> メンバーの </a:t>
            </a:r>
            <a:r>
              <a:rPr lang="en-US" altLang="ja-JP" sz="3529" dirty="0"/>
              <a:t>Apache</a:t>
            </a:r>
            <a:r>
              <a:rPr lang="ja-JP" altLang="en-US" sz="3529" dirty="0"/>
              <a:t> </a:t>
            </a:r>
            <a:r>
              <a:rPr lang="en-US" altLang="ja-JP" sz="3529" dirty="0"/>
              <a:t>Spark</a:t>
            </a:r>
            <a:r>
              <a:rPr lang="ja-JP" altLang="en-US" sz="3529" dirty="0"/>
              <a:t> 開発チームによって </a:t>
            </a:r>
            <a:r>
              <a:rPr lang="en-US" altLang="ja-JP" sz="3529" dirty="0"/>
              <a:t>2013 </a:t>
            </a:r>
            <a:r>
              <a:rPr lang="ja-JP" altLang="en-US" sz="3529" dirty="0"/>
              <a:t>年に設立</a:t>
            </a:r>
            <a:endParaRPr lang="en-US" altLang="ja-JP" sz="3529" dirty="0"/>
          </a:p>
          <a:p>
            <a:pPr marL="448193" indent="-448193"/>
            <a:r>
              <a:rPr lang="en-US" altLang="ja-JP" sz="3529" dirty="0"/>
              <a:t>OSS</a:t>
            </a:r>
            <a:r>
              <a:rPr lang="ja-JP" altLang="en-US" sz="3529" dirty="0"/>
              <a:t> </a:t>
            </a:r>
            <a:r>
              <a:rPr lang="en-US" altLang="ja-JP" sz="3529" dirty="0"/>
              <a:t>Apache</a:t>
            </a:r>
            <a:r>
              <a:rPr lang="ja-JP" altLang="en-US" sz="3529" dirty="0"/>
              <a:t> </a:t>
            </a:r>
            <a:r>
              <a:rPr lang="en-US" altLang="ja-JP" sz="3529" dirty="0"/>
              <a:t>Spark</a:t>
            </a:r>
            <a:r>
              <a:rPr lang="ja-JP" altLang="en-US" sz="3529" dirty="0"/>
              <a:t> の最大コントリビューター </a:t>
            </a:r>
            <a:r>
              <a:rPr lang="en-US" altLang="ja-JP" sz="3529" dirty="0"/>
              <a:t>(75%)</a:t>
            </a:r>
          </a:p>
          <a:p>
            <a:pPr marL="448193" indent="-448193"/>
            <a:r>
              <a:rPr lang="en-US" altLang="ja-JP" sz="3529" dirty="0"/>
              <a:t>Spark</a:t>
            </a:r>
            <a:r>
              <a:rPr lang="ja-JP" altLang="en-US" sz="3529" dirty="0"/>
              <a:t> をベースとした </a:t>
            </a:r>
            <a:r>
              <a:rPr lang="en-US" altLang="ja-JP" sz="3529" dirty="0"/>
              <a:t>“Unified</a:t>
            </a:r>
            <a:r>
              <a:rPr lang="ja-JP" altLang="en-US" sz="3529" dirty="0"/>
              <a:t> </a:t>
            </a:r>
            <a:r>
              <a:rPr lang="en-US" altLang="ja-JP" sz="3529" dirty="0"/>
              <a:t>Analytics</a:t>
            </a:r>
            <a:r>
              <a:rPr lang="ja-JP" altLang="en-US" sz="3529" dirty="0"/>
              <a:t> </a:t>
            </a:r>
            <a:r>
              <a:rPr lang="en-US" altLang="ja-JP" sz="3529" dirty="0"/>
              <a:t>Platform”</a:t>
            </a:r>
            <a:r>
              <a:rPr lang="ja-JP" altLang="en-US" sz="3529" dirty="0"/>
              <a:t> を提供</a:t>
            </a:r>
            <a:endParaRPr lang="en-US" altLang="ja-JP" sz="3529" dirty="0"/>
          </a:p>
          <a:p>
            <a:pPr marL="684740" lvl="1" indent="-448193">
              <a:buFont typeface="Segoe UI" panose="020B0502040204020203" pitchFamily="34" charset="0"/>
              <a:buChar char="-"/>
            </a:pPr>
            <a:r>
              <a:rPr lang="en-US" altLang="ja-JP" sz="3137" dirty="0"/>
              <a:t>Databricks Runtime</a:t>
            </a:r>
          </a:p>
          <a:p>
            <a:pPr marL="684740" lvl="1" indent="-448193">
              <a:buFont typeface="Segoe UI" panose="020B0502040204020203" pitchFamily="34" charset="0"/>
              <a:buChar char="-"/>
            </a:pPr>
            <a:r>
              <a:rPr lang="en-US" altLang="ja-JP" sz="3137" dirty="0"/>
              <a:t>Databricks Delta</a:t>
            </a:r>
          </a:p>
          <a:p>
            <a:pPr marL="684740" lvl="1" indent="-448193">
              <a:buFont typeface="Segoe UI" panose="020B0502040204020203" pitchFamily="34" charset="0"/>
              <a:buChar char="-"/>
            </a:pPr>
            <a:r>
              <a:rPr lang="en-US" altLang="ja-JP" sz="3137" dirty="0"/>
              <a:t>Databricks Collaborative Notebooks</a:t>
            </a:r>
          </a:p>
          <a:p>
            <a:pPr marL="684740" lvl="1" indent="-448193">
              <a:buFont typeface="Segoe UI" panose="020B0502040204020203" pitchFamily="34" charset="0"/>
              <a:buChar char="-"/>
            </a:pPr>
            <a:endParaRPr lang="en-US" altLang="ja-JP" sz="3137" dirty="0"/>
          </a:p>
        </p:txBody>
      </p:sp>
      <p:pic>
        <p:nvPicPr>
          <p:cNvPr id="5" name="Picture 2" descr="Overview of the Databricks Unified Analytics Platform">
            <a:extLst>
              <a:ext uri="{FF2B5EF4-FFF2-40B4-BE49-F238E27FC236}">
                <a16:creationId xmlns:a16="http://schemas.microsoft.com/office/drawing/2014/main" id="{1AB8AF1B-3572-47F0-8D44-3B45DE3D5F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3775" y="3745183"/>
            <a:ext cx="3112332" cy="311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98526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E48D962-8568-4FCA-B76D-B2609C3026CC}"/>
              </a:ext>
            </a:extLst>
          </p:cNvPr>
          <p:cNvSpPr>
            <a:spLocks noGrp="1"/>
          </p:cNvSpPr>
          <p:nvPr>
            <p:ph type="title"/>
          </p:nvPr>
        </p:nvSpPr>
        <p:spPr/>
        <p:txBody>
          <a:bodyPr/>
          <a:lstStyle/>
          <a:p>
            <a:r>
              <a:rPr lang="en-US" altLang="ja-JP" dirty="0"/>
              <a:t>Azure</a:t>
            </a:r>
            <a:r>
              <a:rPr lang="ja-JP" altLang="en-US" dirty="0"/>
              <a:t> </a:t>
            </a:r>
            <a:r>
              <a:rPr lang="en-US" altLang="ja-JP" dirty="0"/>
              <a:t>Databricks</a:t>
            </a:r>
            <a:endParaRPr lang="ja-JP" altLang="en-US" dirty="0"/>
          </a:p>
        </p:txBody>
      </p:sp>
      <p:sp>
        <p:nvSpPr>
          <p:cNvPr id="7" name="テキスト プレースホルダー 6">
            <a:extLst>
              <a:ext uri="{FF2B5EF4-FFF2-40B4-BE49-F238E27FC236}">
                <a16:creationId xmlns:a16="http://schemas.microsoft.com/office/drawing/2014/main" id="{8F2E07DA-7321-4256-94B5-DFE5D640FB2D}"/>
              </a:ext>
            </a:extLst>
          </p:cNvPr>
          <p:cNvSpPr>
            <a:spLocks noGrp="1"/>
          </p:cNvSpPr>
          <p:nvPr>
            <p:ph sz="quarter" idx="4294967295"/>
          </p:nvPr>
        </p:nvSpPr>
        <p:spPr>
          <a:xfrm>
            <a:off x="1033463" y="1463675"/>
            <a:ext cx="11158537" cy="4827588"/>
          </a:xfrm>
          <a:solidFill>
            <a:srgbClr val="00B050"/>
          </a:solidFill>
        </p:spPr>
        <p:txBody>
          <a:bodyPr vert="horz" wrap="square" lIns="179285" tIns="143428" rIns="179285" bIns="143428" rtlCol="0">
            <a:spAutoFit/>
          </a:bodyPr>
          <a:lstStyle/>
          <a:p>
            <a:pPr marL="0" indent="0" algn="ctr">
              <a:lnSpc>
                <a:spcPct val="90000"/>
              </a:lnSpc>
              <a:spcAft>
                <a:spcPts val="588"/>
              </a:spcAft>
              <a:buNone/>
            </a:pPr>
            <a:r>
              <a:rPr lang="en-US" altLang="ja-JP" sz="3529" dirty="0">
                <a:solidFill>
                  <a:schemeClr val="bg1"/>
                </a:solidFill>
              </a:rPr>
              <a:t>Azure</a:t>
            </a:r>
            <a:r>
              <a:rPr lang="ja-JP" altLang="en-US" sz="3529" dirty="0">
                <a:solidFill>
                  <a:schemeClr val="bg1"/>
                </a:solidFill>
              </a:rPr>
              <a:t> </a:t>
            </a:r>
            <a:r>
              <a:rPr lang="ja-JP" altLang="en-US" sz="3529">
                <a:solidFill>
                  <a:schemeClr val="bg1"/>
                </a:solidFill>
              </a:rPr>
              <a:t>の </a:t>
            </a:r>
            <a:r>
              <a:rPr lang="en-US" altLang="ja-JP" sz="3529" dirty="0">
                <a:solidFill>
                  <a:schemeClr val="bg1"/>
                </a:solidFill>
              </a:rPr>
              <a:t>1st</a:t>
            </a:r>
            <a:r>
              <a:rPr lang="ja-JP" altLang="en-US" sz="3529" dirty="0">
                <a:solidFill>
                  <a:schemeClr val="bg1"/>
                </a:solidFill>
              </a:rPr>
              <a:t> パーティ</a:t>
            </a:r>
            <a:r>
              <a:rPr lang="ja-JP" altLang="en-US" sz="3529">
                <a:solidFill>
                  <a:schemeClr val="bg1"/>
                </a:solidFill>
              </a:rPr>
              <a:t>の </a:t>
            </a:r>
            <a:r>
              <a:rPr lang="en-US" altLang="ja-JP" sz="3529" dirty="0">
                <a:solidFill>
                  <a:schemeClr val="bg1"/>
                </a:solidFill>
              </a:rPr>
              <a:t>PaaS </a:t>
            </a:r>
            <a:r>
              <a:rPr lang="ja-JP" altLang="en-US" sz="3529" dirty="0">
                <a:solidFill>
                  <a:schemeClr val="bg1"/>
                </a:solidFill>
              </a:rPr>
              <a:t>サービスとしてご提供</a:t>
            </a:r>
          </a:p>
        </p:txBody>
      </p:sp>
      <p:grpSp>
        <p:nvGrpSpPr>
          <p:cNvPr id="12" name="グループ化 11">
            <a:extLst>
              <a:ext uri="{FF2B5EF4-FFF2-40B4-BE49-F238E27FC236}">
                <a16:creationId xmlns:a16="http://schemas.microsoft.com/office/drawing/2014/main" id="{3983C985-0E81-40CE-9957-607BEA7290CE}"/>
              </a:ext>
            </a:extLst>
          </p:cNvPr>
          <p:cNvGrpSpPr/>
          <p:nvPr/>
        </p:nvGrpSpPr>
        <p:grpSpPr>
          <a:xfrm>
            <a:off x="3362389" y="1939902"/>
            <a:ext cx="5467222" cy="835132"/>
            <a:chOff x="2139693" y="5176323"/>
            <a:chExt cx="5467997" cy="835251"/>
          </a:xfrm>
        </p:grpSpPr>
        <p:sp>
          <p:nvSpPr>
            <p:cNvPr id="13" name="テキスト ボックス 12">
              <a:extLst>
                <a:ext uri="{FF2B5EF4-FFF2-40B4-BE49-F238E27FC236}">
                  <a16:creationId xmlns:a16="http://schemas.microsoft.com/office/drawing/2014/main" id="{C2C3B223-D0E0-470E-8F4B-F3EAF6249CB8}"/>
                </a:ext>
              </a:extLst>
            </p:cNvPr>
            <p:cNvSpPr txBox="1"/>
            <p:nvPr/>
          </p:nvSpPr>
          <p:spPr>
            <a:xfrm>
              <a:off x="3049695" y="5231825"/>
              <a:ext cx="4557995" cy="724246"/>
            </a:xfrm>
            <a:prstGeom prst="rect">
              <a:avLst/>
            </a:prstGeom>
            <a:noFill/>
          </p:spPr>
          <p:txBody>
            <a:bodyPr wrap="square" lIns="0" tIns="0" rIns="0" bIns="0" rtlCol="0">
              <a:spAutoFit/>
            </a:bodyPr>
            <a:lstStyle/>
            <a:p>
              <a:pPr algn="ctr"/>
              <a:r>
                <a:rPr lang="en-US" altLang="ja-JP" sz="4705" dirty="0">
                  <a:solidFill>
                    <a:schemeClr val="accent1"/>
                  </a:solidFill>
                </a:rPr>
                <a:t>Azure</a:t>
              </a:r>
              <a:r>
                <a:rPr lang="ja-JP" altLang="en-US" sz="4705" dirty="0">
                  <a:solidFill>
                    <a:schemeClr val="accent1"/>
                  </a:solidFill>
                </a:rPr>
                <a:t> </a:t>
              </a:r>
              <a:r>
                <a:rPr lang="en-US" altLang="ja-JP" sz="4705" dirty="0">
                  <a:solidFill>
                    <a:schemeClr val="accent1"/>
                  </a:solidFill>
                </a:rPr>
                <a:t>Databricks</a:t>
              </a:r>
              <a:endParaRPr lang="ja-JP" altLang="en-US" sz="4705" dirty="0" err="1">
                <a:solidFill>
                  <a:schemeClr val="accent1"/>
                </a:solidFill>
              </a:endParaRPr>
            </a:p>
          </p:txBody>
        </p:sp>
        <p:pic>
          <p:nvPicPr>
            <p:cNvPr id="14" name="Picture 42">
              <a:extLst>
                <a:ext uri="{FF2B5EF4-FFF2-40B4-BE49-F238E27FC236}">
                  <a16:creationId xmlns:a16="http://schemas.microsoft.com/office/drawing/2014/main" id="{3F1F8838-36CE-42C4-9EEE-2337D870599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9693" y="5176323"/>
              <a:ext cx="835249" cy="835251"/>
            </a:xfrm>
            <a:prstGeom prst="rect">
              <a:avLst/>
            </a:prstGeom>
          </p:spPr>
        </p:pic>
      </p:grpSp>
      <p:sp>
        <p:nvSpPr>
          <p:cNvPr id="20" name="正方形/長方形 19">
            <a:extLst>
              <a:ext uri="{FF2B5EF4-FFF2-40B4-BE49-F238E27FC236}">
                <a16:creationId xmlns:a16="http://schemas.microsoft.com/office/drawing/2014/main" id="{2D3F3851-1EDC-4287-97CF-0DB062D54C18}"/>
              </a:ext>
            </a:extLst>
          </p:cNvPr>
          <p:cNvSpPr/>
          <p:nvPr/>
        </p:nvSpPr>
        <p:spPr bwMode="auto">
          <a:xfrm>
            <a:off x="287447" y="5465021"/>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マネージドサービス</a:t>
            </a:r>
          </a:p>
        </p:txBody>
      </p:sp>
      <p:sp>
        <p:nvSpPr>
          <p:cNvPr id="21" name="正方形/長方形 20">
            <a:extLst>
              <a:ext uri="{FF2B5EF4-FFF2-40B4-BE49-F238E27FC236}">
                <a16:creationId xmlns:a16="http://schemas.microsoft.com/office/drawing/2014/main" id="{1CD563B1-907A-42A3-9E68-E49929B7B6B5}"/>
              </a:ext>
            </a:extLst>
          </p:cNvPr>
          <p:cNvSpPr/>
          <p:nvPr/>
        </p:nvSpPr>
        <p:spPr bwMode="auto">
          <a:xfrm>
            <a:off x="4203826" y="5475082"/>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エンタープライズ</a:t>
            </a:r>
            <a:endParaRPr lang="en-US" altLang="ja-JP" sz="3137" dirty="0">
              <a:solidFill>
                <a:schemeClr val="bg1"/>
              </a:solidFill>
              <a:ea typeface="Segoe UI" pitchFamily="34" charset="0"/>
              <a:cs typeface="Segoe UI" pitchFamily="34" charset="0"/>
            </a:endParaRPr>
          </a:p>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セキュリティ</a:t>
            </a:r>
          </a:p>
        </p:txBody>
      </p:sp>
      <p:sp>
        <p:nvSpPr>
          <p:cNvPr id="25" name="正方形/長方形 24">
            <a:extLst>
              <a:ext uri="{FF2B5EF4-FFF2-40B4-BE49-F238E27FC236}">
                <a16:creationId xmlns:a16="http://schemas.microsoft.com/office/drawing/2014/main" id="{2E14E80F-01EB-4B4B-A652-69045F681DC1}"/>
              </a:ext>
            </a:extLst>
          </p:cNvPr>
          <p:cNvSpPr/>
          <p:nvPr/>
        </p:nvSpPr>
        <p:spPr bwMode="auto">
          <a:xfrm>
            <a:off x="8120206" y="5475082"/>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データサービスとの連携</a:t>
            </a:r>
          </a:p>
        </p:txBody>
      </p:sp>
      <p:sp>
        <p:nvSpPr>
          <p:cNvPr id="22" name="正方形/長方形 21">
            <a:extLst>
              <a:ext uri="{FF2B5EF4-FFF2-40B4-BE49-F238E27FC236}">
                <a16:creationId xmlns:a16="http://schemas.microsoft.com/office/drawing/2014/main" id="{D74F38E7-E739-468F-8583-5A429E863E83}"/>
              </a:ext>
            </a:extLst>
          </p:cNvPr>
          <p:cNvSpPr/>
          <p:nvPr/>
        </p:nvSpPr>
        <p:spPr bwMode="auto">
          <a:xfrm>
            <a:off x="269240"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a:solidFill>
                  <a:schemeClr val="tx1"/>
                </a:solidFill>
                <a:ea typeface="Segoe UI" pitchFamily="34" charset="0"/>
                <a:cs typeface="Segoe UI" pitchFamily="34" charset="0"/>
              </a:rPr>
              <a:t>Spark SQL</a:t>
            </a:r>
            <a:endParaRPr lang="ja-JP" altLang="en-US" sz="2745" dirty="0" err="1">
              <a:solidFill>
                <a:schemeClr val="tx1"/>
              </a:solidFill>
              <a:ea typeface="Segoe UI" pitchFamily="34" charset="0"/>
              <a:cs typeface="Segoe UI" pitchFamily="34" charset="0"/>
            </a:endParaRPr>
          </a:p>
        </p:txBody>
      </p:sp>
      <p:sp>
        <p:nvSpPr>
          <p:cNvPr id="23" name="正方形/長方形 22">
            <a:extLst>
              <a:ext uri="{FF2B5EF4-FFF2-40B4-BE49-F238E27FC236}">
                <a16:creationId xmlns:a16="http://schemas.microsoft.com/office/drawing/2014/main" id="{2041FAEC-677D-4397-B59A-0F17545E4331}"/>
              </a:ext>
            </a:extLst>
          </p:cNvPr>
          <p:cNvSpPr/>
          <p:nvPr/>
        </p:nvSpPr>
        <p:spPr bwMode="auto">
          <a:xfrm>
            <a:off x="3217239"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a:solidFill>
                  <a:schemeClr val="tx1"/>
                </a:solidFill>
                <a:ea typeface="Segoe UI" pitchFamily="34" charset="0"/>
                <a:cs typeface="Segoe UI" pitchFamily="34" charset="0"/>
              </a:rPr>
              <a:t>Spark</a:t>
            </a:r>
            <a:r>
              <a:rPr lang="ja-JP" altLang="en-US" sz="2745" dirty="0">
                <a:solidFill>
                  <a:schemeClr val="tx1"/>
                </a:solidFill>
                <a:ea typeface="Segoe UI" pitchFamily="34" charset="0"/>
                <a:cs typeface="Segoe UI" pitchFamily="34" charset="0"/>
              </a:rPr>
              <a:t> </a:t>
            </a:r>
            <a:r>
              <a:rPr lang="en-US" altLang="ja-JP" sz="2745" dirty="0">
                <a:solidFill>
                  <a:schemeClr val="tx1"/>
                </a:solidFill>
                <a:ea typeface="Segoe UI" pitchFamily="34" charset="0"/>
                <a:cs typeface="Segoe UI" pitchFamily="34" charset="0"/>
              </a:rPr>
              <a:t>Streaming</a:t>
            </a:r>
            <a:endParaRPr lang="ja-JP" altLang="en-US" sz="2745" dirty="0" err="1">
              <a:solidFill>
                <a:schemeClr val="tx1"/>
              </a:solidFill>
              <a:ea typeface="Segoe UI" pitchFamily="34" charset="0"/>
              <a:cs typeface="Segoe UI" pitchFamily="34" charset="0"/>
            </a:endParaRPr>
          </a:p>
        </p:txBody>
      </p:sp>
      <p:sp>
        <p:nvSpPr>
          <p:cNvPr id="24" name="正方形/長方形 23">
            <a:extLst>
              <a:ext uri="{FF2B5EF4-FFF2-40B4-BE49-F238E27FC236}">
                <a16:creationId xmlns:a16="http://schemas.microsoft.com/office/drawing/2014/main" id="{B3FF426B-6EA5-4A5C-B8B0-AC656FF0F7A3}"/>
              </a:ext>
            </a:extLst>
          </p:cNvPr>
          <p:cNvSpPr/>
          <p:nvPr/>
        </p:nvSpPr>
        <p:spPr bwMode="auto">
          <a:xfrm>
            <a:off x="6160643"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err="1">
                <a:solidFill>
                  <a:schemeClr val="tx1"/>
                </a:solidFill>
                <a:ea typeface="Segoe UI" pitchFamily="34" charset="0"/>
                <a:cs typeface="Segoe UI" pitchFamily="34" charset="0"/>
              </a:rPr>
              <a:t>MLlib</a:t>
            </a:r>
            <a:endParaRPr lang="ja-JP" altLang="en-US" sz="2745" dirty="0" err="1">
              <a:solidFill>
                <a:schemeClr val="tx1"/>
              </a:solidFill>
              <a:ea typeface="Segoe UI" pitchFamily="34" charset="0"/>
              <a:cs typeface="Segoe UI" pitchFamily="34" charset="0"/>
            </a:endParaRPr>
          </a:p>
        </p:txBody>
      </p:sp>
      <p:sp>
        <p:nvSpPr>
          <p:cNvPr id="26" name="正方形/長方形 25">
            <a:extLst>
              <a:ext uri="{FF2B5EF4-FFF2-40B4-BE49-F238E27FC236}">
                <a16:creationId xmlns:a16="http://schemas.microsoft.com/office/drawing/2014/main" id="{954D531C-A1C0-46C9-B777-97A1A8593D0C}"/>
              </a:ext>
            </a:extLst>
          </p:cNvPr>
          <p:cNvSpPr/>
          <p:nvPr/>
        </p:nvSpPr>
        <p:spPr bwMode="auto">
          <a:xfrm>
            <a:off x="9104046"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err="1">
                <a:solidFill>
                  <a:schemeClr val="tx1"/>
                </a:solidFill>
                <a:ea typeface="Segoe UI" pitchFamily="34" charset="0"/>
                <a:cs typeface="Segoe UI" pitchFamily="34" charset="0"/>
              </a:rPr>
              <a:t>GraphX</a:t>
            </a:r>
            <a:endParaRPr lang="ja-JP" altLang="en-US" sz="2745" dirty="0" err="1">
              <a:solidFill>
                <a:schemeClr val="tx1"/>
              </a:solidFill>
              <a:ea typeface="Segoe UI" pitchFamily="34" charset="0"/>
              <a:cs typeface="Segoe UI" pitchFamily="34" charset="0"/>
            </a:endParaRPr>
          </a:p>
        </p:txBody>
      </p:sp>
      <p:sp>
        <p:nvSpPr>
          <p:cNvPr id="27" name="正方形/長方形 26">
            <a:extLst>
              <a:ext uri="{FF2B5EF4-FFF2-40B4-BE49-F238E27FC236}">
                <a16:creationId xmlns:a16="http://schemas.microsoft.com/office/drawing/2014/main" id="{8BFF71F7-D5A7-4A25-A72D-69EAEFF53C12}"/>
              </a:ext>
            </a:extLst>
          </p:cNvPr>
          <p:cNvSpPr/>
          <p:nvPr/>
        </p:nvSpPr>
        <p:spPr bwMode="auto">
          <a:xfrm>
            <a:off x="269239" y="4774793"/>
            <a:ext cx="11653523" cy="628175"/>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altLang="ja-JP" sz="3137" dirty="0">
              <a:solidFill>
                <a:schemeClr val="tx1"/>
              </a:solidFill>
              <a:ea typeface="Segoe UI" pitchFamily="34" charset="0"/>
              <a:cs typeface="Segoe UI" pitchFamily="34" charset="0"/>
            </a:endParaRPr>
          </a:p>
        </p:txBody>
      </p:sp>
      <p:sp>
        <p:nvSpPr>
          <p:cNvPr id="33" name="テキスト ボックス 32">
            <a:extLst>
              <a:ext uri="{FF2B5EF4-FFF2-40B4-BE49-F238E27FC236}">
                <a16:creationId xmlns:a16="http://schemas.microsoft.com/office/drawing/2014/main" id="{72E24D9A-748A-44D0-BC58-202048D2A026}"/>
              </a:ext>
            </a:extLst>
          </p:cNvPr>
          <p:cNvSpPr txBox="1"/>
          <p:nvPr/>
        </p:nvSpPr>
        <p:spPr>
          <a:xfrm>
            <a:off x="5059611" y="4801612"/>
            <a:ext cx="2072778" cy="577034"/>
          </a:xfrm>
          <a:prstGeom prst="rect">
            <a:avLst/>
          </a:prstGeom>
          <a:noFill/>
        </p:spPr>
        <p:txBody>
          <a:bodyPr wrap="none" lIns="70585" tIns="70585" rIns="70585" bIns="70585" rtlCol="0">
            <a:no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Spark Core</a:t>
            </a:r>
            <a:endParaRPr lang="ja-JP" altLang="en-US" sz="3137" dirty="0" err="1">
              <a:gradFill>
                <a:gsLst>
                  <a:gs pos="2917">
                    <a:schemeClr val="tx1"/>
                  </a:gs>
                  <a:gs pos="30000">
                    <a:schemeClr val="tx1"/>
                  </a:gs>
                </a:gsLst>
                <a:lin ang="5400000" scaled="0"/>
              </a:gradFill>
            </a:endParaRPr>
          </a:p>
        </p:txBody>
      </p:sp>
      <p:sp>
        <p:nvSpPr>
          <p:cNvPr id="2" name="テキスト ボックス 1">
            <a:extLst>
              <a:ext uri="{FF2B5EF4-FFF2-40B4-BE49-F238E27FC236}">
                <a16:creationId xmlns:a16="http://schemas.microsoft.com/office/drawing/2014/main" id="{6B6A7265-729A-442C-963C-C0785EEA956B}"/>
              </a:ext>
            </a:extLst>
          </p:cNvPr>
          <p:cNvSpPr txBox="1"/>
          <p:nvPr/>
        </p:nvSpPr>
        <p:spPr>
          <a:xfrm>
            <a:off x="269239" y="3782963"/>
            <a:ext cx="11653523" cy="929777"/>
          </a:xfrm>
          <a:prstGeom prst="rect">
            <a:avLst/>
          </a:prstGeom>
          <a:solidFill>
            <a:schemeClr val="bg1"/>
          </a:solidFill>
          <a:ln w="28575">
            <a:solidFill>
              <a:srgbClr val="FF0000"/>
            </a:solidFill>
          </a:ln>
        </p:spPr>
        <p:txBody>
          <a:bodyPr wrap="none" lIns="70585" tIns="70585" rIns="70585" bIns="70585" rtlCol="0" anchor="ctr">
            <a:noAutofit/>
          </a:bodyPr>
          <a:lstStyle/>
          <a:p>
            <a:pPr algn="ctr">
              <a:lnSpc>
                <a:spcPct val="90000"/>
              </a:lnSpc>
              <a:spcAft>
                <a:spcPts val="588"/>
              </a:spcAft>
            </a:pPr>
            <a:endParaRPr lang="ja-JP" altLang="en-US" sz="3137" dirty="0" err="1">
              <a:gradFill>
                <a:gsLst>
                  <a:gs pos="2917">
                    <a:schemeClr val="tx1"/>
                  </a:gs>
                  <a:gs pos="30000">
                    <a:schemeClr val="tx1"/>
                  </a:gs>
                </a:gsLst>
                <a:lin ang="5400000" scaled="0"/>
              </a:gradFill>
            </a:endParaRPr>
          </a:p>
        </p:txBody>
      </p:sp>
      <p:sp>
        <p:nvSpPr>
          <p:cNvPr id="18" name="テキスト ボックス 17">
            <a:extLst>
              <a:ext uri="{FF2B5EF4-FFF2-40B4-BE49-F238E27FC236}">
                <a16:creationId xmlns:a16="http://schemas.microsoft.com/office/drawing/2014/main" id="{0FDC4A06-2BC3-487B-B710-71FA8AF86198}"/>
              </a:ext>
            </a:extLst>
          </p:cNvPr>
          <p:cNvSpPr txBox="1"/>
          <p:nvPr/>
        </p:nvSpPr>
        <p:spPr>
          <a:xfrm>
            <a:off x="4559179" y="3993739"/>
            <a:ext cx="3262600" cy="626259"/>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Databricks</a:t>
            </a:r>
            <a:r>
              <a:rPr lang="ja-JP" altLang="en-US" sz="3137" dirty="0">
                <a:gradFill>
                  <a:gsLst>
                    <a:gs pos="2917">
                      <a:schemeClr val="tx1"/>
                    </a:gs>
                    <a:gs pos="30000">
                      <a:schemeClr val="tx1"/>
                    </a:gs>
                  </a:gsLst>
                  <a:lin ang="5400000" scaled="0"/>
                </a:gradFill>
              </a:rPr>
              <a:t> </a:t>
            </a:r>
            <a:r>
              <a:rPr lang="en-US" altLang="ja-JP" sz="3137" dirty="0">
                <a:gradFill>
                  <a:gsLst>
                    <a:gs pos="2917">
                      <a:schemeClr val="tx1"/>
                    </a:gs>
                    <a:gs pos="30000">
                      <a:schemeClr val="tx1"/>
                    </a:gs>
                  </a:gsLst>
                  <a:lin ang="5400000" scaled="0"/>
                </a:gradFill>
              </a:rPr>
              <a:t>Runtime</a:t>
            </a:r>
            <a:endParaRPr lang="ja-JP" altLang="en-US" sz="3137" dirty="0" err="1">
              <a:gradFill>
                <a:gsLst>
                  <a:gs pos="2917">
                    <a:schemeClr val="tx1"/>
                  </a:gs>
                  <a:gs pos="30000">
                    <a:schemeClr val="tx1"/>
                  </a:gs>
                </a:gsLst>
                <a:lin ang="5400000" scaled="0"/>
              </a:gradFill>
            </a:endParaRPr>
          </a:p>
        </p:txBody>
      </p:sp>
      <p:sp>
        <p:nvSpPr>
          <p:cNvPr id="19" name="テキスト ボックス 18">
            <a:extLst>
              <a:ext uri="{FF2B5EF4-FFF2-40B4-BE49-F238E27FC236}">
                <a16:creationId xmlns:a16="http://schemas.microsoft.com/office/drawing/2014/main" id="{9F406459-98E5-486E-ACD0-55DB8E3C3D7C}"/>
              </a:ext>
            </a:extLst>
          </p:cNvPr>
          <p:cNvSpPr txBox="1"/>
          <p:nvPr/>
        </p:nvSpPr>
        <p:spPr>
          <a:xfrm>
            <a:off x="781616" y="3993740"/>
            <a:ext cx="3262600" cy="626258"/>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2353" dirty="0"/>
              <a:t>Collaborative Notebooks</a:t>
            </a:r>
            <a:endParaRPr lang="ja-JP" altLang="en-US" sz="2353" dirty="0" err="1">
              <a:gradFill>
                <a:gsLst>
                  <a:gs pos="2917">
                    <a:schemeClr val="tx1"/>
                  </a:gs>
                  <a:gs pos="30000">
                    <a:schemeClr val="tx1"/>
                  </a:gs>
                </a:gsLst>
                <a:lin ang="5400000" scaled="0"/>
              </a:gradFill>
            </a:endParaRPr>
          </a:p>
        </p:txBody>
      </p:sp>
      <p:sp>
        <p:nvSpPr>
          <p:cNvPr id="28" name="テキスト ボックス 27">
            <a:extLst>
              <a:ext uri="{FF2B5EF4-FFF2-40B4-BE49-F238E27FC236}">
                <a16:creationId xmlns:a16="http://schemas.microsoft.com/office/drawing/2014/main" id="{396FAD80-3D0B-4C2A-8766-3AF3C076402B}"/>
              </a:ext>
            </a:extLst>
          </p:cNvPr>
          <p:cNvSpPr txBox="1"/>
          <p:nvPr/>
        </p:nvSpPr>
        <p:spPr>
          <a:xfrm>
            <a:off x="7963830" y="3993739"/>
            <a:ext cx="3262600" cy="626259"/>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Databricks</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Delta</a:t>
            </a:r>
            <a:endParaRPr lang="ja-JP" alt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238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B23C9-9216-460E-BE5C-E71F30CDC5B0}"/>
              </a:ext>
            </a:extLst>
          </p:cNvPr>
          <p:cNvSpPr>
            <a:spLocks noGrp="1"/>
          </p:cNvSpPr>
          <p:nvPr>
            <p:ph type="title"/>
          </p:nvPr>
        </p:nvSpPr>
        <p:spPr/>
        <p:txBody>
          <a:bodyPr/>
          <a:lstStyle/>
          <a:p>
            <a:r>
              <a:rPr kumimoji="1" lang="en-US" altLang="ja-JP" dirty="0"/>
              <a:t>Machine Learning on Azure Databricks</a:t>
            </a:r>
            <a:endParaRPr kumimoji="1" lang="ja-JP" altLang="en-US" dirty="0"/>
          </a:p>
        </p:txBody>
      </p:sp>
      <p:sp>
        <p:nvSpPr>
          <p:cNvPr id="3" name="テキスト プレースホルダー 2">
            <a:extLst>
              <a:ext uri="{FF2B5EF4-FFF2-40B4-BE49-F238E27FC236}">
                <a16:creationId xmlns:a16="http://schemas.microsoft.com/office/drawing/2014/main" id="{1F159E1B-C363-42B0-90F4-D00D572EFA72}"/>
              </a:ext>
            </a:extLst>
          </p:cNvPr>
          <p:cNvSpPr>
            <a:spLocks noGrp="1"/>
          </p:cNvSpPr>
          <p:nvPr>
            <p:ph type="body" sz="quarter" idx="4294967295"/>
          </p:nvPr>
        </p:nvSpPr>
        <p:spPr>
          <a:xfrm>
            <a:off x="4503738" y="1524000"/>
            <a:ext cx="7688262" cy="4872038"/>
          </a:xfrm>
        </p:spPr>
        <p:txBody>
          <a:bodyPr/>
          <a:lstStyle/>
          <a:p>
            <a:r>
              <a:rPr lang="ja-JP" altLang="en-US" sz="3529" dirty="0"/>
              <a:t>クラスター上の大容量のデータセットに対して、並列分散でマシンラーニングが可能</a:t>
            </a:r>
            <a:endParaRPr lang="en-US" altLang="ja-JP" sz="3529" dirty="0"/>
          </a:p>
          <a:p>
            <a:pPr lvl="1"/>
            <a:r>
              <a:rPr lang="ja-JP" altLang="en-US" dirty="0"/>
              <a:t>並列対応された </a:t>
            </a:r>
            <a:r>
              <a:rPr lang="en-US" altLang="ja-JP" dirty="0"/>
              <a:t>ML</a:t>
            </a:r>
            <a:r>
              <a:rPr lang="ja-JP" altLang="en-US" dirty="0"/>
              <a:t> アルゴリズムの提供</a:t>
            </a:r>
            <a:endParaRPr lang="en-US" altLang="ja-JP" dirty="0"/>
          </a:p>
          <a:p>
            <a:pPr lvl="1"/>
            <a:r>
              <a:rPr lang="ja-JP" altLang="en-US" dirty="0"/>
              <a:t> </a:t>
            </a:r>
            <a:r>
              <a:rPr lang="en-US" altLang="ja-JP" dirty="0"/>
              <a:t>Azure</a:t>
            </a:r>
            <a:r>
              <a:rPr lang="ja-JP" altLang="en-US" dirty="0"/>
              <a:t> </a:t>
            </a:r>
            <a:r>
              <a:rPr lang="en-US" altLang="ja-JP" dirty="0"/>
              <a:t>Databricks</a:t>
            </a:r>
            <a:r>
              <a:rPr lang="ja-JP" altLang="en-US" dirty="0"/>
              <a:t> 上にプリビルド</a:t>
            </a:r>
            <a:endParaRPr lang="en-US" altLang="ja-JP" dirty="0"/>
          </a:p>
          <a:p>
            <a:pPr lvl="1"/>
            <a:r>
              <a:rPr lang="ja-JP" altLang="en-US" dirty="0"/>
              <a:t>パラメータチューニングの高速化</a:t>
            </a:r>
            <a:endParaRPr lang="en-US" altLang="ja-JP" dirty="0"/>
          </a:p>
          <a:p>
            <a:r>
              <a:rPr lang="en-US" altLang="ja-JP" sz="3529" dirty="0"/>
              <a:t>3rd </a:t>
            </a:r>
            <a:r>
              <a:rPr lang="ja-JP" altLang="en-US" sz="3529" dirty="0"/>
              <a:t>パーティライブラリを利用可能</a:t>
            </a:r>
            <a:endParaRPr lang="en-US" altLang="ja-JP" dirty="0"/>
          </a:p>
          <a:p>
            <a:pPr lvl="1"/>
            <a:r>
              <a:rPr lang="en-US" altLang="ja-JP" dirty="0" err="1"/>
              <a:t>scikit</a:t>
            </a:r>
            <a:r>
              <a:rPr lang="en-US" altLang="ja-JP" dirty="0"/>
              <a:t>-learn </a:t>
            </a:r>
          </a:p>
          <a:p>
            <a:pPr lvl="1"/>
            <a:r>
              <a:rPr lang="en-US" altLang="ja-JP" dirty="0" err="1"/>
              <a:t>XGBoost</a:t>
            </a:r>
            <a:endParaRPr lang="en-US" altLang="ja-JP" dirty="0"/>
          </a:p>
          <a:p>
            <a:pPr lvl="1"/>
            <a:r>
              <a:rPr lang="en-US" altLang="ja-JP" dirty="0"/>
              <a:t>H20 Sparkling Water</a:t>
            </a:r>
          </a:p>
        </p:txBody>
      </p:sp>
      <p:pic>
        <p:nvPicPr>
          <p:cNvPr id="177" name="Picture 42">
            <a:extLst>
              <a:ext uri="{FF2B5EF4-FFF2-40B4-BE49-F238E27FC236}">
                <a16:creationId xmlns:a16="http://schemas.microsoft.com/office/drawing/2014/main" id="{04C6504D-4396-4CB6-B05F-B61408C77BE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89836" y="1442444"/>
            <a:ext cx="639579" cy="639581"/>
          </a:xfrm>
          <a:prstGeom prst="rect">
            <a:avLst/>
          </a:prstGeom>
        </p:spPr>
      </p:pic>
      <p:sp>
        <p:nvSpPr>
          <p:cNvPr id="178" name="TextBox 218">
            <a:extLst>
              <a:ext uri="{FF2B5EF4-FFF2-40B4-BE49-F238E27FC236}">
                <a16:creationId xmlns:a16="http://schemas.microsoft.com/office/drawing/2014/main" id="{C4EA586D-3A16-477C-A15A-51FF10648595}"/>
              </a:ext>
            </a:extLst>
          </p:cNvPr>
          <p:cNvSpPr txBox="1"/>
          <p:nvPr/>
        </p:nvSpPr>
        <p:spPr>
          <a:xfrm>
            <a:off x="1250650" y="1567278"/>
            <a:ext cx="3161749"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3137" dirty="0">
                <a:solidFill>
                  <a:schemeClr val="tx1"/>
                </a:solidFill>
                <a:latin typeface="+mn-ea"/>
                <a:ea typeface="+mn-ea"/>
              </a:rPr>
              <a:t>Azure</a:t>
            </a:r>
            <a:r>
              <a:rPr lang="ja-JP" altLang="en-US" sz="3137" dirty="0">
                <a:solidFill>
                  <a:schemeClr val="tx1"/>
                </a:solidFill>
                <a:latin typeface="+mn-ea"/>
                <a:ea typeface="+mn-ea"/>
              </a:rPr>
              <a:t> </a:t>
            </a:r>
            <a:r>
              <a:rPr lang="en-US" altLang="ja-JP" sz="3137" dirty="0">
                <a:solidFill>
                  <a:schemeClr val="tx1"/>
                </a:solidFill>
                <a:latin typeface="+mn-ea"/>
                <a:ea typeface="+mn-ea"/>
              </a:rPr>
              <a:t>Databricks</a:t>
            </a:r>
            <a:endParaRPr lang="en-US" sz="3137" dirty="0">
              <a:solidFill>
                <a:schemeClr val="tx1"/>
              </a:solidFill>
              <a:latin typeface="+mn-ea"/>
              <a:ea typeface="+mn-ea"/>
            </a:endParaRPr>
          </a:p>
        </p:txBody>
      </p:sp>
      <p:sp>
        <p:nvSpPr>
          <p:cNvPr id="179" name="四角形: 角を丸くする 178">
            <a:extLst>
              <a:ext uri="{FF2B5EF4-FFF2-40B4-BE49-F238E27FC236}">
                <a16:creationId xmlns:a16="http://schemas.microsoft.com/office/drawing/2014/main" id="{1AD58CA5-C272-4E94-A711-CAC702820CAB}"/>
              </a:ext>
            </a:extLst>
          </p:cNvPr>
          <p:cNvSpPr/>
          <p:nvPr/>
        </p:nvSpPr>
        <p:spPr bwMode="auto">
          <a:xfrm>
            <a:off x="581079" y="2228927"/>
            <a:ext cx="3750109" cy="4023772"/>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四角形: 角を丸くする 179">
            <a:extLst>
              <a:ext uri="{FF2B5EF4-FFF2-40B4-BE49-F238E27FC236}">
                <a16:creationId xmlns:a16="http://schemas.microsoft.com/office/drawing/2014/main" id="{82E635CA-66B4-4774-B893-DD3248596449}"/>
              </a:ext>
            </a:extLst>
          </p:cNvPr>
          <p:cNvSpPr/>
          <p:nvPr/>
        </p:nvSpPr>
        <p:spPr bwMode="auto">
          <a:xfrm>
            <a:off x="681480" y="4003988"/>
            <a:ext cx="3579116" cy="2125180"/>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11754"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altLang="ja-JP" sz="2745" dirty="0">
                <a:solidFill>
                  <a:schemeClr val="tx1"/>
                </a:solidFill>
                <a:ea typeface="Segoe UI" pitchFamily="34" charset="0"/>
                <a:cs typeface="Segoe UI" pitchFamily="34" charset="0"/>
              </a:rPr>
              <a:t>Azure</a:t>
            </a:r>
            <a:r>
              <a:rPr lang="ja-JP" altLang="en-US" sz="2745" dirty="0">
                <a:solidFill>
                  <a:schemeClr val="tx1"/>
                </a:solidFill>
                <a:ea typeface="Segoe UI" pitchFamily="34" charset="0"/>
                <a:cs typeface="Segoe UI" pitchFamily="34" charset="0"/>
              </a:rPr>
              <a:t> </a:t>
            </a:r>
            <a:r>
              <a:rPr lang="en-US" altLang="ja-JP" sz="2745" dirty="0">
                <a:solidFill>
                  <a:schemeClr val="tx1"/>
                </a:solidFill>
                <a:ea typeface="Segoe UI" pitchFamily="34" charset="0"/>
                <a:cs typeface="Segoe UI" pitchFamily="34" charset="0"/>
              </a:rPr>
              <a:t>Infrastructure</a:t>
            </a:r>
          </a:p>
        </p:txBody>
      </p:sp>
      <p:pic>
        <p:nvPicPr>
          <p:cNvPr id="184" name="Picture 2" descr="ãapache spark logoãã®ç»åæ¤ç´¢çµæ">
            <a:extLst>
              <a:ext uri="{FF2B5EF4-FFF2-40B4-BE49-F238E27FC236}">
                <a16:creationId xmlns:a16="http://schemas.microsoft.com/office/drawing/2014/main" id="{9B44DFBF-44C5-458E-AB8B-2F808BA09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46" y="2526750"/>
            <a:ext cx="2174789" cy="1156801"/>
          </a:xfrm>
          <a:prstGeom prst="rect">
            <a:avLst/>
          </a:prstGeom>
          <a:noFill/>
          <a:extLst>
            <a:ext uri="{909E8E84-426E-40DD-AFC4-6F175D3DCCD1}">
              <a14:hiddenFill xmlns:a14="http://schemas.microsoft.com/office/drawing/2010/main">
                <a:solidFill>
                  <a:srgbClr val="FFFFFF"/>
                </a:solidFill>
              </a14:hiddenFill>
            </a:ext>
          </a:extLst>
        </p:spPr>
      </p:pic>
      <p:sp>
        <p:nvSpPr>
          <p:cNvPr id="181" name="テキスト ボックス 180">
            <a:extLst>
              <a:ext uri="{FF2B5EF4-FFF2-40B4-BE49-F238E27FC236}">
                <a16:creationId xmlns:a16="http://schemas.microsoft.com/office/drawing/2014/main" id="{24C3BBB1-272E-4609-B7E6-DF4692DAFFDB}"/>
              </a:ext>
            </a:extLst>
          </p:cNvPr>
          <p:cNvSpPr txBox="1"/>
          <p:nvPr/>
        </p:nvSpPr>
        <p:spPr>
          <a:xfrm>
            <a:off x="2808424" y="2995959"/>
            <a:ext cx="1420171" cy="685655"/>
          </a:xfrm>
          <a:prstGeom prst="rect">
            <a:avLst/>
          </a:prstGeom>
          <a:noFill/>
        </p:spPr>
        <p:txBody>
          <a:bodyPr wrap="none" lIns="70585" tIns="70585" rIns="70585" bIns="70585" rtlCol="0" anchor="b">
            <a:spAutoFit/>
          </a:bodyPr>
          <a:lstStyle/>
          <a:p>
            <a:pPr>
              <a:lnSpc>
                <a:spcPct val="90000"/>
              </a:lnSpc>
              <a:spcAft>
                <a:spcPts val="588"/>
              </a:spcAft>
            </a:pPr>
            <a:r>
              <a:rPr lang="en-US" altLang="ja-JP" sz="3921"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MLlib</a:t>
            </a:r>
            <a:endParaRPr lang="ja-JP" altLang="en-US" sz="3921"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86" name="Grafik 8">
            <a:extLst>
              <a:ext uri="{FF2B5EF4-FFF2-40B4-BE49-F238E27FC236}">
                <a16:creationId xmlns:a16="http://schemas.microsoft.com/office/drawing/2014/main" id="{2E05CAFC-25FD-4C48-AF6C-60B70E7AAEED}"/>
              </a:ext>
            </a:extLst>
          </p:cNvPr>
          <p:cNvPicPr>
            <a:picLocks noChangeAspect="1"/>
          </p:cNvPicPr>
          <p:nvPr/>
        </p:nvPicPr>
        <p:blipFill rotWithShape="1">
          <a:blip r:embed="rId5"/>
          <a:srcRect l="15095" t="15095" r="15095" b="15095"/>
          <a:stretch/>
        </p:blipFill>
        <p:spPr>
          <a:xfrm>
            <a:off x="1789860" y="4699665"/>
            <a:ext cx="1335697" cy="1335697"/>
          </a:xfrm>
          <a:prstGeom prst="rect">
            <a:avLst/>
          </a:prstGeom>
        </p:spPr>
      </p:pic>
    </p:spTree>
    <p:extLst>
      <p:ext uri="{BB962C8B-B14F-4D97-AF65-F5344CB8AC3E}">
        <p14:creationId xmlns:p14="http://schemas.microsoft.com/office/powerpoint/2010/main" val="4875010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E340B09-8B3E-4B87-BE47-48CD1ACDF1E9}"/>
              </a:ext>
            </a:extLst>
          </p:cNvPr>
          <p:cNvSpPr>
            <a:spLocks noGrp="1"/>
          </p:cNvSpPr>
          <p:nvPr>
            <p:ph type="title"/>
          </p:nvPr>
        </p:nvSpPr>
        <p:spPr/>
        <p:txBody>
          <a:bodyPr/>
          <a:lstStyle/>
          <a:p>
            <a:r>
              <a:rPr kumimoji="1" lang="en-US" altLang="ja-JP" dirty="0"/>
              <a:t>Annotation </a:t>
            </a:r>
            <a:r>
              <a:rPr kumimoji="1" lang="ja-JP" altLang="en-US" dirty="0" err="1"/>
              <a:t>への</a:t>
            </a:r>
            <a:r>
              <a:rPr kumimoji="1" lang="ja-JP" altLang="en-US" dirty="0"/>
              <a:t>チャレンジ</a:t>
            </a:r>
          </a:p>
        </p:txBody>
      </p:sp>
      <p:sp>
        <p:nvSpPr>
          <p:cNvPr id="4" name="コンテンツ プレースホルダー 3">
            <a:extLst>
              <a:ext uri="{FF2B5EF4-FFF2-40B4-BE49-F238E27FC236}">
                <a16:creationId xmlns:a16="http://schemas.microsoft.com/office/drawing/2014/main" id="{184D6AF2-0FE6-4C05-823A-F6B59B66E280}"/>
              </a:ext>
            </a:extLst>
          </p:cNvPr>
          <p:cNvSpPr>
            <a:spLocks noGrp="1"/>
          </p:cNvSpPr>
          <p:nvPr>
            <p:ph sz="quarter" idx="10"/>
          </p:nvPr>
        </p:nvSpPr>
        <p:spPr>
          <a:xfrm>
            <a:off x="519249" y="1463676"/>
            <a:ext cx="11158586" cy="4827396"/>
          </a:xfrm>
        </p:spPr>
        <p:txBody>
          <a:bodyPr/>
          <a:lstStyle/>
          <a:p>
            <a:r>
              <a:rPr kumimoji="1" lang="en-US" altLang="ja-JP" dirty="0" err="1"/>
              <a:t>MMLSpark</a:t>
            </a:r>
            <a:r>
              <a:rPr lang="ja-JP" altLang="en-US" dirty="0"/>
              <a:t> </a:t>
            </a:r>
            <a:r>
              <a:rPr lang="en-US" altLang="ja-JP" dirty="0"/>
              <a:t>(Microsoft</a:t>
            </a:r>
            <a:r>
              <a:rPr lang="ja-JP" altLang="en-US" dirty="0"/>
              <a:t> </a:t>
            </a:r>
            <a:r>
              <a:rPr lang="en-US" altLang="ja-JP" dirty="0"/>
              <a:t>Machine</a:t>
            </a:r>
            <a:r>
              <a:rPr lang="ja-JP" altLang="en-US" dirty="0"/>
              <a:t> </a:t>
            </a:r>
            <a:r>
              <a:rPr lang="en-US" altLang="ja-JP" dirty="0"/>
              <a:t>Learning</a:t>
            </a:r>
            <a:r>
              <a:rPr lang="ja-JP" altLang="en-US" dirty="0"/>
              <a:t> </a:t>
            </a:r>
            <a:r>
              <a:rPr lang="en-US" altLang="ja-JP" dirty="0"/>
              <a:t>for</a:t>
            </a:r>
            <a:r>
              <a:rPr lang="ja-JP" altLang="en-US" dirty="0"/>
              <a:t> </a:t>
            </a:r>
            <a:r>
              <a:rPr lang="en-US" altLang="ja-JP" dirty="0"/>
              <a:t>Apache Spark)</a:t>
            </a:r>
            <a:r>
              <a:rPr kumimoji="1" lang="en-US" altLang="ja-JP" dirty="0"/>
              <a:t> </a:t>
            </a:r>
            <a:r>
              <a:rPr kumimoji="1" lang="ja-JP" altLang="en-US" dirty="0"/>
              <a:t>の一部として</a:t>
            </a:r>
            <a:endParaRPr kumimoji="1" lang="en-US" altLang="ja-JP" dirty="0"/>
          </a:p>
          <a:p>
            <a:pPr lvl="1"/>
            <a:r>
              <a:rPr kumimoji="1" lang="en-US" altLang="ja-JP" dirty="0"/>
              <a:t>Bing on Spark</a:t>
            </a:r>
          </a:p>
          <a:p>
            <a:pPr lvl="2"/>
            <a:r>
              <a:rPr kumimoji="1" lang="en-US" altLang="ja-JP" dirty="0"/>
              <a:t>Bing </a:t>
            </a:r>
            <a:r>
              <a:rPr kumimoji="1" lang="ja-JP" altLang="en-US" dirty="0"/>
              <a:t>のオブジェクト検索との連携</a:t>
            </a:r>
            <a:endParaRPr kumimoji="1" lang="en-US" altLang="ja-JP" dirty="0"/>
          </a:p>
          <a:p>
            <a:pPr lvl="1"/>
            <a:r>
              <a:rPr lang="en-US" altLang="ja-JP" dirty="0"/>
              <a:t>LIME (Local Interpretable Model Agnostic Explanations) on Spark</a:t>
            </a:r>
          </a:p>
          <a:p>
            <a:pPr lvl="2"/>
            <a:r>
              <a:rPr lang="en-US" altLang="ja-JP" dirty="0"/>
              <a:t>Object Detection </a:t>
            </a:r>
            <a:r>
              <a:rPr lang="ja-JP" altLang="en-US" dirty="0"/>
              <a:t>の推論</a:t>
            </a:r>
            <a:endParaRPr lang="en-US" altLang="ja-JP" dirty="0"/>
          </a:p>
          <a:p>
            <a:endParaRPr lang="en-US" altLang="ja-JP" dirty="0"/>
          </a:p>
          <a:p>
            <a:pPr lvl="1"/>
            <a:endParaRPr lang="en-US" altLang="ja-JP" dirty="0"/>
          </a:p>
          <a:p>
            <a:pPr lvl="1"/>
            <a:endParaRPr kumimoji="1" lang="ja-JP" altLang="en-US" dirty="0"/>
          </a:p>
        </p:txBody>
      </p:sp>
      <p:pic>
        <p:nvPicPr>
          <p:cNvPr id="6" name="図 5" descr="スクリーンショット が含まれている画像&#10;&#10;自動的に生成された説明">
            <a:extLst>
              <a:ext uri="{FF2B5EF4-FFF2-40B4-BE49-F238E27FC236}">
                <a16:creationId xmlns:a16="http://schemas.microsoft.com/office/drawing/2014/main" id="{2C131857-BF98-46FB-ADF8-91BDC9CEC0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18638" y="4276162"/>
            <a:ext cx="1651766" cy="1444204"/>
          </a:xfrm>
          <a:prstGeom prst="rect">
            <a:avLst/>
          </a:prstGeom>
        </p:spPr>
      </p:pic>
      <p:pic>
        <p:nvPicPr>
          <p:cNvPr id="8" name="図 7" descr="写真, 示している, 異なる, 草 が含まれている画像&#10;&#10;自動的に生成された説明">
            <a:extLst>
              <a:ext uri="{FF2B5EF4-FFF2-40B4-BE49-F238E27FC236}">
                <a16:creationId xmlns:a16="http://schemas.microsoft.com/office/drawing/2014/main" id="{716B3341-7063-45C0-ACC5-6D60B31F2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144" y="4281019"/>
            <a:ext cx="1806052" cy="1485932"/>
          </a:xfrm>
          <a:prstGeom prst="rect">
            <a:avLst/>
          </a:prstGeom>
        </p:spPr>
      </p:pic>
      <p:sp>
        <p:nvSpPr>
          <p:cNvPr id="11" name="テキスト ボックス 10">
            <a:extLst>
              <a:ext uri="{FF2B5EF4-FFF2-40B4-BE49-F238E27FC236}">
                <a16:creationId xmlns:a16="http://schemas.microsoft.com/office/drawing/2014/main" id="{84935D9A-122C-49E4-BA9D-32C064ED8EB9}"/>
              </a:ext>
            </a:extLst>
          </p:cNvPr>
          <p:cNvSpPr txBox="1"/>
          <p:nvPr/>
        </p:nvSpPr>
        <p:spPr>
          <a:xfrm>
            <a:off x="2279576" y="5768499"/>
            <a:ext cx="8640960" cy="960263"/>
          </a:xfrm>
          <a:prstGeom prst="rect">
            <a:avLst/>
          </a:prstGeom>
          <a:noFill/>
        </p:spPr>
        <p:txBody>
          <a:bodyPr wrap="square" lIns="182880" tIns="146304" rIns="182880" bIns="146304" rtlCol="0">
            <a:spAutoFit/>
          </a:bodyPr>
          <a:lstStyle/>
          <a:p>
            <a:pPr>
              <a:lnSpc>
                <a:spcPct val="90000"/>
              </a:lnSpc>
              <a:spcAft>
                <a:spcPts val="600"/>
              </a:spcAft>
            </a:pPr>
            <a:r>
              <a:rPr lang="en-US" altLang="ja-JP" sz="2400" dirty="0">
                <a:gradFill>
                  <a:gsLst>
                    <a:gs pos="2917">
                      <a:schemeClr val="tx1"/>
                    </a:gs>
                    <a:gs pos="30000">
                      <a:schemeClr val="tx1"/>
                    </a:gs>
                  </a:gsLst>
                  <a:lin ang="5400000" scaled="0"/>
                </a:gradFill>
              </a:rPr>
              <a:t>https://blogs.technet.microsoft.com/machinelearning/2018/10/03/deep-learning-without-labels/</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8239812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EC8B4B9-BD47-4777-B157-75A6F21FCD78}"/>
              </a:ext>
            </a:extLst>
          </p:cNvPr>
          <p:cNvSpPr>
            <a:spLocks noGrp="1"/>
          </p:cNvSpPr>
          <p:nvPr>
            <p:ph type="title"/>
          </p:nvPr>
        </p:nvSpPr>
        <p:spPr/>
        <p:txBody>
          <a:bodyPr/>
          <a:lstStyle/>
          <a:p>
            <a:r>
              <a:rPr kumimoji="1" lang="en-US" altLang="ja-JP" dirty="0"/>
              <a:t>Azure Machine Learning Service</a:t>
            </a:r>
            <a:r>
              <a:rPr kumimoji="1" lang="ja-JP" altLang="en-US" dirty="0"/>
              <a:t> との連携</a:t>
            </a:r>
          </a:p>
        </p:txBody>
      </p:sp>
      <p:grpSp>
        <p:nvGrpSpPr>
          <p:cNvPr id="6" name="Group 1047">
            <a:extLst>
              <a:ext uri="{FF2B5EF4-FFF2-40B4-BE49-F238E27FC236}">
                <a16:creationId xmlns:a16="http://schemas.microsoft.com/office/drawing/2014/main" id="{8E10E071-5C87-4C88-9D81-3294F08D82FD}"/>
              </a:ext>
            </a:extLst>
          </p:cNvPr>
          <p:cNvGrpSpPr/>
          <p:nvPr/>
        </p:nvGrpSpPr>
        <p:grpSpPr>
          <a:xfrm>
            <a:off x="1361779" y="2578594"/>
            <a:ext cx="1500234" cy="1136954"/>
            <a:chOff x="4991892" y="3411597"/>
            <a:chExt cx="2122860" cy="1608811"/>
          </a:xfrm>
        </p:grpSpPr>
        <p:sp>
          <p:nvSpPr>
            <p:cNvPr id="7" name="Freeform: Shape 1048">
              <a:extLst>
                <a:ext uri="{FF2B5EF4-FFF2-40B4-BE49-F238E27FC236}">
                  <a16:creationId xmlns:a16="http://schemas.microsoft.com/office/drawing/2014/main" id="{69EB4953-A312-4C30-BEEA-025F1D50FFCF}"/>
                </a:ext>
              </a:extLst>
            </p:cNvPr>
            <p:cNvSpPr/>
            <p:nvPr/>
          </p:nvSpPr>
          <p:spPr bwMode="auto">
            <a:xfrm>
              <a:off x="5004720" y="3411597"/>
              <a:ext cx="514178" cy="127087"/>
            </a:xfrm>
            <a:custGeom>
              <a:avLst/>
              <a:gdLst>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80" h="616501">
                  <a:moveTo>
                    <a:pt x="0" y="591101"/>
                  </a:moveTo>
                  <a:lnTo>
                    <a:pt x="330200" y="80561"/>
                  </a:lnTo>
                  <a:cubicBezTo>
                    <a:pt x="385445" y="-6646"/>
                    <a:pt x="455930" y="-2412"/>
                    <a:pt x="535940" y="1821"/>
                  </a:cubicBezTo>
                  <a:lnTo>
                    <a:pt x="2011680" y="1821"/>
                  </a:lnTo>
                  <a:cubicBezTo>
                    <a:pt x="2083435" y="5208"/>
                    <a:pt x="2107565" y="27644"/>
                    <a:pt x="2141220" y="80561"/>
                  </a:cubicBezTo>
                  <a:lnTo>
                    <a:pt x="2494280" y="616501"/>
                  </a:lnTo>
                </a:path>
              </a:pathLst>
            </a:cu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8" name="Group 1049">
              <a:extLst>
                <a:ext uri="{FF2B5EF4-FFF2-40B4-BE49-F238E27FC236}">
                  <a16:creationId xmlns:a16="http://schemas.microsoft.com/office/drawing/2014/main" id="{30A1ECF5-6A01-48D6-9B48-C82A7A8B7A16}"/>
                </a:ext>
              </a:extLst>
            </p:cNvPr>
            <p:cNvGrpSpPr/>
            <p:nvPr/>
          </p:nvGrpSpPr>
          <p:grpSpPr>
            <a:xfrm>
              <a:off x="4991892" y="3526133"/>
              <a:ext cx="534075" cy="138231"/>
              <a:chOff x="4991892" y="3516708"/>
              <a:chExt cx="534075" cy="138231"/>
            </a:xfrm>
          </p:grpSpPr>
          <p:sp>
            <p:nvSpPr>
              <p:cNvPr id="71" name="Rectangle: Rounded Corners 1112">
                <a:extLst>
                  <a:ext uri="{FF2B5EF4-FFF2-40B4-BE49-F238E27FC236}">
                    <a16:creationId xmlns:a16="http://schemas.microsoft.com/office/drawing/2014/main" id="{AD050E3E-DC2F-4E79-95ED-C88221642A8F}"/>
                  </a:ext>
                </a:extLst>
              </p:cNvPr>
              <p:cNvSpPr/>
              <p:nvPr/>
            </p:nvSpPr>
            <p:spPr bwMode="auto">
              <a:xfrm>
                <a:off x="4991892" y="3516708"/>
                <a:ext cx="534075" cy="138231"/>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72" name="Oval 1113">
                <a:extLst>
                  <a:ext uri="{FF2B5EF4-FFF2-40B4-BE49-F238E27FC236}">
                    <a16:creationId xmlns:a16="http://schemas.microsoft.com/office/drawing/2014/main" id="{9BD31A99-D939-4FDD-9892-34551EE5F9CB}"/>
                  </a:ext>
                </a:extLst>
              </p:cNvPr>
              <p:cNvSpPr/>
              <p:nvPr/>
            </p:nvSpPr>
            <p:spPr bwMode="auto">
              <a:xfrm>
                <a:off x="5038362" y="3566450"/>
                <a:ext cx="46077" cy="46077"/>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9" name="Group 1050">
              <a:extLst>
                <a:ext uri="{FF2B5EF4-FFF2-40B4-BE49-F238E27FC236}">
                  <a16:creationId xmlns:a16="http://schemas.microsoft.com/office/drawing/2014/main" id="{564CB525-3F83-4EB1-8DFB-8D7D23E60AD4}"/>
                </a:ext>
              </a:extLst>
            </p:cNvPr>
            <p:cNvGrpSpPr/>
            <p:nvPr/>
          </p:nvGrpSpPr>
          <p:grpSpPr>
            <a:xfrm>
              <a:off x="4991892" y="3664364"/>
              <a:ext cx="534075" cy="138231"/>
              <a:chOff x="1459231" y="2186940"/>
              <a:chExt cx="2590800" cy="670560"/>
            </a:xfrm>
          </p:grpSpPr>
          <p:sp>
            <p:nvSpPr>
              <p:cNvPr id="69" name="Rectangle: Rounded Corners 1110">
                <a:extLst>
                  <a:ext uri="{FF2B5EF4-FFF2-40B4-BE49-F238E27FC236}">
                    <a16:creationId xmlns:a16="http://schemas.microsoft.com/office/drawing/2014/main" id="{08FFC220-F946-4935-9FB8-C9BCA6C29C4B}"/>
                  </a:ext>
                </a:extLst>
              </p:cNvPr>
              <p:cNvSpPr/>
              <p:nvPr/>
            </p:nvSpPr>
            <p:spPr bwMode="auto">
              <a:xfrm>
                <a:off x="1459231" y="2186940"/>
                <a:ext cx="2590800" cy="670560"/>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70" name="Oval 1111">
                <a:extLst>
                  <a:ext uri="{FF2B5EF4-FFF2-40B4-BE49-F238E27FC236}">
                    <a16:creationId xmlns:a16="http://schemas.microsoft.com/office/drawing/2014/main" id="{DED549C3-C10C-47CA-BF0A-B0B228D5E265}"/>
                  </a:ext>
                </a:extLst>
              </p:cNvPr>
              <p:cNvSpPr/>
              <p:nvPr/>
            </p:nvSpPr>
            <p:spPr bwMode="auto">
              <a:xfrm>
                <a:off x="1684655" y="2428240"/>
                <a:ext cx="223520" cy="2235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10" name="Group 1051">
              <a:extLst>
                <a:ext uri="{FF2B5EF4-FFF2-40B4-BE49-F238E27FC236}">
                  <a16:creationId xmlns:a16="http://schemas.microsoft.com/office/drawing/2014/main" id="{C8981187-689A-451B-97A0-4FE05C661F0D}"/>
                </a:ext>
              </a:extLst>
            </p:cNvPr>
            <p:cNvGrpSpPr/>
            <p:nvPr/>
          </p:nvGrpSpPr>
          <p:grpSpPr>
            <a:xfrm>
              <a:off x="4991892" y="3802595"/>
              <a:ext cx="534075" cy="138231"/>
              <a:chOff x="1459231" y="2186940"/>
              <a:chExt cx="2590800" cy="670560"/>
            </a:xfrm>
          </p:grpSpPr>
          <p:sp>
            <p:nvSpPr>
              <p:cNvPr id="67" name="Rectangle: Rounded Corners 1108">
                <a:extLst>
                  <a:ext uri="{FF2B5EF4-FFF2-40B4-BE49-F238E27FC236}">
                    <a16:creationId xmlns:a16="http://schemas.microsoft.com/office/drawing/2014/main" id="{11B13BD8-4A1A-4BB4-8AE1-516372A31839}"/>
                  </a:ext>
                </a:extLst>
              </p:cNvPr>
              <p:cNvSpPr/>
              <p:nvPr/>
            </p:nvSpPr>
            <p:spPr bwMode="auto">
              <a:xfrm>
                <a:off x="1459231" y="2186940"/>
                <a:ext cx="2590800" cy="670560"/>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68" name="Oval 1109">
                <a:extLst>
                  <a:ext uri="{FF2B5EF4-FFF2-40B4-BE49-F238E27FC236}">
                    <a16:creationId xmlns:a16="http://schemas.microsoft.com/office/drawing/2014/main" id="{2B1424FD-43B0-4715-B866-013F00FCF087}"/>
                  </a:ext>
                </a:extLst>
              </p:cNvPr>
              <p:cNvSpPr/>
              <p:nvPr/>
            </p:nvSpPr>
            <p:spPr bwMode="auto">
              <a:xfrm>
                <a:off x="1684655" y="2428240"/>
                <a:ext cx="223520" cy="2235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sp>
          <p:nvSpPr>
            <p:cNvPr id="11" name="Arrow: Bent 1052">
              <a:extLst>
                <a:ext uri="{FF2B5EF4-FFF2-40B4-BE49-F238E27FC236}">
                  <a16:creationId xmlns:a16="http://schemas.microsoft.com/office/drawing/2014/main" id="{B17957FB-F85A-427E-8D63-DF6D2451C4F2}"/>
                </a:ext>
              </a:extLst>
            </p:cNvPr>
            <p:cNvSpPr/>
            <p:nvPr/>
          </p:nvSpPr>
          <p:spPr bwMode="auto">
            <a:xfrm rot="16200000">
              <a:off x="5266977" y="3980585"/>
              <a:ext cx="259319" cy="392595"/>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12" name="Arrow: Chevron 1053">
              <a:extLst>
                <a:ext uri="{FF2B5EF4-FFF2-40B4-BE49-F238E27FC236}">
                  <a16:creationId xmlns:a16="http://schemas.microsoft.com/office/drawing/2014/main" id="{7A9836A7-D98B-4553-8894-3CB5977F811F}"/>
                </a:ext>
              </a:extLst>
            </p:cNvPr>
            <p:cNvSpPr/>
            <p:nvPr/>
          </p:nvSpPr>
          <p:spPr bwMode="auto">
            <a:xfrm>
              <a:off x="5557899" y="4260419"/>
              <a:ext cx="43400" cy="93087"/>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13" name="Arrow: Bent 1054">
              <a:extLst>
                <a:ext uri="{FF2B5EF4-FFF2-40B4-BE49-F238E27FC236}">
                  <a16:creationId xmlns:a16="http://schemas.microsoft.com/office/drawing/2014/main" id="{22A2B6D4-0F37-4A9B-944E-4F6D37C4F1D2}"/>
                </a:ext>
              </a:extLst>
            </p:cNvPr>
            <p:cNvSpPr/>
            <p:nvPr/>
          </p:nvSpPr>
          <p:spPr bwMode="auto">
            <a:xfrm rot="16200000">
              <a:off x="6318294" y="4577245"/>
              <a:ext cx="193190" cy="504422"/>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14" name="Arrow: Chevron 1055">
              <a:extLst>
                <a:ext uri="{FF2B5EF4-FFF2-40B4-BE49-F238E27FC236}">
                  <a16:creationId xmlns:a16="http://schemas.microsoft.com/office/drawing/2014/main" id="{9E47CC7D-F250-4DD0-B617-2032FCA636DC}"/>
                </a:ext>
              </a:extLst>
            </p:cNvPr>
            <p:cNvSpPr/>
            <p:nvPr/>
          </p:nvSpPr>
          <p:spPr bwMode="auto">
            <a:xfrm>
              <a:off x="6645551" y="4879508"/>
              <a:ext cx="43400" cy="93087"/>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15" name="Group 1056">
              <a:extLst>
                <a:ext uri="{FF2B5EF4-FFF2-40B4-BE49-F238E27FC236}">
                  <a16:creationId xmlns:a16="http://schemas.microsoft.com/office/drawing/2014/main" id="{80B60EC0-95DB-47C9-848E-A051B79B08A8}"/>
                </a:ext>
              </a:extLst>
            </p:cNvPr>
            <p:cNvGrpSpPr/>
            <p:nvPr/>
          </p:nvGrpSpPr>
          <p:grpSpPr>
            <a:xfrm rot="10800000">
              <a:off x="5600975" y="3636805"/>
              <a:ext cx="1342747" cy="816358"/>
              <a:chOff x="4939582" y="2502666"/>
              <a:chExt cx="1609732" cy="1044386"/>
            </a:xfrm>
          </p:grpSpPr>
          <p:sp>
            <p:nvSpPr>
              <p:cNvPr id="65" name="Arrow: Bent 1106">
                <a:extLst>
                  <a:ext uri="{FF2B5EF4-FFF2-40B4-BE49-F238E27FC236}">
                    <a16:creationId xmlns:a16="http://schemas.microsoft.com/office/drawing/2014/main" id="{3591BB7C-9A6C-4A7D-A2D0-26D51E6EB4A1}"/>
                  </a:ext>
                </a:extLst>
              </p:cNvPr>
              <p:cNvSpPr/>
              <p:nvPr/>
            </p:nvSpPr>
            <p:spPr bwMode="auto">
              <a:xfrm rot="16200000">
                <a:off x="5242585" y="2199663"/>
                <a:ext cx="994912" cy="1600918"/>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66" name="Arrow: Chevron 1107">
                <a:extLst>
                  <a:ext uri="{FF2B5EF4-FFF2-40B4-BE49-F238E27FC236}">
                    <a16:creationId xmlns:a16="http://schemas.microsoft.com/office/drawing/2014/main" id="{16519D16-7FBA-41C6-8E6C-8B14171B2AAE}"/>
                  </a:ext>
                </a:extLst>
              </p:cNvPr>
              <p:cNvSpPr/>
              <p:nvPr/>
            </p:nvSpPr>
            <p:spPr bwMode="auto">
              <a:xfrm>
                <a:off x="6503595" y="3448992"/>
                <a:ext cx="45719" cy="98060"/>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16" name="Group 1057">
              <a:extLst>
                <a:ext uri="{FF2B5EF4-FFF2-40B4-BE49-F238E27FC236}">
                  <a16:creationId xmlns:a16="http://schemas.microsoft.com/office/drawing/2014/main" id="{F569B246-7D9B-494B-9318-C728D5FE07A5}"/>
                </a:ext>
              </a:extLst>
            </p:cNvPr>
            <p:cNvGrpSpPr/>
            <p:nvPr/>
          </p:nvGrpSpPr>
          <p:grpSpPr>
            <a:xfrm>
              <a:off x="6773544" y="4510570"/>
              <a:ext cx="341208" cy="509838"/>
              <a:chOff x="16928640" y="5794182"/>
              <a:chExt cx="333504" cy="498326"/>
            </a:xfrm>
          </p:grpSpPr>
          <p:sp>
            <p:nvSpPr>
              <p:cNvPr id="59" name="Freeform: Shape 1100">
                <a:extLst>
                  <a:ext uri="{FF2B5EF4-FFF2-40B4-BE49-F238E27FC236}">
                    <a16:creationId xmlns:a16="http://schemas.microsoft.com/office/drawing/2014/main" id="{A8EE851E-7370-484A-89EF-FEFCB170DA2B}"/>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kumimoji="0" lang="en-US" sz="1568" kern="0" dirty="0">
                  <a:solidFill>
                    <a:srgbClr val="505050"/>
                  </a:solidFill>
                  <a:latin typeface="Segoe UI Semilight"/>
                </a:endParaRPr>
              </a:p>
            </p:txBody>
          </p:sp>
          <p:cxnSp>
            <p:nvCxnSpPr>
              <p:cNvPr id="60" name="Straight Connector 1101">
                <a:extLst>
                  <a:ext uri="{FF2B5EF4-FFF2-40B4-BE49-F238E27FC236}">
                    <a16:creationId xmlns:a16="http://schemas.microsoft.com/office/drawing/2014/main" id="{85E603B8-9EA1-4237-90FD-7BA9117B96AA}"/>
                  </a:ext>
                </a:extLst>
              </p:cNvPr>
              <p:cNvCxnSpPr/>
              <p:nvPr/>
            </p:nvCxnSpPr>
            <p:spPr>
              <a:xfrm>
                <a:off x="17027338" y="6179152"/>
                <a:ext cx="142110" cy="0"/>
              </a:xfrm>
              <a:prstGeom prst="line">
                <a:avLst/>
              </a:prstGeom>
              <a:noFill/>
              <a:ln w="12700" cap="rnd" cmpd="sng" algn="ctr">
                <a:solidFill>
                  <a:schemeClr val="tx1"/>
                </a:solidFill>
                <a:prstDash val="solid"/>
                <a:headEnd type="none" w="med" len="med"/>
                <a:tailEnd type="none" w="med" len="med"/>
              </a:ln>
              <a:effectLst/>
            </p:spPr>
          </p:cxnSp>
          <p:cxnSp>
            <p:nvCxnSpPr>
              <p:cNvPr id="61" name="Straight Connector 1102">
                <a:extLst>
                  <a:ext uri="{FF2B5EF4-FFF2-40B4-BE49-F238E27FC236}">
                    <a16:creationId xmlns:a16="http://schemas.microsoft.com/office/drawing/2014/main" id="{FAA15089-FE2C-4372-909D-72A03AF19410}"/>
                  </a:ext>
                </a:extLst>
              </p:cNvPr>
              <p:cNvCxnSpPr/>
              <p:nvPr/>
            </p:nvCxnSpPr>
            <p:spPr>
              <a:xfrm>
                <a:off x="17027338" y="6218937"/>
                <a:ext cx="142110" cy="0"/>
              </a:xfrm>
              <a:prstGeom prst="line">
                <a:avLst/>
              </a:prstGeom>
              <a:noFill/>
              <a:ln w="12700" cap="rnd" cmpd="sng" algn="ctr">
                <a:solidFill>
                  <a:schemeClr val="tx1"/>
                </a:solidFill>
                <a:prstDash val="solid"/>
                <a:headEnd type="none" w="med" len="med"/>
                <a:tailEnd type="none" w="med" len="med"/>
              </a:ln>
              <a:effectLst/>
            </p:spPr>
          </p:cxnSp>
          <p:cxnSp>
            <p:nvCxnSpPr>
              <p:cNvPr id="62" name="Straight Connector 1103">
                <a:extLst>
                  <a:ext uri="{FF2B5EF4-FFF2-40B4-BE49-F238E27FC236}">
                    <a16:creationId xmlns:a16="http://schemas.microsoft.com/office/drawing/2014/main" id="{68BA8078-1715-40F8-8F58-4F10025BC3EB}"/>
                  </a:ext>
                </a:extLst>
              </p:cNvPr>
              <p:cNvCxnSpPr/>
              <p:nvPr/>
            </p:nvCxnSpPr>
            <p:spPr>
              <a:xfrm>
                <a:off x="17027338" y="6255640"/>
                <a:ext cx="142110" cy="0"/>
              </a:xfrm>
              <a:prstGeom prst="line">
                <a:avLst/>
              </a:prstGeom>
              <a:noFill/>
              <a:ln w="12700" cap="rnd" cmpd="sng" algn="ctr">
                <a:solidFill>
                  <a:schemeClr val="tx1"/>
                </a:solidFill>
                <a:prstDash val="solid"/>
                <a:headEnd type="none" w="med" len="med"/>
                <a:tailEnd type="none" w="med" len="med"/>
              </a:ln>
              <a:effectLst/>
            </p:spPr>
          </p:cxnSp>
          <p:cxnSp>
            <p:nvCxnSpPr>
              <p:cNvPr id="63" name="Straight Connector 1104">
                <a:extLst>
                  <a:ext uri="{FF2B5EF4-FFF2-40B4-BE49-F238E27FC236}">
                    <a16:creationId xmlns:a16="http://schemas.microsoft.com/office/drawing/2014/main" id="{A4710038-8147-428B-9932-AB0AFF0EF05F}"/>
                  </a:ext>
                </a:extLst>
              </p:cNvPr>
              <p:cNvCxnSpPr/>
              <p:nvPr/>
            </p:nvCxnSpPr>
            <p:spPr>
              <a:xfrm>
                <a:off x="17070997" y="6292508"/>
                <a:ext cx="54790" cy="0"/>
              </a:xfrm>
              <a:prstGeom prst="line">
                <a:avLst/>
              </a:prstGeom>
              <a:noFill/>
              <a:ln w="12700" cap="rnd" cmpd="sng" algn="ctr">
                <a:solidFill>
                  <a:schemeClr val="tx1"/>
                </a:solidFill>
                <a:prstDash val="solid"/>
                <a:headEnd type="none" w="med" len="med"/>
                <a:tailEnd type="none" w="med" len="med"/>
              </a:ln>
              <a:effectLst/>
            </p:spPr>
          </p:cxnSp>
          <p:sp>
            <p:nvSpPr>
              <p:cNvPr id="64" name="Freeform: Shape 1105">
                <a:extLst>
                  <a:ext uri="{FF2B5EF4-FFF2-40B4-BE49-F238E27FC236}">
                    <a16:creationId xmlns:a16="http://schemas.microsoft.com/office/drawing/2014/main" id="{58DD2C2C-0601-46F4-BD36-566DBD87A284}"/>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US" sz="1961" kern="0" dirty="0">
                  <a:solidFill>
                    <a:srgbClr val="505050"/>
                  </a:solidFill>
                  <a:latin typeface="Segoe UI Semilight"/>
                  <a:ea typeface="Segoe UI" pitchFamily="34" charset="0"/>
                  <a:cs typeface="Segoe UI" pitchFamily="34" charset="0"/>
                </a:endParaRPr>
              </a:p>
            </p:txBody>
          </p:sp>
        </p:grpSp>
        <p:grpSp>
          <p:nvGrpSpPr>
            <p:cNvPr id="17" name="Group 1058">
              <a:extLst>
                <a:ext uri="{FF2B5EF4-FFF2-40B4-BE49-F238E27FC236}">
                  <a16:creationId xmlns:a16="http://schemas.microsoft.com/office/drawing/2014/main" id="{86A3DC48-90BA-4DD8-B815-FC69B7DE3423}"/>
                </a:ext>
              </a:extLst>
            </p:cNvPr>
            <p:cNvGrpSpPr/>
            <p:nvPr/>
          </p:nvGrpSpPr>
          <p:grpSpPr>
            <a:xfrm>
              <a:off x="5681754" y="3938906"/>
              <a:ext cx="746127" cy="740828"/>
              <a:chOff x="4083667" y="1605730"/>
              <a:chExt cx="4436878" cy="4405367"/>
            </a:xfrm>
          </p:grpSpPr>
          <p:grpSp>
            <p:nvGrpSpPr>
              <p:cNvPr id="18" name="Group 1059">
                <a:extLst>
                  <a:ext uri="{FF2B5EF4-FFF2-40B4-BE49-F238E27FC236}">
                    <a16:creationId xmlns:a16="http://schemas.microsoft.com/office/drawing/2014/main" id="{A3F0B477-C975-4E0C-9824-99FCF12125A7}"/>
                  </a:ext>
                </a:extLst>
              </p:cNvPr>
              <p:cNvGrpSpPr/>
              <p:nvPr/>
            </p:nvGrpSpPr>
            <p:grpSpPr>
              <a:xfrm>
                <a:off x="4083667" y="1605730"/>
                <a:ext cx="4436878" cy="4405367"/>
                <a:chOff x="5569928" y="3877460"/>
                <a:chExt cx="956602" cy="949809"/>
              </a:xfrm>
            </p:grpSpPr>
            <p:sp>
              <p:nvSpPr>
                <p:cNvPr id="43" name="Rectangle 1084">
                  <a:extLst>
                    <a:ext uri="{FF2B5EF4-FFF2-40B4-BE49-F238E27FC236}">
                      <a16:creationId xmlns:a16="http://schemas.microsoft.com/office/drawing/2014/main" id="{B18F89FF-A44F-4555-9670-411D040949A3}"/>
                    </a:ext>
                  </a:extLst>
                </p:cNvPr>
                <p:cNvSpPr/>
                <p:nvPr/>
              </p:nvSpPr>
              <p:spPr bwMode="auto">
                <a:xfrm>
                  <a:off x="5569928"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4" name="Rectangle 1085">
                  <a:extLst>
                    <a:ext uri="{FF2B5EF4-FFF2-40B4-BE49-F238E27FC236}">
                      <a16:creationId xmlns:a16="http://schemas.microsoft.com/office/drawing/2014/main" id="{F41D82A0-1B68-4077-9B8A-F3630F5396A9}"/>
                    </a:ext>
                  </a:extLst>
                </p:cNvPr>
                <p:cNvSpPr/>
                <p:nvPr/>
              </p:nvSpPr>
              <p:spPr bwMode="auto">
                <a:xfrm>
                  <a:off x="5898565"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5" name="Rectangle 1086">
                  <a:extLst>
                    <a:ext uri="{FF2B5EF4-FFF2-40B4-BE49-F238E27FC236}">
                      <a16:creationId xmlns:a16="http://schemas.microsoft.com/office/drawing/2014/main" id="{055C90E9-69F3-4802-B753-483777876E22}"/>
                    </a:ext>
                  </a:extLst>
                </p:cNvPr>
                <p:cNvSpPr/>
                <p:nvPr/>
              </p:nvSpPr>
              <p:spPr bwMode="auto">
                <a:xfrm>
                  <a:off x="6242487"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6" name="Rectangle 1087">
                  <a:extLst>
                    <a:ext uri="{FF2B5EF4-FFF2-40B4-BE49-F238E27FC236}">
                      <a16:creationId xmlns:a16="http://schemas.microsoft.com/office/drawing/2014/main" id="{E234546D-A596-4D6E-8DFF-887B18E5A63C}"/>
                    </a:ext>
                  </a:extLst>
                </p:cNvPr>
                <p:cNvSpPr/>
                <p:nvPr/>
              </p:nvSpPr>
              <p:spPr bwMode="auto">
                <a:xfrm>
                  <a:off x="5569928" y="4207475"/>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7" name="Rectangle 1088">
                  <a:extLst>
                    <a:ext uri="{FF2B5EF4-FFF2-40B4-BE49-F238E27FC236}">
                      <a16:creationId xmlns:a16="http://schemas.microsoft.com/office/drawing/2014/main" id="{7A03310D-9E4D-44E6-9BD9-D0994083D37E}"/>
                    </a:ext>
                  </a:extLst>
                </p:cNvPr>
                <p:cNvSpPr/>
                <p:nvPr/>
              </p:nvSpPr>
              <p:spPr bwMode="auto">
                <a:xfrm>
                  <a:off x="5898565" y="4207476"/>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8" name="Rectangle 1089">
                  <a:extLst>
                    <a:ext uri="{FF2B5EF4-FFF2-40B4-BE49-F238E27FC236}">
                      <a16:creationId xmlns:a16="http://schemas.microsoft.com/office/drawing/2014/main" id="{2CCCEE94-76DC-45D0-ABC7-1AECF4B38442}"/>
                    </a:ext>
                  </a:extLst>
                </p:cNvPr>
                <p:cNvSpPr/>
                <p:nvPr/>
              </p:nvSpPr>
              <p:spPr bwMode="auto">
                <a:xfrm>
                  <a:off x="6242488" y="4207475"/>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9" name="Rectangle 1090">
                  <a:extLst>
                    <a:ext uri="{FF2B5EF4-FFF2-40B4-BE49-F238E27FC236}">
                      <a16:creationId xmlns:a16="http://schemas.microsoft.com/office/drawing/2014/main" id="{00E42A04-A547-4818-B25E-6DD96F58ADBB}"/>
                    </a:ext>
                  </a:extLst>
                </p:cNvPr>
                <p:cNvSpPr/>
                <p:nvPr/>
              </p:nvSpPr>
              <p:spPr bwMode="auto">
                <a:xfrm>
                  <a:off x="5569928"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0" name="Rectangle 1091">
                  <a:extLst>
                    <a:ext uri="{FF2B5EF4-FFF2-40B4-BE49-F238E27FC236}">
                      <a16:creationId xmlns:a16="http://schemas.microsoft.com/office/drawing/2014/main" id="{047D91AD-845A-42EC-BA80-D45DA1918EA2}"/>
                    </a:ext>
                  </a:extLst>
                </p:cNvPr>
                <p:cNvSpPr/>
                <p:nvPr/>
              </p:nvSpPr>
              <p:spPr bwMode="auto">
                <a:xfrm>
                  <a:off x="5898565"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1" name="Rectangle 1092">
                  <a:extLst>
                    <a:ext uri="{FF2B5EF4-FFF2-40B4-BE49-F238E27FC236}">
                      <a16:creationId xmlns:a16="http://schemas.microsoft.com/office/drawing/2014/main" id="{5EA44B4A-87B4-4D4E-9546-0920AF5370D0}"/>
                    </a:ext>
                  </a:extLst>
                </p:cNvPr>
                <p:cNvSpPr/>
                <p:nvPr/>
              </p:nvSpPr>
              <p:spPr bwMode="auto">
                <a:xfrm>
                  <a:off x="6242488"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2" name="Rectangle 1093">
                  <a:extLst>
                    <a:ext uri="{FF2B5EF4-FFF2-40B4-BE49-F238E27FC236}">
                      <a16:creationId xmlns:a16="http://schemas.microsoft.com/office/drawing/2014/main" id="{7A56302D-D106-4C9B-A4FC-59E31C7CB7D3}"/>
                    </a:ext>
                  </a:extLst>
                </p:cNvPr>
                <p:cNvSpPr/>
                <p:nvPr/>
              </p:nvSpPr>
              <p:spPr bwMode="auto">
                <a:xfrm>
                  <a:off x="5840730" y="4152900"/>
                  <a:ext cx="685800" cy="674369"/>
                </a:xfrm>
                <a:prstGeom prst="rect">
                  <a:avLst/>
                </a:prstGeom>
                <a:noFill/>
                <a:ln w="12700" cap="sq">
                  <a:solidFill>
                    <a:schemeClr val="tx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53" name="Group 1094">
                  <a:extLst>
                    <a:ext uri="{FF2B5EF4-FFF2-40B4-BE49-F238E27FC236}">
                      <a16:creationId xmlns:a16="http://schemas.microsoft.com/office/drawing/2014/main" id="{2017A5E6-CE05-4E5D-B693-9D36F2B44740}"/>
                    </a:ext>
                  </a:extLst>
                </p:cNvPr>
                <p:cNvGrpSpPr/>
                <p:nvPr/>
              </p:nvGrpSpPr>
              <p:grpSpPr>
                <a:xfrm>
                  <a:off x="6124197" y="4318516"/>
                  <a:ext cx="108973" cy="337516"/>
                  <a:chOff x="6124189" y="4318516"/>
                  <a:chExt cx="118300" cy="337516"/>
                </a:xfrm>
              </p:grpSpPr>
              <p:cxnSp>
                <p:nvCxnSpPr>
                  <p:cNvPr id="57" name="Straight Connector 1098">
                    <a:extLst>
                      <a:ext uri="{FF2B5EF4-FFF2-40B4-BE49-F238E27FC236}">
                        <a16:creationId xmlns:a16="http://schemas.microsoft.com/office/drawing/2014/main" id="{D9D3D7B9-E61C-4F96-BAA1-1B36793D93AC}"/>
                      </a:ext>
                    </a:extLst>
                  </p:cNvPr>
                  <p:cNvCxnSpPr>
                    <a:cxnSpLocks/>
                    <a:stCxn id="47" idx="3"/>
                    <a:endCxn id="48" idx="1"/>
                  </p:cNvCxnSpPr>
                  <p:nvPr/>
                </p:nvCxnSpPr>
                <p:spPr>
                  <a:xfrm>
                    <a:off x="6124189" y="4318516"/>
                    <a:ext cx="118298" cy="0"/>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8" name="Straight Connector 1099">
                    <a:extLst>
                      <a:ext uri="{FF2B5EF4-FFF2-40B4-BE49-F238E27FC236}">
                        <a16:creationId xmlns:a16="http://schemas.microsoft.com/office/drawing/2014/main" id="{2AA88F7C-0036-4693-AFAE-4A621963B91A}"/>
                      </a:ext>
                    </a:extLst>
                  </p:cNvPr>
                  <p:cNvCxnSpPr>
                    <a:cxnSpLocks/>
                    <a:stCxn id="50" idx="3"/>
                    <a:endCxn id="51" idx="1"/>
                  </p:cNvCxnSpPr>
                  <p:nvPr/>
                </p:nvCxnSpPr>
                <p:spPr>
                  <a:xfrm>
                    <a:off x="6124189" y="4656032"/>
                    <a:ext cx="118298" cy="0"/>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grpSp>
            <p:cxnSp>
              <p:nvCxnSpPr>
                <p:cNvPr id="54" name="Straight Connector 1095">
                  <a:extLst>
                    <a:ext uri="{FF2B5EF4-FFF2-40B4-BE49-F238E27FC236}">
                      <a16:creationId xmlns:a16="http://schemas.microsoft.com/office/drawing/2014/main" id="{60F322E2-3A7C-422C-A582-662F9EADE991}"/>
                    </a:ext>
                  </a:extLst>
                </p:cNvPr>
                <p:cNvCxnSpPr>
                  <a:cxnSpLocks/>
                  <a:stCxn id="47" idx="2"/>
                  <a:endCxn id="50" idx="0"/>
                </p:cNvCxnSpPr>
                <p:nvPr/>
              </p:nvCxnSpPr>
              <p:spPr>
                <a:xfrm>
                  <a:off x="6011377" y="4429556"/>
                  <a:ext cx="0" cy="11543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5" name="Straight Connector 1096">
                  <a:extLst>
                    <a:ext uri="{FF2B5EF4-FFF2-40B4-BE49-F238E27FC236}">
                      <a16:creationId xmlns:a16="http://schemas.microsoft.com/office/drawing/2014/main" id="{E1481C5B-937F-440E-995E-6DF72002A8C6}"/>
                    </a:ext>
                  </a:extLst>
                </p:cNvPr>
                <p:cNvCxnSpPr>
                  <a:cxnSpLocks/>
                </p:cNvCxnSpPr>
                <p:nvPr/>
              </p:nvCxnSpPr>
              <p:spPr>
                <a:xfrm>
                  <a:off x="6355299" y="4429556"/>
                  <a:ext cx="0" cy="11543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6" name="Straight Connector 1097">
                  <a:extLst>
                    <a:ext uri="{FF2B5EF4-FFF2-40B4-BE49-F238E27FC236}">
                      <a16:creationId xmlns:a16="http://schemas.microsoft.com/office/drawing/2014/main" id="{888209BD-E8B6-420F-9244-0E75F53D2960}"/>
                    </a:ext>
                  </a:extLst>
                </p:cNvPr>
                <p:cNvCxnSpPr>
                  <a:cxnSpLocks/>
                </p:cNvCxnSpPr>
                <p:nvPr/>
              </p:nvCxnSpPr>
              <p:spPr>
                <a:xfrm flipH="1">
                  <a:off x="6126481" y="4429125"/>
                  <a:ext cx="110489" cy="11620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grpSp>
          <p:grpSp>
            <p:nvGrpSpPr>
              <p:cNvPr id="19" name="Group 1060">
                <a:extLst>
                  <a:ext uri="{FF2B5EF4-FFF2-40B4-BE49-F238E27FC236}">
                    <a16:creationId xmlns:a16="http://schemas.microsoft.com/office/drawing/2014/main" id="{11CC0E57-BD0F-432F-B4B6-5A65FEE1E383}"/>
                  </a:ext>
                </a:extLst>
              </p:cNvPr>
              <p:cNvGrpSpPr/>
              <p:nvPr/>
            </p:nvGrpSpPr>
            <p:grpSpPr>
              <a:xfrm>
                <a:off x="5703853" y="3200400"/>
                <a:ext cx="863303" cy="878977"/>
                <a:chOff x="5703853" y="3200400"/>
                <a:chExt cx="863303" cy="878977"/>
              </a:xfrm>
            </p:grpSpPr>
            <p:cxnSp>
              <p:nvCxnSpPr>
                <p:cNvPr id="38" name="Straight Connector 1079">
                  <a:extLst>
                    <a:ext uri="{FF2B5EF4-FFF2-40B4-BE49-F238E27FC236}">
                      <a16:creationId xmlns:a16="http://schemas.microsoft.com/office/drawing/2014/main" id="{96CDC886-FEA5-4791-A3A6-C8D56D3C5120}"/>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39" name="Straight Connector 1080">
                  <a:extLst>
                    <a:ext uri="{FF2B5EF4-FFF2-40B4-BE49-F238E27FC236}">
                      <a16:creationId xmlns:a16="http://schemas.microsoft.com/office/drawing/2014/main" id="{6407BDC8-0A52-4768-913F-00B00E4C1D23}"/>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40" name="Straight Connector 1081">
                  <a:extLst>
                    <a:ext uri="{FF2B5EF4-FFF2-40B4-BE49-F238E27FC236}">
                      <a16:creationId xmlns:a16="http://schemas.microsoft.com/office/drawing/2014/main" id="{2A5AC29A-FD25-4FCC-8A7B-577EA015B540}"/>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41" name="Straight Connector 1082">
                  <a:extLst>
                    <a:ext uri="{FF2B5EF4-FFF2-40B4-BE49-F238E27FC236}">
                      <a16:creationId xmlns:a16="http://schemas.microsoft.com/office/drawing/2014/main" id="{C911B33C-A0F5-4534-BFC6-B6053724EFF6}"/>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42" name="Straight Connector 1083">
                  <a:extLst>
                    <a:ext uri="{FF2B5EF4-FFF2-40B4-BE49-F238E27FC236}">
                      <a16:creationId xmlns:a16="http://schemas.microsoft.com/office/drawing/2014/main" id="{00BC8DBC-591C-4D33-B407-FCBD70EA8FBB}"/>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0" name="Group 1061">
                <a:extLst>
                  <a:ext uri="{FF2B5EF4-FFF2-40B4-BE49-F238E27FC236}">
                    <a16:creationId xmlns:a16="http://schemas.microsoft.com/office/drawing/2014/main" id="{4D1F8CDC-F877-4439-A9FC-A82FDC04263D}"/>
                  </a:ext>
                </a:extLst>
              </p:cNvPr>
              <p:cNvGrpSpPr/>
              <p:nvPr/>
            </p:nvGrpSpPr>
            <p:grpSpPr>
              <a:xfrm>
                <a:off x="7294695" y="3200400"/>
                <a:ext cx="863303" cy="878977"/>
                <a:chOff x="5703853" y="3200400"/>
                <a:chExt cx="863303" cy="878977"/>
              </a:xfrm>
            </p:grpSpPr>
            <p:cxnSp>
              <p:nvCxnSpPr>
                <p:cNvPr id="33" name="Straight Connector 1074">
                  <a:extLst>
                    <a:ext uri="{FF2B5EF4-FFF2-40B4-BE49-F238E27FC236}">
                      <a16:creationId xmlns:a16="http://schemas.microsoft.com/office/drawing/2014/main" id="{74585D03-469D-41D2-A110-3BF2EA22E9ED}"/>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34" name="Straight Connector 1075">
                  <a:extLst>
                    <a:ext uri="{FF2B5EF4-FFF2-40B4-BE49-F238E27FC236}">
                      <a16:creationId xmlns:a16="http://schemas.microsoft.com/office/drawing/2014/main" id="{F2DF4995-47E5-4240-B3D3-A456A5A9E3DA}"/>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35" name="Straight Connector 1076">
                  <a:extLst>
                    <a:ext uri="{FF2B5EF4-FFF2-40B4-BE49-F238E27FC236}">
                      <a16:creationId xmlns:a16="http://schemas.microsoft.com/office/drawing/2014/main" id="{A123ACF3-C2B5-4412-B790-A4EEA736D873}"/>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36" name="Straight Connector 1077">
                  <a:extLst>
                    <a:ext uri="{FF2B5EF4-FFF2-40B4-BE49-F238E27FC236}">
                      <a16:creationId xmlns:a16="http://schemas.microsoft.com/office/drawing/2014/main" id="{5C9F87C6-72D9-4227-8EF7-C25B1C2855EC}"/>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37" name="Straight Connector 1078">
                  <a:extLst>
                    <a:ext uri="{FF2B5EF4-FFF2-40B4-BE49-F238E27FC236}">
                      <a16:creationId xmlns:a16="http://schemas.microsoft.com/office/drawing/2014/main" id="{DECE6986-B10C-4A44-AFF3-5CD59BBBB91E}"/>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1" name="Group 1062">
                <a:extLst>
                  <a:ext uri="{FF2B5EF4-FFF2-40B4-BE49-F238E27FC236}">
                    <a16:creationId xmlns:a16="http://schemas.microsoft.com/office/drawing/2014/main" id="{31975CFE-5188-4D9B-B582-51DD45CA3C08}"/>
                  </a:ext>
                </a:extLst>
              </p:cNvPr>
              <p:cNvGrpSpPr/>
              <p:nvPr/>
            </p:nvGrpSpPr>
            <p:grpSpPr>
              <a:xfrm>
                <a:off x="7294695" y="4772549"/>
                <a:ext cx="863303" cy="878977"/>
                <a:chOff x="5703853" y="3200400"/>
                <a:chExt cx="863303" cy="878977"/>
              </a:xfrm>
            </p:grpSpPr>
            <p:cxnSp>
              <p:nvCxnSpPr>
                <p:cNvPr id="28" name="Straight Connector 1069">
                  <a:extLst>
                    <a:ext uri="{FF2B5EF4-FFF2-40B4-BE49-F238E27FC236}">
                      <a16:creationId xmlns:a16="http://schemas.microsoft.com/office/drawing/2014/main" id="{69D82B4F-AB38-40C6-8749-A8AAD3611D52}"/>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29" name="Straight Connector 1070">
                  <a:extLst>
                    <a:ext uri="{FF2B5EF4-FFF2-40B4-BE49-F238E27FC236}">
                      <a16:creationId xmlns:a16="http://schemas.microsoft.com/office/drawing/2014/main" id="{936FBF09-C483-4A66-9508-9323442FB88D}"/>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30" name="Straight Connector 1071">
                  <a:extLst>
                    <a:ext uri="{FF2B5EF4-FFF2-40B4-BE49-F238E27FC236}">
                      <a16:creationId xmlns:a16="http://schemas.microsoft.com/office/drawing/2014/main" id="{C0501E14-E005-4267-A519-808E1ED17018}"/>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31" name="Straight Connector 1072">
                  <a:extLst>
                    <a:ext uri="{FF2B5EF4-FFF2-40B4-BE49-F238E27FC236}">
                      <a16:creationId xmlns:a16="http://schemas.microsoft.com/office/drawing/2014/main" id="{4AB956CF-A85E-4058-BF5C-609BBE41E1E0}"/>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32" name="Straight Connector 1073">
                  <a:extLst>
                    <a:ext uri="{FF2B5EF4-FFF2-40B4-BE49-F238E27FC236}">
                      <a16:creationId xmlns:a16="http://schemas.microsoft.com/office/drawing/2014/main" id="{2D68DAE4-00F0-499B-A18A-C1612C27365E}"/>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2" name="Group 1063">
                <a:extLst>
                  <a:ext uri="{FF2B5EF4-FFF2-40B4-BE49-F238E27FC236}">
                    <a16:creationId xmlns:a16="http://schemas.microsoft.com/office/drawing/2014/main" id="{015127A3-A697-45CC-AD61-D3F2B5BFFCEF}"/>
                  </a:ext>
                </a:extLst>
              </p:cNvPr>
              <p:cNvGrpSpPr/>
              <p:nvPr/>
            </p:nvGrpSpPr>
            <p:grpSpPr>
              <a:xfrm>
                <a:off x="5703853" y="4772549"/>
                <a:ext cx="863303" cy="878977"/>
                <a:chOff x="5703853" y="3200400"/>
                <a:chExt cx="863303" cy="878977"/>
              </a:xfrm>
            </p:grpSpPr>
            <p:cxnSp>
              <p:nvCxnSpPr>
                <p:cNvPr id="23" name="Straight Connector 1064">
                  <a:extLst>
                    <a:ext uri="{FF2B5EF4-FFF2-40B4-BE49-F238E27FC236}">
                      <a16:creationId xmlns:a16="http://schemas.microsoft.com/office/drawing/2014/main" id="{6E9B8796-695F-4C94-AAFB-EA856B71FA1E}"/>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24" name="Straight Connector 1065">
                  <a:extLst>
                    <a:ext uri="{FF2B5EF4-FFF2-40B4-BE49-F238E27FC236}">
                      <a16:creationId xmlns:a16="http://schemas.microsoft.com/office/drawing/2014/main" id="{C11A2002-B009-4E1A-9618-BCFCF2733112}"/>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25" name="Straight Connector 1066">
                  <a:extLst>
                    <a:ext uri="{FF2B5EF4-FFF2-40B4-BE49-F238E27FC236}">
                      <a16:creationId xmlns:a16="http://schemas.microsoft.com/office/drawing/2014/main" id="{7F919A07-1C17-459A-9B35-6AF2AF988CC8}"/>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26" name="Straight Connector 1067">
                  <a:extLst>
                    <a:ext uri="{FF2B5EF4-FFF2-40B4-BE49-F238E27FC236}">
                      <a16:creationId xmlns:a16="http://schemas.microsoft.com/office/drawing/2014/main" id="{6F9A3187-F3E7-4886-8FA6-FADE7420E9AE}"/>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27" name="Straight Connector 1068">
                  <a:extLst>
                    <a:ext uri="{FF2B5EF4-FFF2-40B4-BE49-F238E27FC236}">
                      <a16:creationId xmlns:a16="http://schemas.microsoft.com/office/drawing/2014/main" id="{BBA800C3-541A-4476-ADC5-5F5EDE6A0EEF}"/>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grpSp>
      <p:grpSp>
        <p:nvGrpSpPr>
          <p:cNvPr id="73" name="Group 1115">
            <a:extLst>
              <a:ext uri="{FF2B5EF4-FFF2-40B4-BE49-F238E27FC236}">
                <a16:creationId xmlns:a16="http://schemas.microsoft.com/office/drawing/2014/main" id="{0C1F4356-349E-4A1F-991B-1BB6D7390131}"/>
              </a:ext>
            </a:extLst>
          </p:cNvPr>
          <p:cNvGrpSpPr/>
          <p:nvPr/>
        </p:nvGrpSpPr>
        <p:grpSpPr>
          <a:xfrm>
            <a:off x="4496634" y="2672460"/>
            <a:ext cx="2136210" cy="936602"/>
            <a:chOff x="2799720" y="2025951"/>
            <a:chExt cx="810016" cy="355144"/>
          </a:xfrm>
        </p:grpSpPr>
        <p:sp>
          <p:nvSpPr>
            <p:cNvPr id="74" name="Beaker_F196" title="Icon of a scientific flask with liquid in it">
              <a:extLst>
                <a:ext uri="{FF2B5EF4-FFF2-40B4-BE49-F238E27FC236}">
                  <a16:creationId xmlns:a16="http://schemas.microsoft.com/office/drawing/2014/main" id="{841C033C-9248-4F94-8F65-8B741BAB0CDE}"/>
                </a:ext>
              </a:extLst>
            </p:cNvPr>
            <p:cNvSpPr>
              <a:spLocks noChangeAspect="1" noEditPoints="1"/>
            </p:cNvSpPr>
            <p:nvPr/>
          </p:nvSpPr>
          <p:spPr bwMode="auto">
            <a:xfrm>
              <a:off x="3313381" y="2032316"/>
              <a:ext cx="296355" cy="34241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176" dirty="0">
                <a:solidFill>
                  <a:srgbClr val="505050"/>
                </a:solidFill>
                <a:latin typeface="Segoe UI Semilight"/>
              </a:endParaRPr>
            </a:p>
          </p:txBody>
        </p:sp>
        <p:sp>
          <p:nvSpPr>
            <p:cNvPr id="75" name="3D" title="Icon of a 3D box with square points on each corner">
              <a:extLst>
                <a:ext uri="{FF2B5EF4-FFF2-40B4-BE49-F238E27FC236}">
                  <a16:creationId xmlns:a16="http://schemas.microsoft.com/office/drawing/2014/main" id="{7F90B46C-CC08-4213-9017-0288705C5147}"/>
                </a:ext>
              </a:extLst>
            </p:cNvPr>
            <p:cNvSpPr>
              <a:spLocks noChangeAspect="1" noEditPoints="1"/>
            </p:cNvSpPr>
            <p:nvPr/>
          </p:nvSpPr>
          <p:spPr bwMode="auto">
            <a:xfrm>
              <a:off x="2799720" y="2025951"/>
              <a:ext cx="332133" cy="35514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176" dirty="0">
                <a:solidFill>
                  <a:srgbClr val="505050"/>
                </a:solidFill>
                <a:latin typeface="Segoe UI Semilight"/>
              </a:endParaRPr>
            </a:p>
          </p:txBody>
        </p:sp>
      </p:grpSp>
      <p:grpSp>
        <p:nvGrpSpPr>
          <p:cNvPr id="76" name="Group 1162">
            <a:extLst>
              <a:ext uri="{FF2B5EF4-FFF2-40B4-BE49-F238E27FC236}">
                <a16:creationId xmlns:a16="http://schemas.microsoft.com/office/drawing/2014/main" id="{9501F0F4-3C78-4D3C-9C17-9803E0753159}"/>
              </a:ext>
            </a:extLst>
          </p:cNvPr>
          <p:cNvGrpSpPr/>
          <p:nvPr/>
        </p:nvGrpSpPr>
        <p:grpSpPr>
          <a:xfrm>
            <a:off x="9653802" y="2735613"/>
            <a:ext cx="952222" cy="794468"/>
            <a:chOff x="7929993" y="1754544"/>
            <a:chExt cx="520586" cy="434343"/>
          </a:xfrm>
        </p:grpSpPr>
        <p:sp>
          <p:nvSpPr>
            <p:cNvPr id="77" name="Trapezoid 1163">
              <a:extLst>
                <a:ext uri="{FF2B5EF4-FFF2-40B4-BE49-F238E27FC236}">
                  <a16:creationId xmlns:a16="http://schemas.microsoft.com/office/drawing/2014/main" id="{F937E9F5-A874-4071-A53B-9CBE26EB1088}"/>
                </a:ext>
              </a:extLst>
            </p:cNvPr>
            <p:cNvSpPr/>
            <p:nvPr/>
          </p:nvSpPr>
          <p:spPr bwMode="auto">
            <a:xfrm rot="16200000">
              <a:off x="7821292" y="1863245"/>
              <a:ext cx="434343" cy="216942"/>
            </a:xfrm>
            <a:prstGeom prst="trapezoid">
              <a:avLst>
                <a:gd name="adj" fmla="val 4256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ea typeface="Segoe UI" pitchFamily="34" charset="0"/>
                <a:cs typeface="Segoe UI" pitchFamily="34" charset="0"/>
              </a:endParaRPr>
            </a:p>
          </p:txBody>
        </p:sp>
        <p:sp>
          <p:nvSpPr>
            <p:cNvPr id="78" name="Trapezoid 1164">
              <a:extLst>
                <a:ext uri="{FF2B5EF4-FFF2-40B4-BE49-F238E27FC236}">
                  <a16:creationId xmlns:a16="http://schemas.microsoft.com/office/drawing/2014/main" id="{E42B9AB7-1645-4C71-8EB0-FDB32BB6A8FC}"/>
                </a:ext>
              </a:extLst>
            </p:cNvPr>
            <p:cNvSpPr/>
            <p:nvPr/>
          </p:nvSpPr>
          <p:spPr bwMode="auto">
            <a:xfrm rot="5400000" flipH="1">
              <a:off x="8081585" y="1819893"/>
              <a:ext cx="434343" cy="303645"/>
            </a:xfrm>
            <a:prstGeom prst="trapezoid">
              <a:avLst>
                <a:gd name="adj" fmla="val 37544"/>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ea typeface="Segoe UI" pitchFamily="34" charset="0"/>
                <a:cs typeface="Segoe UI" pitchFamily="34" charset="0"/>
              </a:endParaRPr>
            </a:p>
          </p:txBody>
        </p:sp>
        <p:cxnSp>
          <p:nvCxnSpPr>
            <p:cNvPr id="79" name="Straight Connector 1165">
              <a:extLst>
                <a:ext uri="{FF2B5EF4-FFF2-40B4-BE49-F238E27FC236}">
                  <a16:creationId xmlns:a16="http://schemas.microsoft.com/office/drawing/2014/main" id="{A228CD8F-2557-497C-BD02-EACD404ECE63}"/>
                </a:ext>
              </a:extLst>
            </p:cNvPr>
            <p:cNvCxnSpPr>
              <a:cxnSpLocks/>
              <a:stCxn id="77" idx="3"/>
              <a:endCxn id="77" idx="1"/>
            </p:cNvCxnSpPr>
            <p:nvPr/>
          </p:nvCxnSpPr>
          <p:spPr>
            <a:xfrm>
              <a:off x="8038464" y="1800714"/>
              <a:ext cx="0" cy="342005"/>
            </a:xfrm>
            <a:prstGeom prst="lin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2" name="Group 1210">
            <a:extLst>
              <a:ext uri="{FF2B5EF4-FFF2-40B4-BE49-F238E27FC236}">
                <a16:creationId xmlns:a16="http://schemas.microsoft.com/office/drawing/2014/main" id="{F6E9C688-C3BF-4087-9553-018C4A2CB0A2}"/>
              </a:ext>
            </a:extLst>
          </p:cNvPr>
          <p:cNvGrpSpPr/>
          <p:nvPr/>
        </p:nvGrpSpPr>
        <p:grpSpPr>
          <a:xfrm>
            <a:off x="9683035" y="5040990"/>
            <a:ext cx="793575" cy="886317"/>
            <a:chOff x="-4151172" y="-1757493"/>
            <a:chExt cx="2559241" cy="2858335"/>
          </a:xfrm>
        </p:grpSpPr>
        <p:sp>
          <p:nvSpPr>
            <p:cNvPr id="83" name="Rectangle: Rounded Corners 1211">
              <a:extLst>
                <a:ext uri="{FF2B5EF4-FFF2-40B4-BE49-F238E27FC236}">
                  <a16:creationId xmlns:a16="http://schemas.microsoft.com/office/drawing/2014/main" id="{985D0E77-C897-4DB1-8994-FAA861ACAC1A}"/>
                </a:ext>
              </a:extLst>
            </p:cNvPr>
            <p:cNvSpPr/>
            <p:nvPr/>
          </p:nvSpPr>
          <p:spPr bwMode="auto">
            <a:xfrm rot="20626360">
              <a:off x="-3046592" y="-1757493"/>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4" name="Rectangle: Rounded Corners 1212">
              <a:extLst>
                <a:ext uri="{FF2B5EF4-FFF2-40B4-BE49-F238E27FC236}">
                  <a16:creationId xmlns:a16="http://schemas.microsoft.com/office/drawing/2014/main" id="{213480F7-264D-4C4B-B98F-385B01C1ABE9}"/>
                </a:ext>
              </a:extLst>
            </p:cNvPr>
            <p:cNvSpPr/>
            <p:nvPr/>
          </p:nvSpPr>
          <p:spPr bwMode="auto">
            <a:xfrm>
              <a:off x="-2749798" y="-590550"/>
              <a:ext cx="584705" cy="58470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5" name="Rectangle: Rounded Corners 1213">
              <a:extLst>
                <a:ext uri="{FF2B5EF4-FFF2-40B4-BE49-F238E27FC236}">
                  <a16:creationId xmlns:a16="http://schemas.microsoft.com/office/drawing/2014/main" id="{DFA8683C-FFBA-4B47-BD41-3A06AEC0177B}"/>
                </a:ext>
              </a:extLst>
            </p:cNvPr>
            <p:cNvSpPr/>
            <p:nvPr/>
          </p:nvSpPr>
          <p:spPr bwMode="auto">
            <a:xfrm rot="19972402">
              <a:off x="-2063614" y="629159"/>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6" name="Rectangle: Rounded Corners 1214">
              <a:extLst>
                <a:ext uri="{FF2B5EF4-FFF2-40B4-BE49-F238E27FC236}">
                  <a16:creationId xmlns:a16="http://schemas.microsoft.com/office/drawing/2014/main" id="{4D334ACE-B322-47A3-945A-4A51C17C03F3}"/>
                </a:ext>
              </a:extLst>
            </p:cNvPr>
            <p:cNvSpPr/>
            <p:nvPr/>
          </p:nvSpPr>
          <p:spPr bwMode="auto">
            <a:xfrm rot="1973582">
              <a:off x="-3147736" y="527757"/>
              <a:ext cx="300586" cy="300584"/>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7" name="Rectangle: Rounded Corners 1215">
              <a:extLst>
                <a:ext uri="{FF2B5EF4-FFF2-40B4-BE49-F238E27FC236}">
                  <a16:creationId xmlns:a16="http://schemas.microsoft.com/office/drawing/2014/main" id="{AA602854-C52F-4A8E-8F7C-56FBF9E39100}"/>
                </a:ext>
              </a:extLst>
            </p:cNvPr>
            <p:cNvSpPr/>
            <p:nvPr/>
          </p:nvSpPr>
          <p:spPr bwMode="auto">
            <a:xfrm rot="17158960">
              <a:off x="-4151173" y="-799639"/>
              <a:ext cx="412211" cy="412209"/>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cxnSp>
          <p:nvCxnSpPr>
            <p:cNvPr id="88" name="Straight Connector 1216">
              <a:extLst>
                <a:ext uri="{FF2B5EF4-FFF2-40B4-BE49-F238E27FC236}">
                  <a16:creationId xmlns:a16="http://schemas.microsoft.com/office/drawing/2014/main" id="{E5F44D73-CBBF-4B11-BE47-DDE162691AB6}"/>
                </a:ext>
              </a:extLst>
            </p:cNvPr>
            <p:cNvCxnSpPr>
              <a:stCxn id="83" idx="2"/>
              <a:endCxn id="84" idx="0"/>
            </p:cNvCxnSpPr>
            <p:nvPr/>
          </p:nvCxnSpPr>
          <p:spPr>
            <a:xfrm>
              <a:off x="-2744844" y="-1295206"/>
              <a:ext cx="287399" cy="704656"/>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1217">
              <a:extLst>
                <a:ext uri="{FF2B5EF4-FFF2-40B4-BE49-F238E27FC236}">
                  <a16:creationId xmlns:a16="http://schemas.microsoft.com/office/drawing/2014/main" id="{4A6BF939-46E4-4541-B53E-0FDE8CA038AC}"/>
                </a:ext>
              </a:extLst>
            </p:cNvPr>
            <p:cNvCxnSpPr>
              <a:cxnSpLocks/>
              <a:stCxn id="84" idx="2"/>
              <a:endCxn id="86" idx="0"/>
            </p:cNvCxnSpPr>
            <p:nvPr/>
          </p:nvCxnSpPr>
          <p:spPr>
            <a:xfrm flipH="1">
              <a:off x="-2915824" y="-5847"/>
              <a:ext cx="458379" cy="5576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1218">
              <a:extLst>
                <a:ext uri="{FF2B5EF4-FFF2-40B4-BE49-F238E27FC236}">
                  <a16:creationId xmlns:a16="http://schemas.microsoft.com/office/drawing/2014/main" id="{B8DB025F-D33E-42B6-BE98-C9D5296D0633}"/>
                </a:ext>
              </a:extLst>
            </p:cNvPr>
            <p:cNvCxnSpPr>
              <a:cxnSpLocks/>
            </p:cNvCxnSpPr>
            <p:nvPr/>
          </p:nvCxnSpPr>
          <p:spPr>
            <a:xfrm flipH="1">
              <a:off x="-2265679" y="9884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1219">
              <a:extLst>
                <a:ext uri="{FF2B5EF4-FFF2-40B4-BE49-F238E27FC236}">
                  <a16:creationId xmlns:a16="http://schemas.microsoft.com/office/drawing/2014/main" id="{569135C3-7357-4736-A516-89A1B3EDE60C}"/>
                </a:ext>
              </a:extLst>
            </p:cNvPr>
            <p:cNvCxnSpPr>
              <a:cxnSpLocks/>
            </p:cNvCxnSpPr>
            <p:nvPr/>
          </p:nvCxnSpPr>
          <p:spPr>
            <a:xfrm flipH="1">
              <a:off x="-2168007" y="30310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1220">
              <a:extLst>
                <a:ext uri="{FF2B5EF4-FFF2-40B4-BE49-F238E27FC236}">
                  <a16:creationId xmlns:a16="http://schemas.microsoft.com/office/drawing/2014/main" id="{F79E2E26-D604-4A70-9796-23D442F148AE}"/>
                </a:ext>
              </a:extLst>
            </p:cNvPr>
            <p:cNvCxnSpPr>
              <a:cxnSpLocks/>
            </p:cNvCxnSpPr>
            <p:nvPr/>
          </p:nvCxnSpPr>
          <p:spPr>
            <a:xfrm flipH="1">
              <a:off x="-2051802" y="51912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1221">
              <a:extLst>
                <a:ext uri="{FF2B5EF4-FFF2-40B4-BE49-F238E27FC236}">
                  <a16:creationId xmlns:a16="http://schemas.microsoft.com/office/drawing/2014/main" id="{B4926002-7BC7-48B2-9BB5-C175542C30AB}"/>
                </a:ext>
              </a:extLst>
            </p:cNvPr>
            <p:cNvCxnSpPr>
              <a:cxnSpLocks/>
            </p:cNvCxnSpPr>
            <p:nvPr/>
          </p:nvCxnSpPr>
          <p:spPr>
            <a:xfrm flipH="1">
              <a:off x="-2906065" y="-401232"/>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1222">
              <a:extLst>
                <a:ext uri="{FF2B5EF4-FFF2-40B4-BE49-F238E27FC236}">
                  <a16:creationId xmlns:a16="http://schemas.microsoft.com/office/drawing/2014/main" id="{BF1C54AE-4731-44F6-9FD1-2B7E92EE06C8}"/>
                </a:ext>
              </a:extLst>
            </p:cNvPr>
            <p:cNvCxnSpPr>
              <a:cxnSpLocks/>
            </p:cNvCxnSpPr>
            <p:nvPr/>
          </p:nvCxnSpPr>
          <p:spPr>
            <a:xfrm flipH="1">
              <a:off x="-3144190" y="-452749"/>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1223">
              <a:extLst>
                <a:ext uri="{FF2B5EF4-FFF2-40B4-BE49-F238E27FC236}">
                  <a16:creationId xmlns:a16="http://schemas.microsoft.com/office/drawing/2014/main" id="{2BB83B7F-13BD-4609-9905-F3D32D79DED5}"/>
                </a:ext>
              </a:extLst>
            </p:cNvPr>
            <p:cNvCxnSpPr>
              <a:cxnSpLocks/>
            </p:cNvCxnSpPr>
            <p:nvPr/>
          </p:nvCxnSpPr>
          <p:spPr>
            <a:xfrm flipH="1">
              <a:off x="-3370106" y="-507354"/>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1224">
              <a:extLst>
                <a:ext uri="{FF2B5EF4-FFF2-40B4-BE49-F238E27FC236}">
                  <a16:creationId xmlns:a16="http://schemas.microsoft.com/office/drawing/2014/main" id="{AC5E4032-030A-4BC2-A42A-E80AE7DE375C}"/>
                </a:ext>
              </a:extLst>
            </p:cNvPr>
            <p:cNvCxnSpPr>
              <a:cxnSpLocks/>
            </p:cNvCxnSpPr>
            <p:nvPr/>
          </p:nvCxnSpPr>
          <p:spPr>
            <a:xfrm flipH="1">
              <a:off x="-3601639" y="-558871"/>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1" name="四角形: 角を丸くする 100">
            <a:extLst>
              <a:ext uri="{FF2B5EF4-FFF2-40B4-BE49-F238E27FC236}">
                <a16:creationId xmlns:a16="http://schemas.microsoft.com/office/drawing/2014/main" id="{15D860D0-7165-4343-BA87-E396BBF4E555}"/>
              </a:ext>
            </a:extLst>
          </p:cNvPr>
          <p:cNvSpPr/>
          <p:nvPr/>
        </p:nvSpPr>
        <p:spPr bwMode="auto">
          <a:xfrm>
            <a:off x="882740"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2" name="直線矢印コネクタ 101">
            <a:extLst>
              <a:ext uri="{FF2B5EF4-FFF2-40B4-BE49-F238E27FC236}">
                <a16:creationId xmlns:a16="http://schemas.microsoft.com/office/drawing/2014/main" id="{854EFD58-068A-443E-B940-C269FAB3D8A6}"/>
              </a:ext>
            </a:extLst>
          </p:cNvPr>
          <p:cNvCxnSpPr>
            <a:cxnSpLocks/>
            <a:stCxn id="101" idx="3"/>
            <a:endCxn id="104" idx="1"/>
          </p:cNvCxnSpPr>
          <p:nvPr/>
        </p:nvCxnSpPr>
        <p:spPr>
          <a:xfrm>
            <a:off x="3365302" y="3147071"/>
            <a:ext cx="939680"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四角形: 角を丸くする 103">
            <a:extLst>
              <a:ext uri="{FF2B5EF4-FFF2-40B4-BE49-F238E27FC236}">
                <a16:creationId xmlns:a16="http://schemas.microsoft.com/office/drawing/2014/main" id="{A3AEE59F-0C92-4505-BB61-B8A096C2BF59}"/>
              </a:ext>
            </a:extLst>
          </p:cNvPr>
          <p:cNvSpPr/>
          <p:nvPr/>
        </p:nvSpPr>
        <p:spPr bwMode="auto">
          <a:xfrm>
            <a:off x="4304982"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四角形: 角を丸くする 106">
            <a:extLst>
              <a:ext uri="{FF2B5EF4-FFF2-40B4-BE49-F238E27FC236}">
                <a16:creationId xmlns:a16="http://schemas.microsoft.com/office/drawing/2014/main" id="{2969E935-7D3A-47AD-A923-EFC6336FF029}"/>
              </a:ext>
            </a:extLst>
          </p:cNvPr>
          <p:cNvSpPr/>
          <p:nvPr/>
        </p:nvSpPr>
        <p:spPr bwMode="auto">
          <a:xfrm>
            <a:off x="8838542"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8" name="直線矢印コネクタ 107">
            <a:extLst>
              <a:ext uri="{FF2B5EF4-FFF2-40B4-BE49-F238E27FC236}">
                <a16:creationId xmlns:a16="http://schemas.microsoft.com/office/drawing/2014/main" id="{830D4E0D-B7B4-4575-8E20-75D18C9A5547}"/>
              </a:ext>
            </a:extLst>
          </p:cNvPr>
          <p:cNvCxnSpPr>
            <a:cxnSpLocks/>
            <a:stCxn id="104" idx="3"/>
            <a:endCxn id="107" idx="1"/>
          </p:cNvCxnSpPr>
          <p:nvPr/>
        </p:nvCxnSpPr>
        <p:spPr>
          <a:xfrm>
            <a:off x="6787544" y="3147071"/>
            <a:ext cx="2050998"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1" name="Graphic 4">
            <a:extLst>
              <a:ext uri="{FF2B5EF4-FFF2-40B4-BE49-F238E27FC236}">
                <a16:creationId xmlns:a16="http://schemas.microsoft.com/office/drawing/2014/main" id="{65038D85-4AD0-45AB-8620-AD64BFF200E7}"/>
              </a:ext>
            </a:extLst>
          </p:cNvPr>
          <p:cNvGrpSpPr/>
          <p:nvPr/>
        </p:nvGrpSpPr>
        <p:grpSpPr>
          <a:xfrm>
            <a:off x="4181716" y="1535769"/>
            <a:ext cx="553330" cy="585877"/>
            <a:chOff x="11448302" y="6116320"/>
            <a:chExt cx="515552" cy="545879"/>
          </a:xfrm>
        </p:grpSpPr>
        <p:sp>
          <p:nvSpPr>
            <p:cNvPr id="112" name="Freeform: Shape 166">
              <a:extLst>
                <a:ext uri="{FF2B5EF4-FFF2-40B4-BE49-F238E27FC236}">
                  <a16:creationId xmlns:a16="http://schemas.microsoft.com/office/drawing/2014/main" id="{5E5CBBAB-9709-4C2B-814B-EC6BF3D34756}"/>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3" name="Freeform: Shape 167">
              <a:extLst>
                <a:ext uri="{FF2B5EF4-FFF2-40B4-BE49-F238E27FC236}">
                  <a16:creationId xmlns:a16="http://schemas.microsoft.com/office/drawing/2014/main" id="{D47CF9AF-B7C2-4DE8-ABC9-5E0B4C1A12C4}"/>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4" name="Freeform: Shape 168">
              <a:extLst>
                <a:ext uri="{FF2B5EF4-FFF2-40B4-BE49-F238E27FC236}">
                  <a16:creationId xmlns:a16="http://schemas.microsoft.com/office/drawing/2014/main" id="{2C98B09D-5248-4964-9BDB-1406DE2501FD}"/>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5" name="Freeform: Shape 169">
              <a:extLst>
                <a:ext uri="{FF2B5EF4-FFF2-40B4-BE49-F238E27FC236}">
                  <a16:creationId xmlns:a16="http://schemas.microsoft.com/office/drawing/2014/main" id="{DE2E136E-E814-4AD9-9CF2-8BAF4FB4DE78}"/>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grpSp>
      <p:pic>
        <p:nvPicPr>
          <p:cNvPr id="116" name="Picture 42">
            <a:extLst>
              <a:ext uri="{FF2B5EF4-FFF2-40B4-BE49-F238E27FC236}">
                <a16:creationId xmlns:a16="http://schemas.microsoft.com/office/drawing/2014/main" id="{CEA03F23-792C-4488-A0EE-1895BB90E92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49811" y="1596754"/>
            <a:ext cx="639579" cy="639581"/>
          </a:xfrm>
          <a:prstGeom prst="rect">
            <a:avLst/>
          </a:prstGeom>
        </p:spPr>
      </p:pic>
      <p:sp>
        <p:nvSpPr>
          <p:cNvPr id="119" name="TextBox 218">
            <a:extLst>
              <a:ext uri="{FF2B5EF4-FFF2-40B4-BE49-F238E27FC236}">
                <a16:creationId xmlns:a16="http://schemas.microsoft.com/office/drawing/2014/main" id="{C406DB88-F181-4862-87D6-F44C69E91B88}"/>
              </a:ext>
            </a:extLst>
          </p:cNvPr>
          <p:cNvSpPr txBox="1"/>
          <p:nvPr/>
        </p:nvSpPr>
        <p:spPr>
          <a:xfrm>
            <a:off x="999190" y="4226148"/>
            <a:ext cx="2371812" cy="298398"/>
          </a:xfrm>
          <a:prstGeom prst="rect">
            <a:avLst/>
          </a:prstGeom>
        </p:spPr>
        <p:txBody>
          <a:bodyPr wrap="square" lIns="35292" tIns="35292" rIns="35292" bIns="35292" anchor="ctr">
            <a:noAutofit/>
          </a:bodyPr>
          <a:lstStyle>
            <a:defPPr>
              <a:defRPr lang="en-US"/>
            </a:defPPr>
            <a:lvl1pPr marL="342900" indent="-342900" defTabSz="932597">
              <a:buSzPct val="90000"/>
              <a:buFont typeface="Wingdings" panose="05000000000000000000" pitchFamily="2" charset="2"/>
              <a:buChar char="ü"/>
              <a:defRPr sz="2000" kern="0">
                <a:latin typeface="+mn-ea"/>
                <a:cs typeface="Segoe UI Semibold" panose="020B0702040204020203" pitchFamily="34" charset="0"/>
              </a:defRPr>
            </a:lvl1pPr>
          </a:lstStyle>
          <a:p>
            <a:r>
              <a:rPr lang="ja-JP" altLang="en-US" sz="1961" dirty="0"/>
              <a:t>モデルのトレーニング</a:t>
            </a:r>
            <a:endParaRPr lang="en-US" altLang="ja-JP" sz="1961" dirty="0"/>
          </a:p>
          <a:p>
            <a:r>
              <a:rPr lang="ja-JP" altLang="en-US" sz="1961" dirty="0"/>
              <a:t>モデルの評価</a:t>
            </a:r>
            <a:endParaRPr lang="en-US" sz="1961" dirty="0"/>
          </a:p>
        </p:txBody>
      </p:sp>
      <p:sp>
        <p:nvSpPr>
          <p:cNvPr id="121" name="TextBox 218">
            <a:extLst>
              <a:ext uri="{FF2B5EF4-FFF2-40B4-BE49-F238E27FC236}">
                <a16:creationId xmlns:a16="http://schemas.microsoft.com/office/drawing/2014/main" id="{B5B5633F-C45D-4C16-8C92-7B8D32608C1F}"/>
              </a:ext>
            </a:extLst>
          </p:cNvPr>
          <p:cNvSpPr txBox="1"/>
          <p:nvPr/>
        </p:nvSpPr>
        <p:spPr>
          <a:xfrm>
            <a:off x="4354964" y="4016418"/>
            <a:ext cx="2493177" cy="667693"/>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336145" indent="-336145" algn="l">
              <a:buSzPct val="90000"/>
              <a:buFont typeface="Wingdings" panose="05000000000000000000" pitchFamily="2" charset="2"/>
              <a:buChar char="ü"/>
              <a:defRPr/>
            </a:pPr>
            <a:r>
              <a:rPr lang="ja-JP" altLang="en-US" sz="1961" dirty="0">
                <a:solidFill>
                  <a:schemeClr val="tx1"/>
                </a:solidFill>
                <a:latin typeface="+mn-ea"/>
                <a:ea typeface="+mn-ea"/>
              </a:rPr>
              <a:t>トレーニング履歴管理</a:t>
            </a:r>
            <a:endParaRPr lang="en-US" altLang="ja-JP" sz="1961" dirty="0">
              <a:solidFill>
                <a:schemeClr val="tx1"/>
              </a:solidFill>
              <a:latin typeface="+mn-ea"/>
              <a:ea typeface="+mn-ea"/>
            </a:endParaRPr>
          </a:p>
          <a:p>
            <a:pPr marL="336145" indent="-336145" algn="l">
              <a:buSzPct val="90000"/>
              <a:buFont typeface="Wingdings" panose="05000000000000000000" pitchFamily="2" charset="2"/>
              <a:buChar char="ü"/>
              <a:defRPr/>
            </a:pPr>
            <a:r>
              <a:rPr lang="ja-JP" altLang="en-US" sz="1961" dirty="0">
                <a:solidFill>
                  <a:schemeClr val="tx1"/>
                </a:solidFill>
                <a:latin typeface="+mn-ea"/>
                <a:ea typeface="+mn-ea"/>
              </a:rPr>
              <a:t>モデル管理</a:t>
            </a:r>
          </a:p>
        </p:txBody>
      </p:sp>
      <p:sp>
        <p:nvSpPr>
          <p:cNvPr id="123" name="TextBox 218">
            <a:extLst>
              <a:ext uri="{FF2B5EF4-FFF2-40B4-BE49-F238E27FC236}">
                <a16:creationId xmlns:a16="http://schemas.microsoft.com/office/drawing/2014/main" id="{5EFA7D3A-B2D7-4DB8-A1D0-C9446E6F2167}"/>
              </a:ext>
            </a:extLst>
          </p:cNvPr>
          <p:cNvSpPr txBox="1"/>
          <p:nvPr/>
        </p:nvSpPr>
        <p:spPr>
          <a:xfrm>
            <a:off x="1310624" y="1721588"/>
            <a:ext cx="2364080"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Azure</a:t>
            </a:r>
            <a:r>
              <a:rPr lang="ja-JP" altLang="en-US" sz="2353" dirty="0">
                <a:solidFill>
                  <a:schemeClr val="tx1"/>
                </a:solidFill>
                <a:latin typeface="+mn-ea"/>
                <a:ea typeface="+mn-ea"/>
              </a:rPr>
              <a:t> </a:t>
            </a:r>
            <a:r>
              <a:rPr lang="en-US" altLang="ja-JP" sz="2353" dirty="0">
                <a:solidFill>
                  <a:schemeClr val="tx1"/>
                </a:solidFill>
                <a:latin typeface="+mn-ea"/>
                <a:ea typeface="+mn-ea"/>
              </a:rPr>
              <a:t>Databricks</a:t>
            </a:r>
            <a:endParaRPr lang="en-US" sz="2353" dirty="0">
              <a:solidFill>
                <a:schemeClr val="tx1"/>
              </a:solidFill>
              <a:latin typeface="+mn-ea"/>
              <a:ea typeface="+mn-ea"/>
            </a:endParaRPr>
          </a:p>
        </p:txBody>
      </p:sp>
      <p:sp>
        <p:nvSpPr>
          <p:cNvPr id="125" name="TextBox 218">
            <a:extLst>
              <a:ext uri="{FF2B5EF4-FFF2-40B4-BE49-F238E27FC236}">
                <a16:creationId xmlns:a16="http://schemas.microsoft.com/office/drawing/2014/main" id="{7CC9AE38-C6C9-404F-BCF6-BE5F57A6A0AF}"/>
              </a:ext>
            </a:extLst>
          </p:cNvPr>
          <p:cNvSpPr txBox="1"/>
          <p:nvPr/>
        </p:nvSpPr>
        <p:spPr>
          <a:xfrm>
            <a:off x="4841643" y="1633751"/>
            <a:ext cx="2364080"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2353" dirty="0">
                <a:solidFill>
                  <a:schemeClr val="tx1"/>
                </a:solidFill>
                <a:latin typeface="+mn-ea"/>
                <a:ea typeface="+mn-ea"/>
              </a:rPr>
              <a:t>Azure Machine Learning Service</a:t>
            </a:r>
          </a:p>
        </p:txBody>
      </p:sp>
      <p:sp>
        <p:nvSpPr>
          <p:cNvPr id="131" name="四角形: 角を丸くする 130">
            <a:extLst>
              <a:ext uri="{FF2B5EF4-FFF2-40B4-BE49-F238E27FC236}">
                <a16:creationId xmlns:a16="http://schemas.microsoft.com/office/drawing/2014/main" id="{8A16A3BF-2BFB-4B1A-AF0C-5561B54363DC}"/>
              </a:ext>
            </a:extLst>
          </p:cNvPr>
          <p:cNvSpPr/>
          <p:nvPr/>
        </p:nvSpPr>
        <p:spPr bwMode="auto">
          <a:xfrm>
            <a:off x="8838542" y="4656536"/>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コネクタ: カギ線 134">
            <a:extLst>
              <a:ext uri="{FF2B5EF4-FFF2-40B4-BE49-F238E27FC236}">
                <a16:creationId xmlns:a16="http://schemas.microsoft.com/office/drawing/2014/main" id="{2F46F659-CF23-4E2B-BB0F-90A4CE08DD34}"/>
              </a:ext>
            </a:extLst>
          </p:cNvPr>
          <p:cNvCxnSpPr>
            <a:stCxn id="104" idx="3"/>
            <a:endCxn id="131" idx="1"/>
          </p:cNvCxnSpPr>
          <p:nvPr/>
        </p:nvCxnSpPr>
        <p:spPr>
          <a:xfrm>
            <a:off x="6787544" y="3147072"/>
            <a:ext cx="2050998" cy="2337078"/>
          </a:xfrm>
          <a:prstGeom prst="bentConnector3">
            <a:avLst>
              <a:gd name="adj1" fmla="val 66390"/>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8" name="Group 1170">
            <a:extLst>
              <a:ext uri="{FF2B5EF4-FFF2-40B4-BE49-F238E27FC236}">
                <a16:creationId xmlns:a16="http://schemas.microsoft.com/office/drawing/2014/main" id="{0D6CAE55-9B11-478B-9984-E5076EA5C80F}"/>
              </a:ext>
            </a:extLst>
          </p:cNvPr>
          <p:cNvGrpSpPr/>
          <p:nvPr/>
        </p:nvGrpSpPr>
        <p:grpSpPr>
          <a:xfrm>
            <a:off x="8837768" y="1794864"/>
            <a:ext cx="381424" cy="439381"/>
            <a:chOff x="8319571" y="1052079"/>
            <a:chExt cx="281791" cy="324608"/>
          </a:xfrm>
        </p:grpSpPr>
        <p:sp>
          <p:nvSpPr>
            <p:cNvPr id="139" name="Freeform 11">
              <a:extLst>
                <a:ext uri="{FF2B5EF4-FFF2-40B4-BE49-F238E27FC236}">
                  <a16:creationId xmlns:a16="http://schemas.microsoft.com/office/drawing/2014/main" id="{AB10089F-4A29-41F3-8C7D-2E76B1262B9F}"/>
                </a:ext>
              </a:extLst>
            </p:cNvPr>
            <p:cNvSpPr>
              <a:spLocks/>
            </p:cNvSpPr>
            <p:nvPr/>
          </p:nvSpPr>
          <p:spPr bwMode="auto">
            <a:xfrm>
              <a:off x="8319571" y="1052079"/>
              <a:ext cx="281791" cy="176514"/>
            </a:xfrm>
            <a:custGeom>
              <a:avLst/>
              <a:gdLst>
                <a:gd name="T0" fmla="*/ 1601 w 2140"/>
                <a:gd name="T1" fmla="*/ 1312 h 1343"/>
                <a:gd name="T2" fmla="*/ 1668 w 2140"/>
                <a:gd name="T3" fmla="*/ 1334 h 1343"/>
                <a:gd name="T4" fmla="*/ 1742 w 2140"/>
                <a:gd name="T5" fmla="*/ 1343 h 1343"/>
                <a:gd name="T6" fmla="*/ 1826 w 2140"/>
                <a:gd name="T7" fmla="*/ 1337 h 1343"/>
                <a:gd name="T8" fmla="*/ 1905 w 2140"/>
                <a:gd name="T9" fmla="*/ 1316 h 1343"/>
                <a:gd name="T10" fmla="*/ 1976 w 2140"/>
                <a:gd name="T11" fmla="*/ 1279 h 1343"/>
                <a:gd name="T12" fmla="*/ 2036 w 2140"/>
                <a:gd name="T13" fmla="*/ 1227 h 1343"/>
                <a:gd name="T14" fmla="*/ 2085 w 2140"/>
                <a:gd name="T15" fmla="*/ 1160 h 1343"/>
                <a:gd name="T16" fmla="*/ 2119 w 2140"/>
                <a:gd name="T17" fmla="*/ 1079 h 1343"/>
                <a:gd name="T18" fmla="*/ 2137 w 2140"/>
                <a:gd name="T19" fmla="*/ 986 h 1343"/>
                <a:gd name="T20" fmla="*/ 2139 w 2140"/>
                <a:gd name="T21" fmla="*/ 899 h 1343"/>
                <a:gd name="T22" fmla="*/ 2113 w 2140"/>
                <a:gd name="T23" fmla="*/ 778 h 1343"/>
                <a:gd name="T24" fmla="*/ 2064 w 2140"/>
                <a:gd name="T25" fmla="*/ 687 h 1343"/>
                <a:gd name="T26" fmla="*/ 1997 w 2140"/>
                <a:gd name="T27" fmla="*/ 622 h 1343"/>
                <a:gd name="T28" fmla="*/ 1923 w 2140"/>
                <a:gd name="T29" fmla="*/ 577 h 1343"/>
                <a:gd name="T30" fmla="*/ 1835 w 2140"/>
                <a:gd name="T31" fmla="*/ 547 h 1343"/>
                <a:gd name="T32" fmla="*/ 1744 w 2140"/>
                <a:gd name="T33" fmla="*/ 531 h 1343"/>
                <a:gd name="T34" fmla="*/ 1743 w 2140"/>
                <a:gd name="T35" fmla="*/ 465 h 1343"/>
                <a:gd name="T36" fmla="*/ 1724 w 2140"/>
                <a:gd name="T37" fmla="*/ 336 h 1343"/>
                <a:gd name="T38" fmla="*/ 1697 w 2140"/>
                <a:gd name="T39" fmla="*/ 250 h 1343"/>
                <a:gd name="T40" fmla="*/ 1650 w 2140"/>
                <a:gd name="T41" fmla="*/ 167 h 1343"/>
                <a:gd name="T42" fmla="*/ 1583 w 2140"/>
                <a:gd name="T43" fmla="*/ 93 h 1343"/>
                <a:gd name="T44" fmla="*/ 1491 w 2140"/>
                <a:gd name="T45" fmla="*/ 39 h 1343"/>
                <a:gd name="T46" fmla="*/ 1387 w 2140"/>
                <a:gd name="T47" fmla="*/ 10 h 1343"/>
                <a:gd name="T48" fmla="*/ 1251 w 2140"/>
                <a:gd name="T49" fmla="*/ 2 h 1343"/>
                <a:gd name="T50" fmla="*/ 1139 w 2140"/>
                <a:gd name="T51" fmla="*/ 22 h 1343"/>
                <a:gd name="T52" fmla="*/ 1049 w 2140"/>
                <a:gd name="T53" fmla="*/ 64 h 1343"/>
                <a:gd name="T54" fmla="*/ 979 w 2140"/>
                <a:gd name="T55" fmla="*/ 117 h 1343"/>
                <a:gd name="T56" fmla="*/ 908 w 2140"/>
                <a:gd name="T57" fmla="*/ 196 h 1343"/>
                <a:gd name="T58" fmla="*/ 877 w 2140"/>
                <a:gd name="T59" fmla="*/ 249 h 1343"/>
                <a:gd name="T60" fmla="*/ 819 w 2140"/>
                <a:gd name="T61" fmla="*/ 210 h 1343"/>
                <a:gd name="T62" fmla="*/ 724 w 2140"/>
                <a:gd name="T63" fmla="*/ 167 h 1343"/>
                <a:gd name="T64" fmla="*/ 653 w 2140"/>
                <a:gd name="T65" fmla="*/ 151 h 1343"/>
                <a:gd name="T66" fmla="*/ 574 w 2140"/>
                <a:gd name="T67" fmla="*/ 150 h 1343"/>
                <a:gd name="T68" fmla="*/ 488 w 2140"/>
                <a:gd name="T69" fmla="*/ 169 h 1343"/>
                <a:gd name="T70" fmla="*/ 421 w 2140"/>
                <a:gd name="T71" fmla="*/ 200 h 1343"/>
                <a:gd name="T72" fmla="*/ 338 w 2140"/>
                <a:gd name="T73" fmla="*/ 262 h 1343"/>
                <a:gd name="T74" fmla="*/ 285 w 2140"/>
                <a:gd name="T75" fmla="*/ 332 h 1343"/>
                <a:gd name="T76" fmla="*/ 255 w 2140"/>
                <a:gd name="T77" fmla="*/ 403 h 1343"/>
                <a:gd name="T78" fmla="*/ 244 w 2140"/>
                <a:gd name="T79" fmla="*/ 473 h 1343"/>
                <a:gd name="T80" fmla="*/ 250 w 2140"/>
                <a:gd name="T81" fmla="*/ 562 h 1343"/>
                <a:gd name="T82" fmla="*/ 268 w 2140"/>
                <a:gd name="T83" fmla="*/ 630 h 1343"/>
                <a:gd name="T84" fmla="*/ 219 w 2140"/>
                <a:gd name="T85" fmla="*/ 646 h 1343"/>
                <a:gd name="T86" fmla="*/ 143 w 2140"/>
                <a:gd name="T87" fmla="*/ 685 h 1343"/>
                <a:gd name="T88" fmla="*/ 89 w 2140"/>
                <a:gd name="T89" fmla="*/ 729 h 1343"/>
                <a:gd name="T90" fmla="*/ 42 w 2140"/>
                <a:gd name="T91" fmla="*/ 791 h 1343"/>
                <a:gd name="T92" fmla="*/ 10 w 2140"/>
                <a:gd name="T93" fmla="*/ 871 h 1343"/>
                <a:gd name="T94" fmla="*/ 0 w 2140"/>
                <a:gd name="T95" fmla="*/ 975 h 1343"/>
                <a:gd name="T96" fmla="*/ 10 w 2140"/>
                <a:gd name="T97" fmla="*/ 1055 h 1343"/>
                <a:gd name="T98" fmla="*/ 37 w 2140"/>
                <a:gd name="T99" fmla="*/ 1130 h 1343"/>
                <a:gd name="T100" fmla="*/ 77 w 2140"/>
                <a:gd name="T101" fmla="*/ 1194 h 1343"/>
                <a:gd name="T102" fmla="*/ 129 w 2140"/>
                <a:gd name="T103" fmla="*/ 1246 h 1343"/>
                <a:gd name="T104" fmla="*/ 189 w 2140"/>
                <a:gd name="T105" fmla="*/ 1285 h 1343"/>
                <a:gd name="T106" fmla="*/ 254 w 2140"/>
                <a:gd name="T107" fmla="*/ 1312 h 1343"/>
                <a:gd name="T108" fmla="*/ 322 w 2140"/>
                <a:gd name="T109" fmla="*/ 1326 h 1343"/>
                <a:gd name="T110" fmla="*/ 390 w 2140"/>
                <a:gd name="T111" fmla="*/ 1328 h 1343"/>
                <a:gd name="T112" fmla="*/ 438 w 2140"/>
                <a:gd name="T113" fmla="*/ 1321 h 1343"/>
                <a:gd name="T114" fmla="*/ 527 w 2140"/>
                <a:gd name="T115" fmla="*/ 1287 h 1343"/>
                <a:gd name="T116" fmla="*/ 534 w 2140"/>
                <a:gd name="T117" fmla="*/ 1274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0" h="1343">
                  <a:moveTo>
                    <a:pt x="1589" y="1303"/>
                  </a:moveTo>
                  <a:lnTo>
                    <a:pt x="1589" y="1303"/>
                  </a:lnTo>
                  <a:lnTo>
                    <a:pt x="1593" y="1307"/>
                  </a:lnTo>
                  <a:lnTo>
                    <a:pt x="1601" y="1312"/>
                  </a:lnTo>
                  <a:lnTo>
                    <a:pt x="1612" y="1316"/>
                  </a:lnTo>
                  <a:lnTo>
                    <a:pt x="1626" y="1323"/>
                  </a:lnTo>
                  <a:lnTo>
                    <a:pt x="1645" y="1328"/>
                  </a:lnTo>
                  <a:lnTo>
                    <a:pt x="1668" y="1334"/>
                  </a:lnTo>
                  <a:lnTo>
                    <a:pt x="1697" y="1338"/>
                  </a:lnTo>
                  <a:lnTo>
                    <a:pt x="1697" y="1338"/>
                  </a:lnTo>
                  <a:lnTo>
                    <a:pt x="1720" y="1341"/>
                  </a:lnTo>
                  <a:lnTo>
                    <a:pt x="1742" y="1343"/>
                  </a:lnTo>
                  <a:lnTo>
                    <a:pt x="1764" y="1343"/>
                  </a:lnTo>
                  <a:lnTo>
                    <a:pt x="1785" y="1341"/>
                  </a:lnTo>
                  <a:lnTo>
                    <a:pt x="1805" y="1340"/>
                  </a:lnTo>
                  <a:lnTo>
                    <a:pt x="1826" y="1337"/>
                  </a:lnTo>
                  <a:lnTo>
                    <a:pt x="1847" y="1334"/>
                  </a:lnTo>
                  <a:lnTo>
                    <a:pt x="1867" y="1328"/>
                  </a:lnTo>
                  <a:lnTo>
                    <a:pt x="1887" y="1323"/>
                  </a:lnTo>
                  <a:lnTo>
                    <a:pt x="1905" y="1316"/>
                  </a:lnTo>
                  <a:lnTo>
                    <a:pt x="1924" y="1308"/>
                  </a:lnTo>
                  <a:lnTo>
                    <a:pt x="1942" y="1300"/>
                  </a:lnTo>
                  <a:lnTo>
                    <a:pt x="1959" y="1290"/>
                  </a:lnTo>
                  <a:lnTo>
                    <a:pt x="1976" y="1279"/>
                  </a:lnTo>
                  <a:lnTo>
                    <a:pt x="1992" y="1268"/>
                  </a:lnTo>
                  <a:lnTo>
                    <a:pt x="2008" y="1254"/>
                  </a:lnTo>
                  <a:lnTo>
                    <a:pt x="2023" y="1241"/>
                  </a:lnTo>
                  <a:lnTo>
                    <a:pt x="2036" y="1227"/>
                  </a:lnTo>
                  <a:lnTo>
                    <a:pt x="2049" y="1212"/>
                  </a:lnTo>
                  <a:lnTo>
                    <a:pt x="2063" y="1195"/>
                  </a:lnTo>
                  <a:lnTo>
                    <a:pt x="2074" y="1178"/>
                  </a:lnTo>
                  <a:lnTo>
                    <a:pt x="2085" y="1160"/>
                  </a:lnTo>
                  <a:lnTo>
                    <a:pt x="2095" y="1141"/>
                  </a:lnTo>
                  <a:lnTo>
                    <a:pt x="2104" y="1121"/>
                  </a:lnTo>
                  <a:lnTo>
                    <a:pt x="2112" y="1101"/>
                  </a:lnTo>
                  <a:lnTo>
                    <a:pt x="2119" y="1079"/>
                  </a:lnTo>
                  <a:lnTo>
                    <a:pt x="2125" y="1057"/>
                  </a:lnTo>
                  <a:lnTo>
                    <a:pt x="2131" y="1034"/>
                  </a:lnTo>
                  <a:lnTo>
                    <a:pt x="2134" y="1010"/>
                  </a:lnTo>
                  <a:lnTo>
                    <a:pt x="2137" y="986"/>
                  </a:lnTo>
                  <a:lnTo>
                    <a:pt x="2139" y="960"/>
                  </a:lnTo>
                  <a:lnTo>
                    <a:pt x="2140" y="934"/>
                  </a:lnTo>
                  <a:lnTo>
                    <a:pt x="2140" y="934"/>
                  </a:lnTo>
                  <a:lnTo>
                    <a:pt x="2139" y="899"/>
                  </a:lnTo>
                  <a:lnTo>
                    <a:pt x="2135" y="866"/>
                  </a:lnTo>
                  <a:lnTo>
                    <a:pt x="2130" y="835"/>
                  </a:lnTo>
                  <a:lnTo>
                    <a:pt x="2122" y="805"/>
                  </a:lnTo>
                  <a:lnTo>
                    <a:pt x="2113" y="778"/>
                  </a:lnTo>
                  <a:lnTo>
                    <a:pt x="2103" y="752"/>
                  </a:lnTo>
                  <a:lnTo>
                    <a:pt x="2091" y="729"/>
                  </a:lnTo>
                  <a:lnTo>
                    <a:pt x="2078" y="707"/>
                  </a:lnTo>
                  <a:lnTo>
                    <a:pt x="2064" y="687"/>
                  </a:lnTo>
                  <a:lnTo>
                    <a:pt x="2047" y="669"/>
                  </a:lnTo>
                  <a:lnTo>
                    <a:pt x="2032" y="652"/>
                  </a:lnTo>
                  <a:lnTo>
                    <a:pt x="2014" y="636"/>
                  </a:lnTo>
                  <a:lnTo>
                    <a:pt x="1997" y="622"/>
                  </a:lnTo>
                  <a:lnTo>
                    <a:pt x="1979" y="609"/>
                  </a:lnTo>
                  <a:lnTo>
                    <a:pt x="1960" y="597"/>
                  </a:lnTo>
                  <a:lnTo>
                    <a:pt x="1942" y="587"/>
                  </a:lnTo>
                  <a:lnTo>
                    <a:pt x="1923" y="577"/>
                  </a:lnTo>
                  <a:lnTo>
                    <a:pt x="1904" y="570"/>
                  </a:lnTo>
                  <a:lnTo>
                    <a:pt x="1887" y="562"/>
                  </a:lnTo>
                  <a:lnTo>
                    <a:pt x="1869" y="556"/>
                  </a:lnTo>
                  <a:lnTo>
                    <a:pt x="1835" y="547"/>
                  </a:lnTo>
                  <a:lnTo>
                    <a:pt x="1805" y="539"/>
                  </a:lnTo>
                  <a:lnTo>
                    <a:pt x="1780" y="534"/>
                  </a:lnTo>
                  <a:lnTo>
                    <a:pt x="1760" y="532"/>
                  </a:lnTo>
                  <a:lnTo>
                    <a:pt x="1744" y="531"/>
                  </a:lnTo>
                  <a:lnTo>
                    <a:pt x="1744" y="531"/>
                  </a:lnTo>
                  <a:lnTo>
                    <a:pt x="1744" y="513"/>
                  </a:lnTo>
                  <a:lnTo>
                    <a:pt x="1744" y="493"/>
                  </a:lnTo>
                  <a:lnTo>
                    <a:pt x="1743" y="465"/>
                  </a:lnTo>
                  <a:lnTo>
                    <a:pt x="1741" y="433"/>
                  </a:lnTo>
                  <a:lnTo>
                    <a:pt x="1736" y="397"/>
                  </a:lnTo>
                  <a:lnTo>
                    <a:pt x="1728" y="357"/>
                  </a:lnTo>
                  <a:lnTo>
                    <a:pt x="1724" y="336"/>
                  </a:lnTo>
                  <a:lnTo>
                    <a:pt x="1719" y="315"/>
                  </a:lnTo>
                  <a:lnTo>
                    <a:pt x="1712" y="293"/>
                  </a:lnTo>
                  <a:lnTo>
                    <a:pt x="1704" y="272"/>
                  </a:lnTo>
                  <a:lnTo>
                    <a:pt x="1697" y="250"/>
                  </a:lnTo>
                  <a:lnTo>
                    <a:pt x="1687" y="229"/>
                  </a:lnTo>
                  <a:lnTo>
                    <a:pt x="1676" y="207"/>
                  </a:lnTo>
                  <a:lnTo>
                    <a:pt x="1664" y="186"/>
                  </a:lnTo>
                  <a:lnTo>
                    <a:pt x="1650" y="167"/>
                  </a:lnTo>
                  <a:lnTo>
                    <a:pt x="1636" y="147"/>
                  </a:lnTo>
                  <a:lnTo>
                    <a:pt x="1621" y="128"/>
                  </a:lnTo>
                  <a:lnTo>
                    <a:pt x="1603" y="111"/>
                  </a:lnTo>
                  <a:lnTo>
                    <a:pt x="1583" y="93"/>
                  </a:lnTo>
                  <a:lnTo>
                    <a:pt x="1562" y="77"/>
                  </a:lnTo>
                  <a:lnTo>
                    <a:pt x="1540" y="63"/>
                  </a:lnTo>
                  <a:lnTo>
                    <a:pt x="1516" y="50"/>
                  </a:lnTo>
                  <a:lnTo>
                    <a:pt x="1491" y="39"/>
                  </a:lnTo>
                  <a:lnTo>
                    <a:pt x="1462" y="29"/>
                  </a:lnTo>
                  <a:lnTo>
                    <a:pt x="1462" y="29"/>
                  </a:lnTo>
                  <a:lnTo>
                    <a:pt x="1424" y="18"/>
                  </a:lnTo>
                  <a:lnTo>
                    <a:pt x="1387" y="10"/>
                  </a:lnTo>
                  <a:lnTo>
                    <a:pt x="1350" y="5"/>
                  </a:lnTo>
                  <a:lnTo>
                    <a:pt x="1316" y="2"/>
                  </a:lnTo>
                  <a:lnTo>
                    <a:pt x="1283" y="0"/>
                  </a:lnTo>
                  <a:lnTo>
                    <a:pt x="1251" y="2"/>
                  </a:lnTo>
                  <a:lnTo>
                    <a:pt x="1222" y="4"/>
                  </a:lnTo>
                  <a:lnTo>
                    <a:pt x="1193" y="8"/>
                  </a:lnTo>
                  <a:lnTo>
                    <a:pt x="1166" y="15"/>
                  </a:lnTo>
                  <a:lnTo>
                    <a:pt x="1139" y="22"/>
                  </a:lnTo>
                  <a:lnTo>
                    <a:pt x="1115" y="31"/>
                  </a:lnTo>
                  <a:lnTo>
                    <a:pt x="1091" y="41"/>
                  </a:lnTo>
                  <a:lnTo>
                    <a:pt x="1069" y="52"/>
                  </a:lnTo>
                  <a:lnTo>
                    <a:pt x="1049" y="64"/>
                  </a:lnTo>
                  <a:lnTo>
                    <a:pt x="1029" y="77"/>
                  </a:lnTo>
                  <a:lnTo>
                    <a:pt x="1011" y="91"/>
                  </a:lnTo>
                  <a:lnTo>
                    <a:pt x="994" y="104"/>
                  </a:lnTo>
                  <a:lnTo>
                    <a:pt x="979" y="117"/>
                  </a:lnTo>
                  <a:lnTo>
                    <a:pt x="964" y="131"/>
                  </a:lnTo>
                  <a:lnTo>
                    <a:pt x="950" y="145"/>
                  </a:lnTo>
                  <a:lnTo>
                    <a:pt x="927" y="172"/>
                  </a:lnTo>
                  <a:lnTo>
                    <a:pt x="908" y="196"/>
                  </a:lnTo>
                  <a:lnTo>
                    <a:pt x="895" y="217"/>
                  </a:lnTo>
                  <a:lnTo>
                    <a:pt x="884" y="234"/>
                  </a:lnTo>
                  <a:lnTo>
                    <a:pt x="877" y="249"/>
                  </a:lnTo>
                  <a:lnTo>
                    <a:pt x="877" y="249"/>
                  </a:lnTo>
                  <a:lnTo>
                    <a:pt x="868" y="242"/>
                  </a:lnTo>
                  <a:lnTo>
                    <a:pt x="856" y="233"/>
                  </a:lnTo>
                  <a:lnTo>
                    <a:pt x="839" y="222"/>
                  </a:lnTo>
                  <a:lnTo>
                    <a:pt x="819" y="210"/>
                  </a:lnTo>
                  <a:lnTo>
                    <a:pt x="796" y="196"/>
                  </a:lnTo>
                  <a:lnTo>
                    <a:pt x="770" y="184"/>
                  </a:lnTo>
                  <a:lnTo>
                    <a:pt x="740" y="172"/>
                  </a:lnTo>
                  <a:lnTo>
                    <a:pt x="724" y="167"/>
                  </a:lnTo>
                  <a:lnTo>
                    <a:pt x="707" y="162"/>
                  </a:lnTo>
                  <a:lnTo>
                    <a:pt x="690" y="158"/>
                  </a:lnTo>
                  <a:lnTo>
                    <a:pt x="672" y="155"/>
                  </a:lnTo>
                  <a:lnTo>
                    <a:pt x="653" y="151"/>
                  </a:lnTo>
                  <a:lnTo>
                    <a:pt x="634" y="149"/>
                  </a:lnTo>
                  <a:lnTo>
                    <a:pt x="615" y="148"/>
                  </a:lnTo>
                  <a:lnTo>
                    <a:pt x="594" y="149"/>
                  </a:lnTo>
                  <a:lnTo>
                    <a:pt x="574" y="150"/>
                  </a:lnTo>
                  <a:lnTo>
                    <a:pt x="553" y="152"/>
                  </a:lnTo>
                  <a:lnTo>
                    <a:pt x="531" y="157"/>
                  </a:lnTo>
                  <a:lnTo>
                    <a:pt x="510" y="161"/>
                  </a:lnTo>
                  <a:lnTo>
                    <a:pt x="488" y="169"/>
                  </a:lnTo>
                  <a:lnTo>
                    <a:pt x="466" y="177"/>
                  </a:lnTo>
                  <a:lnTo>
                    <a:pt x="445" y="188"/>
                  </a:lnTo>
                  <a:lnTo>
                    <a:pt x="421" y="200"/>
                  </a:lnTo>
                  <a:lnTo>
                    <a:pt x="421" y="200"/>
                  </a:lnTo>
                  <a:lnTo>
                    <a:pt x="397" y="214"/>
                  </a:lnTo>
                  <a:lnTo>
                    <a:pt x="376" y="229"/>
                  </a:lnTo>
                  <a:lnTo>
                    <a:pt x="357" y="246"/>
                  </a:lnTo>
                  <a:lnTo>
                    <a:pt x="338" y="262"/>
                  </a:lnTo>
                  <a:lnTo>
                    <a:pt x="322" y="279"/>
                  </a:lnTo>
                  <a:lnTo>
                    <a:pt x="308" y="297"/>
                  </a:lnTo>
                  <a:lnTo>
                    <a:pt x="296" y="314"/>
                  </a:lnTo>
                  <a:lnTo>
                    <a:pt x="285" y="332"/>
                  </a:lnTo>
                  <a:lnTo>
                    <a:pt x="275" y="349"/>
                  </a:lnTo>
                  <a:lnTo>
                    <a:pt x="268" y="367"/>
                  </a:lnTo>
                  <a:lnTo>
                    <a:pt x="261" y="386"/>
                  </a:lnTo>
                  <a:lnTo>
                    <a:pt x="255" y="403"/>
                  </a:lnTo>
                  <a:lnTo>
                    <a:pt x="251" y="421"/>
                  </a:lnTo>
                  <a:lnTo>
                    <a:pt x="248" y="439"/>
                  </a:lnTo>
                  <a:lnTo>
                    <a:pt x="246" y="456"/>
                  </a:lnTo>
                  <a:lnTo>
                    <a:pt x="244" y="473"/>
                  </a:lnTo>
                  <a:lnTo>
                    <a:pt x="243" y="489"/>
                  </a:lnTo>
                  <a:lnTo>
                    <a:pt x="244" y="505"/>
                  </a:lnTo>
                  <a:lnTo>
                    <a:pt x="246" y="534"/>
                  </a:lnTo>
                  <a:lnTo>
                    <a:pt x="250" y="562"/>
                  </a:lnTo>
                  <a:lnTo>
                    <a:pt x="254" y="585"/>
                  </a:lnTo>
                  <a:lnTo>
                    <a:pt x="259" y="604"/>
                  </a:lnTo>
                  <a:lnTo>
                    <a:pt x="263" y="618"/>
                  </a:lnTo>
                  <a:lnTo>
                    <a:pt x="268" y="630"/>
                  </a:lnTo>
                  <a:lnTo>
                    <a:pt x="268" y="630"/>
                  </a:lnTo>
                  <a:lnTo>
                    <a:pt x="254" y="633"/>
                  </a:lnTo>
                  <a:lnTo>
                    <a:pt x="239" y="639"/>
                  </a:lnTo>
                  <a:lnTo>
                    <a:pt x="219" y="646"/>
                  </a:lnTo>
                  <a:lnTo>
                    <a:pt x="196" y="655"/>
                  </a:lnTo>
                  <a:lnTo>
                    <a:pt x="170" y="669"/>
                  </a:lnTo>
                  <a:lnTo>
                    <a:pt x="156" y="676"/>
                  </a:lnTo>
                  <a:lnTo>
                    <a:pt x="143" y="685"/>
                  </a:lnTo>
                  <a:lnTo>
                    <a:pt x="130" y="695"/>
                  </a:lnTo>
                  <a:lnTo>
                    <a:pt x="116" y="705"/>
                  </a:lnTo>
                  <a:lnTo>
                    <a:pt x="103" y="717"/>
                  </a:lnTo>
                  <a:lnTo>
                    <a:pt x="89" y="729"/>
                  </a:lnTo>
                  <a:lnTo>
                    <a:pt x="76" y="742"/>
                  </a:lnTo>
                  <a:lnTo>
                    <a:pt x="64" y="758"/>
                  </a:lnTo>
                  <a:lnTo>
                    <a:pt x="53" y="773"/>
                  </a:lnTo>
                  <a:lnTo>
                    <a:pt x="42" y="791"/>
                  </a:lnTo>
                  <a:lnTo>
                    <a:pt x="32" y="809"/>
                  </a:lnTo>
                  <a:lnTo>
                    <a:pt x="23" y="828"/>
                  </a:lnTo>
                  <a:lnTo>
                    <a:pt x="16" y="849"/>
                  </a:lnTo>
                  <a:lnTo>
                    <a:pt x="10" y="871"/>
                  </a:lnTo>
                  <a:lnTo>
                    <a:pt x="5" y="894"/>
                  </a:lnTo>
                  <a:lnTo>
                    <a:pt x="1" y="920"/>
                  </a:lnTo>
                  <a:lnTo>
                    <a:pt x="0" y="946"/>
                  </a:lnTo>
                  <a:lnTo>
                    <a:pt x="0" y="975"/>
                  </a:lnTo>
                  <a:lnTo>
                    <a:pt x="3" y="1003"/>
                  </a:lnTo>
                  <a:lnTo>
                    <a:pt x="7" y="1035"/>
                  </a:lnTo>
                  <a:lnTo>
                    <a:pt x="7" y="1035"/>
                  </a:lnTo>
                  <a:lnTo>
                    <a:pt x="10" y="1055"/>
                  </a:lnTo>
                  <a:lnTo>
                    <a:pt x="16" y="1075"/>
                  </a:lnTo>
                  <a:lnTo>
                    <a:pt x="21" y="1095"/>
                  </a:lnTo>
                  <a:lnTo>
                    <a:pt x="29" y="1112"/>
                  </a:lnTo>
                  <a:lnTo>
                    <a:pt x="37" y="1130"/>
                  </a:lnTo>
                  <a:lnTo>
                    <a:pt x="45" y="1148"/>
                  </a:lnTo>
                  <a:lnTo>
                    <a:pt x="55" y="1163"/>
                  </a:lnTo>
                  <a:lnTo>
                    <a:pt x="66" y="1180"/>
                  </a:lnTo>
                  <a:lnTo>
                    <a:pt x="77" y="1194"/>
                  </a:lnTo>
                  <a:lnTo>
                    <a:pt x="89" y="1208"/>
                  </a:lnTo>
                  <a:lnTo>
                    <a:pt x="102" y="1221"/>
                  </a:lnTo>
                  <a:lnTo>
                    <a:pt x="116" y="1234"/>
                  </a:lnTo>
                  <a:lnTo>
                    <a:pt x="129" y="1246"/>
                  </a:lnTo>
                  <a:lnTo>
                    <a:pt x="143" y="1257"/>
                  </a:lnTo>
                  <a:lnTo>
                    <a:pt x="159" y="1267"/>
                  </a:lnTo>
                  <a:lnTo>
                    <a:pt x="173" y="1276"/>
                  </a:lnTo>
                  <a:lnTo>
                    <a:pt x="189" y="1285"/>
                  </a:lnTo>
                  <a:lnTo>
                    <a:pt x="205" y="1293"/>
                  </a:lnTo>
                  <a:lnTo>
                    <a:pt x="221" y="1300"/>
                  </a:lnTo>
                  <a:lnTo>
                    <a:pt x="238" y="1306"/>
                  </a:lnTo>
                  <a:lnTo>
                    <a:pt x="254" y="1312"/>
                  </a:lnTo>
                  <a:lnTo>
                    <a:pt x="271" y="1317"/>
                  </a:lnTo>
                  <a:lnTo>
                    <a:pt x="288" y="1321"/>
                  </a:lnTo>
                  <a:lnTo>
                    <a:pt x="305" y="1324"/>
                  </a:lnTo>
                  <a:lnTo>
                    <a:pt x="322" y="1326"/>
                  </a:lnTo>
                  <a:lnTo>
                    <a:pt x="339" y="1328"/>
                  </a:lnTo>
                  <a:lnTo>
                    <a:pt x="355" y="1328"/>
                  </a:lnTo>
                  <a:lnTo>
                    <a:pt x="373" y="1328"/>
                  </a:lnTo>
                  <a:lnTo>
                    <a:pt x="390" y="1328"/>
                  </a:lnTo>
                  <a:lnTo>
                    <a:pt x="406" y="1326"/>
                  </a:lnTo>
                  <a:lnTo>
                    <a:pt x="421" y="1324"/>
                  </a:lnTo>
                  <a:lnTo>
                    <a:pt x="438" y="1321"/>
                  </a:lnTo>
                  <a:lnTo>
                    <a:pt x="438" y="1321"/>
                  </a:lnTo>
                  <a:lnTo>
                    <a:pt x="473" y="1311"/>
                  </a:lnTo>
                  <a:lnTo>
                    <a:pt x="499" y="1302"/>
                  </a:lnTo>
                  <a:lnTo>
                    <a:pt x="516" y="1294"/>
                  </a:lnTo>
                  <a:lnTo>
                    <a:pt x="527" y="1287"/>
                  </a:lnTo>
                  <a:lnTo>
                    <a:pt x="532" y="1282"/>
                  </a:lnTo>
                  <a:lnTo>
                    <a:pt x="535" y="1278"/>
                  </a:lnTo>
                  <a:lnTo>
                    <a:pt x="535" y="1275"/>
                  </a:lnTo>
                  <a:lnTo>
                    <a:pt x="534" y="1274"/>
                  </a:lnTo>
                </a:path>
              </a:pathLst>
            </a:custGeom>
            <a:solidFill>
              <a:srgbClr val="99CAE3"/>
            </a:solidFill>
            <a:ln w="12700">
              <a:solidFill>
                <a:srgbClr val="99CAE3"/>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0" name="Freeform 9">
              <a:extLst>
                <a:ext uri="{FF2B5EF4-FFF2-40B4-BE49-F238E27FC236}">
                  <a16:creationId xmlns:a16="http://schemas.microsoft.com/office/drawing/2014/main" id="{C2792693-AD8F-419C-B575-9AD7F2B7A781}"/>
                </a:ext>
              </a:extLst>
            </p:cNvPr>
            <p:cNvSpPr>
              <a:spLocks/>
            </p:cNvSpPr>
            <p:nvPr/>
          </p:nvSpPr>
          <p:spPr bwMode="auto">
            <a:xfrm>
              <a:off x="8424113" y="1136645"/>
              <a:ext cx="66737" cy="45719"/>
            </a:xfrm>
            <a:prstGeom prst="triangle">
              <a:avLst/>
            </a:prstGeom>
            <a:solidFill>
              <a:schemeClr val="bg1"/>
            </a:solidFill>
            <a:ln w="12700">
              <a:no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1" name="Line 10">
              <a:extLst>
                <a:ext uri="{FF2B5EF4-FFF2-40B4-BE49-F238E27FC236}">
                  <a16:creationId xmlns:a16="http://schemas.microsoft.com/office/drawing/2014/main" id="{3DA715E0-3F56-4AE0-97C3-2F2B25B5F802}"/>
                </a:ext>
              </a:extLst>
            </p:cNvPr>
            <p:cNvSpPr>
              <a:spLocks noChangeShapeType="1"/>
            </p:cNvSpPr>
            <p:nvPr/>
          </p:nvSpPr>
          <p:spPr bwMode="auto">
            <a:xfrm flipV="1">
              <a:off x="8457481" y="1176460"/>
              <a:ext cx="0" cy="39884"/>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nvGrpSpPr>
            <p:cNvPr id="142" name="Group 1174">
              <a:extLst>
                <a:ext uri="{FF2B5EF4-FFF2-40B4-BE49-F238E27FC236}">
                  <a16:creationId xmlns:a16="http://schemas.microsoft.com/office/drawing/2014/main" id="{47D3CBFE-E56E-48FF-AD1E-5616114808A6}"/>
                </a:ext>
              </a:extLst>
            </p:cNvPr>
            <p:cNvGrpSpPr/>
            <p:nvPr/>
          </p:nvGrpSpPr>
          <p:grpSpPr>
            <a:xfrm>
              <a:off x="8388221" y="1223919"/>
              <a:ext cx="138521" cy="152768"/>
              <a:chOff x="9666704" y="1552972"/>
              <a:chExt cx="193453" cy="213350"/>
            </a:xfrm>
          </p:grpSpPr>
          <p:sp>
            <p:nvSpPr>
              <p:cNvPr id="143" name="Rectangle 5">
                <a:extLst>
                  <a:ext uri="{FF2B5EF4-FFF2-40B4-BE49-F238E27FC236}">
                    <a16:creationId xmlns:a16="http://schemas.microsoft.com/office/drawing/2014/main" id="{BCA81DF3-166A-4D88-A0CA-39B9C4BF5DEC}"/>
                  </a:ext>
                </a:extLst>
              </p:cNvPr>
              <p:cNvSpPr>
                <a:spLocks noChangeArrowheads="1"/>
              </p:cNvSpPr>
              <p:nvPr/>
            </p:nvSpPr>
            <p:spPr bwMode="auto">
              <a:xfrm>
                <a:off x="9666704" y="1552972"/>
                <a:ext cx="193453" cy="213350"/>
              </a:xfrm>
              <a:prstGeom prst="rect">
                <a:avLst/>
              </a:prstGeom>
              <a:solidFill>
                <a:schemeClr val="bg1"/>
              </a:solidFill>
              <a:ln w="19050">
                <a:solidFill>
                  <a:srgbClr val="3999C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4" name="Line 6">
                <a:extLst>
                  <a:ext uri="{FF2B5EF4-FFF2-40B4-BE49-F238E27FC236}">
                    <a16:creationId xmlns:a16="http://schemas.microsoft.com/office/drawing/2014/main" id="{9DCEC471-3F5A-41C5-B483-0E22DA878113}"/>
                  </a:ext>
                </a:extLst>
              </p:cNvPr>
              <p:cNvSpPr>
                <a:spLocks noChangeShapeType="1"/>
              </p:cNvSpPr>
              <p:nvPr/>
            </p:nvSpPr>
            <p:spPr bwMode="auto">
              <a:xfrm>
                <a:off x="9710922"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5" name="Line 7">
                <a:extLst>
                  <a:ext uri="{FF2B5EF4-FFF2-40B4-BE49-F238E27FC236}">
                    <a16:creationId xmlns:a16="http://schemas.microsoft.com/office/drawing/2014/main" id="{EBF75E3D-7D0E-4D04-88D2-2313890959BB}"/>
                  </a:ext>
                </a:extLst>
              </p:cNvPr>
              <p:cNvSpPr>
                <a:spLocks noChangeShapeType="1"/>
              </p:cNvSpPr>
              <p:nvPr/>
            </p:nvSpPr>
            <p:spPr bwMode="auto">
              <a:xfrm>
                <a:off x="976398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6" name="Line 8">
                <a:extLst>
                  <a:ext uri="{FF2B5EF4-FFF2-40B4-BE49-F238E27FC236}">
                    <a16:creationId xmlns:a16="http://schemas.microsoft.com/office/drawing/2014/main" id="{F66A180B-CF32-488E-9019-4DA5EEC70D49}"/>
                  </a:ext>
                </a:extLst>
              </p:cNvPr>
              <p:cNvSpPr>
                <a:spLocks noChangeShapeType="1"/>
              </p:cNvSpPr>
              <p:nvPr/>
            </p:nvSpPr>
            <p:spPr bwMode="auto">
              <a:xfrm>
                <a:off x="981262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grpSp>
      <p:grpSp>
        <p:nvGrpSpPr>
          <p:cNvPr id="147" name="Group 1179">
            <a:extLst>
              <a:ext uri="{FF2B5EF4-FFF2-40B4-BE49-F238E27FC236}">
                <a16:creationId xmlns:a16="http://schemas.microsoft.com/office/drawing/2014/main" id="{569627DB-EB56-482B-9415-52406CB7E3BA}"/>
              </a:ext>
            </a:extLst>
          </p:cNvPr>
          <p:cNvGrpSpPr/>
          <p:nvPr/>
        </p:nvGrpSpPr>
        <p:grpSpPr>
          <a:xfrm>
            <a:off x="8783186" y="1299384"/>
            <a:ext cx="490587" cy="353046"/>
            <a:chOff x="10170373" y="1369048"/>
            <a:chExt cx="574992" cy="413788"/>
          </a:xfrm>
        </p:grpSpPr>
        <p:sp>
          <p:nvSpPr>
            <p:cNvPr id="148" name="Freeform 15">
              <a:extLst>
                <a:ext uri="{FF2B5EF4-FFF2-40B4-BE49-F238E27FC236}">
                  <a16:creationId xmlns:a16="http://schemas.microsoft.com/office/drawing/2014/main" id="{A7860AE9-E177-4954-9736-ED767BE41CA2}"/>
                </a:ext>
              </a:extLst>
            </p:cNvPr>
            <p:cNvSpPr>
              <a:spLocks/>
            </p:cNvSpPr>
            <p:nvPr/>
          </p:nvSpPr>
          <p:spPr bwMode="auto">
            <a:xfrm>
              <a:off x="10255416" y="1508670"/>
              <a:ext cx="8504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9" name="Freeform 16">
              <a:extLst>
                <a:ext uri="{FF2B5EF4-FFF2-40B4-BE49-F238E27FC236}">
                  <a16:creationId xmlns:a16="http://schemas.microsoft.com/office/drawing/2014/main" id="{F2185F68-86EE-4CD7-892B-0706A1E11458}"/>
                </a:ext>
              </a:extLst>
            </p:cNvPr>
            <p:cNvSpPr>
              <a:spLocks/>
            </p:cNvSpPr>
            <p:nvPr/>
          </p:nvSpPr>
          <p:spPr bwMode="auto">
            <a:xfrm>
              <a:off x="10170373" y="1508670"/>
              <a:ext cx="68542" cy="134545"/>
            </a:xfrm>
            <a:custGeom>
              <a:avLst/>
              <a:gdLst>
                <a:gd name="T0" fmla="*/ 324 w 324"/>
                <a:gd name="T1" fmla="*/ 0 h 632"/>
                <a:gd name="T2" fmla="*/ 324 w 324"/>
                <a:gd name="T3" fmla="*/ 632 h 632"/>
                <a:gd name="T4" fmla="*/ 0 w 324"/>
                <a:gd name="T5" fmla="*/ 527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7"/>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0" name="Line 17">
              <a:extLst>
                <a:ext uri="{FF2B5EF4-FFF2-40B4-BE49-F238E27FC236}">
                  <a16:creationId xmlns:a16="http://schemas.microsoft.com/office/drawing/2014/main" id="{44084F3B-E94C-4628-8697-35481919D6F9}"/>
                </a:ext>
              </a:extLst>
            </p:cNvPr>
            <p:cNvSpPr>
              <a:spLocks noChangeShapeType="1"/>
            </p:cNvSpPr>
            <p:nvPr/>
          </p:nvSpPr>
          <p:spPr bwMode="auto">
            <a:xfrm>
              <a:off x="10216068"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1" name="Line 18">
              <a:extLst>
                <a:ext uri="{FF2B5EF4-FFF2-40B4-BE49-F238E27FC236}">
                  <a16:creationId xmlns:a16="http://schemas.microsoft.com/office/drawing/2014/main" id="{D53266ED-6501-476E-99F9-B7B2D175E3D3}"/>
                </a:ext>
              </a:extLst>
            </p:cNvPr>
            <p:cNvSpPr>
              <a:spLocks noChangeShapeType="1"/>
            </p:cNvSpPr>
            <p:nvPr/>
          </p:nvSpPr>
          <p:spPr bwMode="auto">
            <a:xfrm>
              <a:off x="10189412"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2" name="Freeform 19">
              <a:extLst>
                <a:ext uri="{FF2B5EF4-FFF2-40B4-BE49-F238E27FC236}">
                  <a16:creationId xmlns:a16="http://schemas.microsoft.com/office/drawing/2014/main" id="{64EF4812-A3E4-4CDB-B617-2C74404E0148}"/>
                </a:ext>
              </a:extLst>
            </p:cNvPr>
            <p:cNvSpPr>
              <a:spLocks/>
            </p:cNvSpPr>
            <p:nvPr/>
          </p:nvSpPr>
          <p:spPr bwMode="auto">
            <a:xfrm>
              <a:off x="10458504" y="1508670"/>
              <a:ext cx="83773" cy="134545"/>
            </a:xfrm>
            <a:custGeom>
              <a:avLst/>
              <a:gdLst>
                <a:gd name="T0" fmla="*/ 0 w 399"/>
                <a:gd name="T1" fmla="*/ 0 h 632"/>
                <a:gd name="T2" fmla="*/ 0 w 399"/>
                <a:gd name="T3" fmla="*/ 632 h 632"/>
                <a:gd name="T4" fmla="*/ 399 w 399"/>
                <a:gd name="T5" fmla="*/ 487 h 632"/>
                <a:gd name="T6" fmla="*/ 399 w 399"/>
                <a:gd name="T7" fmla="*/ 159 h 632"/>
                <a:gd name="T8" fmla="*/ 0 w 399"/>
                <a:gd name="T9" fmla="*/ 0 h 632"/>
              </a:gdLst>
              <a:ahLst/>
              <a:cxnLst>
                <a:cxn ang="0">
                  <a:pos x="T0" y="T1"/>
                </a:cxn>
                <a:cxn ang="0">
                  <a:pos x="T2" y="T3"/>
                </a:cxn>
                <a:cxn ang="0">
                  <a:pos x="T4" y="T5"/>
                </a:cxn>
                <a:cxn ang="0">
                  <a:pos x="T6" y="T7"/>
                </a:cxn>
                <a:cxn ang="0">
                  <a:pos x="T8" y="T9"/>
                </a:cxn>
              </a:cxnLst>
              <a:rect l="0" t="0" r="r" b="b"/>
              <a:pathLst>
                <a:path w="399" h="632">
                  <a:moveTo>
                    <a:pt x="0" y="0"/>
                  </a:moveTo>
                  <a:lnTo>
                    <a:pt x="0" y="632"/>
                  </a:lnTo>
                  <a:lnTo>
                    <a:pt x="399" y="487"/>
                  </a:lnTo>
                  <a:lnTo>
                    <a:pt x="399"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3" name="Freeform 20">
              <a:extLst>
                <a:ext uri="{FF2B5EF4-FFF2-40B4-BE49-F238E27FC236}">
                  <a16:creationId xmlns:a16="http://schemas.microsoft.com/office/drawing/2014/main" id="{37057C73-2ECD-4FB2-9DFA-0ED023702943}"/>
                </a:ext>
              </a:extLst>
            </p:cNvPr>
            <p:cNvSpPr>
              <a:spLocks/>
            </p:cNvSpPr>
            <p:nvPr/>
          </p:nvSpPr>
          <p:spPr bwMode="auto">
            <a:xfrm>
              <a:off x="10372191" y="1508670"/>
              <a:ext cx="68542" cy="134545"/>
            </a:xfrm>
            <a:custGeom>
              <a:avLst/>
              <a:gdLst>
                <a:gd name="T0" fmla="*/ 323 w 323"/>
                <a:gd name="T1" fmla="*/ 0 h 632"/>
                <a:gd name="T2" fmla="*/ 323 w 323"/>
                <a:gd name="T3" fmla="*/ 632 h 632"/>
                <a:gd name="T4" fmla="*/ 0 w 323"/>
                <a:gd name="T5" fmla="*/ 527 h 632"/>
                <a:gd name="T6" fmla="*/ 0 w 323"/>
                <a:gd name="T7" fmla="*/ 135 h 632"/>
                <a:gd name="T8" fmla="*/ 323 w 323"/>
                <a:gd name="T9" fmla="*/ 0 h 632"/>
              </a:gdLst>
              <a:ahLst/>
              <a:cxnLst>
                <a:cxn ang="0">
                  <a:pos x="T0" y="T1"/>
                </a:cxn>
                <a:cxn ang="0">
                  <a:pos x="T2" y="T3"/>
                </a:cxn>
                <a:cxn ang="0">
                  <a:pos x="T4" y="T5"/>
                </a:cxn>
                <a:cxn ang="0">
                  <a:pos x="T6" y="T7"/>
                </a:cxn>
                <a:cxn ang="0">
                  <a:pos x="T8" y="T9"/>
                </a:cxn>
              </a:cxnLst>
              <a:rect l="0" t="0" r="r" b="b"/>
              <a:pathLst>
                <a:path w="323" h="632">
                  <a:moveTo>
                    <a:pt x="323" y="0"/>
                  </a:moveTo>
                  <a:lnTo>
                    <a:pt x="323" y="632"/>
                  </a:lnTo>
                  <a:lnTo>
                    <a:pt x="0" y="527"/>
                  </a:lnTo>
                  <a:lnTo>
                    <a:pt x="0" y="135"/>
                  </a:lnTo>
                  <a:lnTo>
                    <a:pt x="323"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4" name="Line 21">
              <a:extLst>
                <a:ext uri="{FF2B5EF4-FFF2-40B4-BE49-F238E27FC236}">
                  <a16:creationId xmlns:a16="http://schemas.microsoft.com/office/drawing/2014/main" id="{E9008841-996E-49A2-877F-0B476796E173}"/>
                </a:ext>
              </a:extLst>
            </p:cNvPr>
            <p:cNvSpPr>
              <a:spLocks noChangeShapeType="1"/>
            </p:cNvSpPr>
            <p:nvPr/>
          </p:nvSpPr>
          <p:spPr bwMode="auto">
            <a:xfrm>
              <a:off x="10417886"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5" name="Line 22">
              <a:extLst>
                <a:ext uri="{FF2B5EF4-FFF2-40B4-BE49-F238E27FC236}">
                  <a16:creationId xmlns:a16="http://schemas.microsoft.com/office/drawing/2014/main" id="{126B7A21-987F-4DA8-85E5-323B4C9CC831}"/>
                </a:ext>
              </a:extLst>
            </p:cNvPr>
            <p:cNvSpPr>
              <a:spLocks noChangeShapeType="1"/>
            </p:cNvSpPr>
            <p:nvPr/>
          </p:nvSpPr>
          <p:spPr bwMode="auto">
            <a:xfrm>
              <a:off x="10392501"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6" name="Freeform 23">
              <a:extLst>
                <a:ext uri="{FF2B5EF4-FFF2-40B4-BE49-F238E27FC236}">
                  <a16:creationId xmlns:a16="http://schemas.microsoft.com/office/drawing/2014/main" id="{4512F393-1793-4668-BED8-42195EB79AA6}"/>
                </a:ext>
              </a:extLst>
            </p:cNvPr>
            <p:cNvSpPr>
              <a:spLocks/>
            </p:cNvSpPr>
            <p:nvPr/>
          </p:nvSpPr>
          <p:spPr bwMode="auto">
            <a:xfrm>
              <a:off x="10661592" y="1508670"/>
              <a:ext cx="8377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7" name="Freeform 24">
              <a:extLst>
                <a:ext uri="{FF2B5EF4-FFF2-40B4-BE49-F238E27FC236}">
                  <a16:creationId xmlns:a16="http://schemas.microsoft.com/office/drawing/2014/main" id="{E1F697FE-A3C5-4BA9-AA83-B862A5D65F16}"/>
                </a:ext>
              </a:extLst>
            </p:cNvPr>
            <p:cNvSpPr>
              <a:spLocks/>
            </p:cNvSpPr>
            <p:nvPr/>
          </p:nvSpPr>
          <p:spPr bwMode="auto">
            <a:xfrm>
              <a:off x="10575279" y="1508670"/>
              <a:ext cx="68542" cy="134545"/>
            </a:xfrm>
            <a:custGeom>
              <a:avLst/>
              <a:gdLst>
                <a:gd name="T0" fmla="*/ 325 w 325"/>
                <a:gd name="T1" fmla="*/ 0 h 632"/>
                <a:gd name="T2" fmla="*/ 325 w 325"/>
                <a:gd name="T3" fmla="*/ 632 h 632"/>
                <a:gd name="T4" fmla="*/ 0 w 325"/>
                <a:gd name="T5" fmla="*/ 527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7"/>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8" name="Line 25">
              <a:extLst>
                <a:ext uri="{FF2B5EF4-FFF2-40B4-BE49-F238E27FC236}">
                  <a16:creationId xmlns:a16="http://schemas.microsoft.com/office/drawing/2014/main" id="{BE97BA18-1825-4BC8-A2F9-F0193642BD29}"/>
                </a:ext>
              </a:extLst>
            </p:cNvPr>
            <p:cNvSpPr>
              <a:spLocks noChangeShapeType="1"/>
            </p:cNvSpPr>
            <p:nvPr/>
          </p:nvSpPr>
          <p:spPr bwMode="auto">
            <a:xfrm>
              <a:off x="10620974"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9" name="Line 26">
              <a:extLst>
                <a:ext uri="{FF2B5EF4-FFF2-40B4-BE49-F238E27FC236}">
                  <a16:creationId xmlns:a16="http://schemas.microsoft.com/office/drawing/2014/main" id="{41C8A7B7-E23B-425E-9180-DF46DA8F340C}"/>
                </a:ext>
              </a:extLst>
            </p:cNvPr>
            <p:cNvSpPr>
              <a:spLocks noChangeShapeType="1"/>
            </p:cNvSpPr>
            <p:nvPr/>
          </p:nvSpPr>
          <p:spPr bwMode="auto">
            <a:xfrm>
              <a:off x="10595588"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0" name="Freeform 27">
              <a:extLst>
                <a:ext uri="{FF2B5EF4-FFF2-40B4-BE49-F238E27FC236}">
                  <a16:creationId xmlns:a16="http://schemas.microsoft.com/office/drawing/2014/main" id="{7F6847FB-C851-49D9-908A-F7AFBECD5034}"/>
                </a:ext>
              </a:extLst>
            </p:cNvPr>
            <p:cNvSpPr>
              <a:spLocks/>
            </p:cNvSpPr>
            <p:nvPr/>
          </p:nvSpPr>
          <p:spPr bwMode="auto">
            <a:xfrm>
              <a:off x="10356959" y="1649561"/>
              <a:ext cx="85043" cy="133275"/>
            </a:xfrm>
            <a:custGeom>
              <a:avLst/>
              <a:gdLst>
                <a:gd name="T0" fmla="*/ 0 w 401"/>
                <a:gd name="T1" fmla="*/ 0 h 632"/>
                <a:gd name="T2" fmla="*/ 0 w 401"/>
                <a:gd name="T3" fmla="*/ 632 h 632"/>
                <a:gd name="T4" fmla="*/ 401 w 401"/>
                <a:gd name="T5" fmla="*/ 487 h 632"/>
                <a:gd name="T6" fmla="*/ 401 w 401"/>
                <a:gd name="T7" fmla="*/ 159 h 632"/>
                <a:gd name="T8" fmla="*/ 0 w 401"/>
                <a:gd name="T9" fmla="*/ 0 h 632"/>
              </a:gdLst>
              <a:ahLst/>
              <a:cxnLst>
                <a:cxn ang="0">
                  <a:pos x="T0" y="T1"/>
                </a:cxn>
                <a:cxn ang="0">
                  <a:pos x="T2" y="T3"/>
                </a:cxn>
                <a:cxn ang="0">
                  <a:pos x="T4" y="T5"/>
                </a:cxn>
                <a:cxn ang="0">
                  <a:pos x="T6" y="T7"/>
                </a:cxn>
                <a:cxn ang="0">
                  <a:pos x="T8" y="T9"/>
                </a:cxn>
              </a:cxnLst>
              <a:rect l="0" t="0" r="r" b="b"/>
              <a:pathLst>
                <a:path w="401" h="632">
                  <a:moveTo>
                    <a:pt x="0" y="0"/>
                  </a:moveTo>
                  <a:lnTo>
                    <a:pt x="0" y="632"/>
                  </a:lnTo>
                  <a:lnTo>
                    <a:pt x="401" y="487"/>
                  </a:lnTo>
                  <a:lnTo>
                    <a:pt x="401"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1" name="Freeform 28">
              <a:extLst>
                <a:ext uri="{FF2B5EF4-FFF2-40B4-BE49-F238E27FC236}">
                  <a16:creationId xmlns:a16="http://schemas.microsoft.com/office/drawing/2014/main" id="{57B5322F-0527-4D04-B42C-B6502BF89A29}"/>
                </a:ext>
              </a:extLst>
            </p:cNvPr>
            <p:cNvSpPr>
              <a:spLocks/>
            </p:cNvSpPr>
            <p:nvPr/>
          </p:nvSpPr>
          <p:spPr bwMode="auto">
            <a:xfrm>
              <a:off x="10270648" y="1649561"/>
              <a:ext cx="69811" cy="133275"/>
            </a:xfrm>
            <a:custGeom>
              <a:avLst/>
              <a:gdLst>
                <a:gd name="T0" fmla="*/ 325 w 325"/>
                <a:gd name="T1" fmla="*/ 0 h 632"/>
                <a:gd name="T2" fmla="*/ 325 w 325"/>
                <a:gd name="T3" fmla="*/ 632 h 632"/>
                <a:gd name="T4" fmla="*/ 0 w 325"/>
                <a:gd name="T5" fmla="*/ 528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8"/>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2" name="Line 29">
              <a:extLst>
                <a:ext uri="{FF2B5EF4-FFF2-40B4-BE49-F238E27FC236}">
                  <a16:creationId xmlns:a16="http://schemas.microsoft.com/office/drawing/2014/main" id="{A6EA1DD0-B1B8-452E-9876-11AF794A55BA}"/>
                </a:ext>
              </a:extLst>
            </p:cNvPr>
            <p:cNvSpPr>
              <a:spLocks noChangeShapeType="1"/>
            </p:cNvSpPr>
            <p:nvPr/>
          </p:nvSpPr>
          <p:spPr bwMode="auto">
            <a:xfrm>
              <a:off x="10317611"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3" name="Line 30">
              <a:extLst>
                <a:ext uri="{FF2B5EF4-FFF2-40B4-BE49-F238E27FC236}">
                  <a16:creationId xmlns:a16="http://schemas.microsoft.com/office/drawing/2014/main" id="{D3B04541-98FA-4F41-BA14-E93BDD658D53}"/>
                </a:ext>
              </a:extLst>
            </p:cNvPr>
            <p:cNvSpPr>
              <a:spLocks noChangeShapeType="1"/>
            </p:cNvSpPr>
            <p:nvPr/>
          </p:nvSpPr>
          <p:spPr bwMode="auto">
            <a:xfrm>
              <a:off x="10290956"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4" name="Freeform 31">
              <a:extLst>
                <a:ext uri="{FF2B5EF4-FFF2-40B4-BE49-F238E27FC236}">
                  <a16:creationId xmlns:a16="http://schemas.microsoft.com/office/drawing/2014/main" id="{9C4A42A7-9D54-40DA-89D8-9811BDFA4E97}"/>
                </a:ext>
              </a:extLst>
            </p:cNvPr>
            <p:cNvSpPr>
              <a:spLocks/>
            </p:cNvSpPr>
            <p:nvPr/>
          </p:nvSpPr>
          <p:spPr bwMode="auto">
            <a:xfrm>
              <a:off x="10560047" y="1649561"/>
              <a:ext cx="83773" cy="13327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5" name="Freeform 32">
              <a:extLst>
                <a:ext uri="{FF2B5EF4-FFF2-40B4-BE49-F238E27FC236}">
                  <a16:creationId xmlns:a16="http://schemas.microsoft.com/office/drawing/2014/main" id="{54E845CB-266A-4519-969C-A17B9144D464}"/>
                </a:ext>
              </a:extLst>
            </p:cNvPr>
            <p:cNvSpPr>
              <a:spLocks/>
            </p:cNvSpPr>
            <p:nvPr/>
          </p:nvSpPr>
          <p:spPr bwMode="auto">
            <a:xfrm>
              <a:off x="10473735" y="1649561"/>
              <a:ext cx="68542" cy="133275"/>
            </a:xfrm>
            <a:custGeom>
              <a:avLst/>
              <a:gdLst>
                <a:gd name="T0" fmla="*/ 324 w 324"/>
                <a:gd name="T1" fmla="*/ 0 h 632"/>
                <a:gd name="T2" fmla="*/ 324 w 324"/>
                <a:gd name="T3" fmla="*/ 632 h 632"/>
                <a:gd name="T4" fmla="*/ 0 w 324"/>
                <a:gd name="T5" fmla="*/ 528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8"/>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6" name="Line 33">
              <a:extLst>
                <a:ext uri="{FF2B5EF4-FFF2-40B4-BE49-F238E27FC236}">
                  <a16:creationId xmlns:a16="http://schemas.microsoft.com/office/drawing/2014/main" id="{ACBF2071-359C-470D-9CCD-6C0172ABF11D}"/>
                </a:ext>
              </a:extLst>
            </p:cNvPr>
            <p:cNvSpPr>
              <a:spLocks noChangeShapeType="1"/>
            </p:cNvSpPr>
            <p:nvPr/>
          </p:nvSpPr>
          <p:spPr bwMode="auto">
            <a:xfrm>
              <a:off x="10519430"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7" name="Line 34">
              <a:extLst>
                <a:ext uri="{FF2B5EF4-FFF2-40B4-BE49-F238E27FC236}">
                  <a16:creationId xmlns:a16="http://schemas.microsoft.com/office/drawing/2014/main" id="{84041495-3546-4946-B31C-E9B13A345399}"/>
                </a:ext>
              </a:extLst>
            </p:cNvPr>
            <p:cNvSpPr>
              <a:spLocks noChangeShapeType="1"/>
            </p:cNvSpPr>
            <p:nvPr/>
          </p:nvSpPr>
          <p:spPr bwMode="auto">
            <a:xfrm>
              <a:off x="10494044"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8" name="Freeform 35">
              <a:extLst>
                <a:ext uri="{FF2B5EF4-FFF2-40B4-BE49-F238E27FC236}">
                  <a16:creationId xmlns:a16="http://schemas.microsoft.com/office/drawing/2014/main" id="{80CB092D-6CEB-4DEE-B51A-11C4F46EB01D}"/>
                </a:ext>
              </a:extLst>
            </p:cNvPr>
            <p:cNvSpPr>
              <a:spLocks/>
            </p:cNvSpPr>
            <p:nvPr/>
          </p:nvSpPr>
          <p:spPr bwMode="auto">
            <a:xfrm>
              <a:off x="10356959" y="1369048"/>
              <a:ext cx="85043" cy="134545"/>
            </a:xfrm>
            <a:custGeom>
              <a:avLst/>
              <a:gdLst>
                <a:gd name="T0" fmla="*/ 0 w 401"/>
                <a:gd name="T1" fmla="*/ 0 h 633"/>
                <a:gd name="T2" fmla="*/ 0 w 401"/>
                <a:gd name="T3" fmla="*/ 633 h 633"/>
                <a:gd name="T4" fmla="*/ 401 w 401"/>
                <a:gd name="T5" fmla="*/ 489 h 633"/>
                <a:gd name="T6" fmla="*/ 401 w 401"/>
                <a:gd name="T7" fmla="*/ 161 h 633"/>
                <a:gd name="T8" fmla="*/ 0 w 401"/>
                <a:gd name="T9" fmla="*/ 0 h 633"/>
              </a:gdLst>
              <a:ahLst/>
              <a:cxnLst>
                <a:cxn ang="0">
                  <a:pos x="T0" y="T1"/>
                </a:cxn>
                <a:cxn ang="0">
                  <a:pos x="T2" y="T3"/>
                </a:cxn>
                <a:cxn ang="0">
                  <a:pos x="T4" y="T5"/>
                </a:cxn>
                <a:cxn ang="0">
                  <a:pos x="T6" y="T7"/>
                </a:cxn>
                <a:cxn ang="0">
                  <a:pos x="T8" y="T9"/>
                </a:cxn>
              </a:cxnLst>
              <a:rect l="0" t="0" r="r" b="b"/>
              <a:pathLst>
                <a:path w="401" h="633">
                  <a:moveTo>
                    <a:pt x="0" y="0"/>
                  </a:moveTo>
                  <a:lnTo>
                    <a:pt x="0" y="633"/>
                  </a:lnTo>
                  <a:lnTo>
                    <a:pt x="401" y="489"/>
                  </a:lnTo>
                  <a:lnTo>
                    <a:pt x="401" y="161"/>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9" name="Freeform 36">
              <a:extLst>
                <a:ext uri="{FF2B5EF4-FFF2-40B4-BE49-F238E27FC236}">
                  <a16:creationId xmlns:a16="http://schemas.microsoft.com/office/drawing/2014/main" id="{9391A94A-25F3-4A1C-88E1-741B96113467}"/>
                </a:ext>
              </a:extLst>
            </p:cNvPr>
            <p:cNvSpPr>
              <a:spLocks/>
            </p:cNvSpPr>
            <p:nvPr/>
          </p:nvSpPr>
          <p:spPr bwMode="auto">
            <a:xfrm>
              <a:off x="10270648" y="1369048"/>
              <a:ext cx="69811" cy="134545"/>
            </a:xfrm>
            <a:custGeom>
              <a:avLst/>
              <a:gdLst>
                <a:gd name="T0" fmla="*/ 325 w 325"/>
                <a:gd name="T1" fmla="*/ 0 h 633"/>
                <a:gd name="T2" fmla="*/ 325 w 325"/>
                <a:gd name="T3" fmla="*/ 633 h 633"/>
                <a:gd name="T4" fmla="*/ 0 w 325"/>
                <a:gd name="T5" fmla="*/ 529 h 633"/>
                <a:gd name="T6" fmla="*/ 0 w 325"/>
                <a:gd name="T7" fmla="*/ 137 h 633"/>
                <a:gd name="T8" fmla="*/ 325 w 325"/>
                <a:gd name="T9" fmla="*/ 0 h 633"/>
              </a:gdLst>
              <a:ahLst/>
              <a:cxnLst>
                <a:cxn ang="0">
                  <a:pos x="T0" y="T1"/>
                </a:cxn>
                <a:cxn ang="0">
                  <a:pos x="T2" y="T3"/>
                </a:cxn>
                <a:cxn ang="0">
                  <a:pos x="T4" y="T5"/>
                </a:cxn>
                <a:cxn ang="0">
                  <a:pos x="T6" y="T7"/>
                </a:cxn>
                <a:cxn ang="0">
                  <a:pos x="T8" y="T9"/>
                </a:cxn>
              </a:cxnLst>
              <a:rect l="0" t="0" r="r" b="b"/>
              <a:pathLst>
                <a:path w="325" h="633">
                  <a:moveTo>
                    <a:pt x="325" y="0"/>
                  </a:moveTo>
                  <a:lnTo>
                    <a:pt x="325" y="633"/>
                  </a:lnTo>
                  <a:lnTo>
                    <a:pt x="0" y="529"/>
                  </a:lnTo>
                  <a:lnTo>
                    <a:pt x="0" y="137"/>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0" name="Line 37">
              <a:extLst>
                <a:ext uri="{FF2B5EF4-FFF2-40B4-BE49-F238E27FC236}">
                  <a16:creationId xmlns:a16="http://schemas.microsoft.com/office/drawing/2014/main" id="{88F43ED0-0487-4375-9D2C-D0006F0B6871}"/>
                </a:ext>
              </a:extLst>
            </p:cNvPr>
            <p:cNvSpPr>
              <a:spLocks noChangeShapeType="1"/>
            </p:cNvSpPr>
            <p:nvPr/>
          </p:nvSpPr>
          <p:spPr bwMode="auto">
            <a:xfrm>
              <a:off x="10317611"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1" name="Line 38">
              <a:extLst>
                <a:ext uri="{FF2B5EF4-FFF2-40B4-BE49-F238E27FC236}">
                  <a16:creationId xmlns:a16="http://schemas.microsoft.com/office/drawing/2014/main" id="{98EEA828-9128-478B-B2B4-2DE30BA3B1AA}"/>
                </a:ext>
              </a:extLst>
            </p:cNvPr>
            <p:cNvSpPr>
              <a:spLocks noChangeShapeType="1"/>
            </p:cNvSpPr>
            <p:nvPr/>
          </p:nvSpPr>
          <p:spPr bwMode="auto">
            <a:xfrm>
              <a:off x="10290956"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2" name="Freeform 39">
              <a:extLst>
                <a:ext uri="{FF2B5EF4-FFF2-40B4-BE49-F238E27FC236}">
                  <a16:creationId xmlns:a16="http://schemas.microsoft.com/office/drawing/2014/main" id="{CE085D9F-0CF4-458E-AB21-B3FEC11725B9}"/>
                </a:ext>
              </a:extLst>
            </p:cNvPr>
            <p:cNvSpPr>
              <a:spLocks/>
            </p:cNvSpPr>
            <p:nvPr/>
          </p:nvSpPr>
          <p:spPr bwMode="auto">
            <a:xfrm>
              <a:off x="10560047" y="1369048"/>
              <a:ext cx="83773" cy="134545"/>
            </a:xfrm>
            <a:custGeom>
              <a:avLst/>
              <a:gdLst>
                <a:gd name="T0" fmla="*/ 0 w 400"/>
                <a:gd name="T1" fmla="*/ 0 h 633"/>
                <a:gd name="T2" fmla="*/ 0 w 400"/>
                <a:gd name="T3" fmla="*/ 633 h 633"/>
                <a:gd name="T4" fmla="*/ 400 w 400"/>
                <a:gd name="T5" fmla="*/ 489 h 633"/>
                <a:gd name="T6" fmla="*/ 400 w 400"/>
                <a:gd name="T7" fmla="*/ 161 h 633"/>
                <a:gd name="T8" fmla="*/ 0 w 400"/>
                <a:gd name="T9" fmla="*/ 0 h 633"/>
              </a:gdLst>
              <a:ahLst/>
              <a:cxnLst>
                <a:cxn ang="0">
                  <a:pos x="T0" y="T1"/>
                </a:cxn>
                <a:cxn ang="0">
                  <a:pos x="T2" y="T3"/>
                </a:cxn>
                <a:cxn ang="0">
                  <a:pos x="T4" y="T5"/>
                </a:cxn>
                <a:cxn ang="0">
                  <a:pos x="T6" y="T7"/>
                </a:cxn>
                <a:cxn ang="0">
                  <a:pos x="T8" y="T9"/>
                </a:cxn>
              </a:cxnLst>
              <a:rect l="0" t="0" r="r" b="b"/>
              <a:pathLst>
                <a:path w="400" h="633">
                  <a:moveTo>
                    <a:pt x="0" y="0"/>
                  </a:moveTo>
                  <a:lnTo>
                    <a:pt x="0" y="633"/>
                  </a:lnTo>
                  <a:lnTo>
                    <a:pt x="400" y="489"/>
                  </a:lnTo>
                  <a:lnTo>
                    <a:pt x="400" y="161"/>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3" name="Freeform 40">
              <a:extLst>
                <a:ext uri="{FF2B5EF4-FFF2-40B4-BE49-F238E27FC236}">
                  <a16:creationId xmlns:a16="http://schemas.microsoft.com/office/drawing/2014/main" id="{18E1F117-1AC5-497E-99A3-9472CE27E01F}"/>
                </a:ext>
              </a:extLst>
            </p:cNvPr>
            <p:cNvSpPr>
              <a:spLocks/>
            </p:cNvSpPr>
            <p:nvPr/>
          </p:nvSpPr>
          <p:spPr bwMode="auto">
            <a:xfrm>
              <a:off x="10473735" y="1369048"/>
              <a:ext cx="68542" cy="134545"/>
            </a:xfrm>
            <a:custGeom>
              <a:avLst/>
              <a:gdLst>
                <a:gd name="T0" fmla="*/ 324 w 324"/>
                <a:gd name="T1" fmla="*/ 0 h 633"/>
                <a:gd name="T2" fmla="*/ 324 w 324"/>
                <a:gd name="T3" fmla="*/ 633 h 633"/>
                <a:gd name="T4" fmla="*/ 0 w 324"/>
                <a:gd name="T5" fmla="*/ 529 h 633"/>
                <a:gd name="T6" fmla="*/ 0 w 324"/>
                <a:gd name="T7" fmla="*/ 137 h 633"/>
                <a:gd name="T8" fmla="*/ 324 w 324"/>
                <a:gd name="T9" fmla="*/ 0 h 633"/>
              </a:gdLst>
              <a:ahLst/>
              <a:cxnLst>
                <a:cxn ang="0">
                  <a:pos x="T0" y="T1"/>
                </a:cxn>
                <a:cxn ang="0">
                  <a:pos x="T2" y="T3"/>
                </a:cxn>
                <a:cxn ang="0">
                  <a:pos x="T4" y="T5"/>
                </a:cxn>
                <a:cxn ang="0">
                  <a:pos x="T6" y="T7"/>
                </a:cxn>
                <a:cxn ang="0">
                  <a:pos x="T8" y="T9"/>
                </a:cxn>
              </a:cxnLst>
              <a:rect l="0" t="0" r="r" b="b"/>
              <a:pathLst>
                <a:path w="324" h="633">
                  <a:moveTo>
                    <a:pt x="324" y="0"/>
                  </a:moveTo>
                  <a:lnTo>
                    <a:pt x="324" y="633"/>
                  </a:lnTo>
                  <a:lnTo>
                    <a:pt x="0" y="529"/>
                  </a:lnTo>
                  <a:lnTo>
                    <a:pt x="0" y="137"/>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4" name="Line 41">
              <a:extLst>
                <a:ext uri="{FF2B5EF4-FFF2-40B4-BE49-F238E27FC236}">
                  <a16:creationId xmlns:a16="http://schemas.microsoft.com/office/drawing/2014/main" id="{13BB71D7-35B5-42B7-AEF5-AA5BF393E659}"/>
                </a:ext>
              </a:extLst>
            </p:cNvPr>
            <p:cNvSpPr>
              <a:spLocks noChangeShapeType="1"/>
            </p:cNvSpPr>
            <p:nvPr/>
          </p:nvSpPr>
          <p:spPr bwMode="auto">
            <a:xfrm>
              <a:off x="10519430"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5" name="Line 42">
              <a:extLst>
                <a:ext uri="{FF2B5EF4-FFF2-40B4-BE49-F238E27FC236}">
                  <a16:creationId xmlns:a16="http://schemas.microsoft.com/office/drawing/2014/main" id="{2EDDB8A8-4D88-43DE-A3E0-3C7DF800A101}"/>
                </a:ext>
              </a:extLst>
            </p:cNvPr>
            <p:cNvSpPr>
              <a:spLocks noChangeShapeType="1"/>
            </p:cNvSpPr>
            <p:nvPr/>
          </p:nvSpPr>
          <p:spPr bwMode="auto">
            <a:xfrm>
              <a:off x="10494044"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pic>
        <p:nvPicPr>
          <p:cNvPr id="176" name="Picture 8" descr="Image result for docker">
            <a:extLst>
              <a:ext uri="{FF2B5EF4-FFF2-40B4-BE49-F238E27FC236}">
                <a16:creationId xmlns:a16="http://schemas.microsoft.com/office/drawing/2014/main" id="{072F3CB6-04A0-46A5-AF91-21AE41146A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3178" y="2611072"/>
            <a:ext cx="620387" cy="463561"/>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218">
            <a:extLst>
              <a:ext uri="{FF2B5EF4-FFF2-40B4-BE49-F238E27FC236}">
                <a16:creationId xmlns:a16="http://schemas.microsoft.com/office/drawing/2014/main" id="{CB6D589F-45ED-40CC-BA68-BA445E38E69A}"/>
              </a:ext>
            </a:extLst>
          </p:cNvPr>
          <p:cNvSpPr txBox="1"/>
          <p:nvPr/>
        </p:nvSpPr>
        <p:spPr>
          <a:xfrm>
            <a:off x="9439029" y="1560691"/>
            <a:ext cx="2618776"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Azure</a:t>
            </a:r>
            <a:r>
              <a:rPr lang="ja-JP" altLang="en-US" sz="2353" dirty="0">
                <a:solidFill>
                  <a:schemeClr val="tx1"/>
                </a:solidFill>
                <a:latin typeface="+mn-ea"/>
                <a:ea typeface="+mn-ea"/>
              </a:rPr>
              <a:t> </a:t>
            </a:r>
            <a:r>
              <a:rPr lang="en-US" altLang="ja-JP" sz="2353" dirty="0">
                <a:solidFill>
                  <a:schemeClr val="tx1"/>
                </a:solidFill>
                <a:latin typeface="+mn-ea"/>
                <a:ea typeface="+mn-ea"/>
              </a:rPr>
              <a:t>Kubernetes</a:t>
            </a:r>
            <a:r>
              <a:rPr lang="ja-JP" altLang="en-US" sz="2353" dirty="0">
                <a:solidFill>
                  <a:schemeClr val="tx1"/>
                </a:solidFill>
                <a:latin typeface="+mn-ea"/>
                <a:ea typeface="+mn-ea"/>
              </a:rPr>
              <a:t> </a:t>
            </a:r>
            <a:r>
              <a:rPr lang="en-US" altLang="ja-JP" sz="2353" dirty="0">
                <a:solidFill>
                  <a:schemeClr val="tx1"/>
                </a:solidFill>
                <a:latin typeface="+mn-ea"/>
                <a:ea typeface="+mn-ea"/>
              </a:rPr>
              <a:t>Service</a:t>
            </a:r>
            <a:r>
              <a:rPr lang="ja-JP" altLang="en-US" sz="2353" dirty="0">
                <a:solidFill>
                  <a:schemeClr val="tx1"/>
                </a:solidFill>
                <a:latin typeface="+mn-ea"/>
                <a:ea typeface="+mn-ea"/>
              </a:rPr>
              <a:t> </a:t>
            </a:r>
            <a:r>
              <a:rPr lang="en-US" altLang="ja-JP" sz="2353" dirty="0">
                <a:solidFill>
                  <a:schemeClr val="tx1"/>
                </a:solidFill>
                <a:latin typeface="+mn-ea"/>
                <a:ea typeface="+mn-ea"/>
              </a:rPr>
              <a:t>/ Azure Container Instance</a:t>
            </a:r>
            <a:endParaRPr lang="en-US" sz="2353" dirty="0">
              <a:solidFill>
                <a:schemeClr val="tx1"/>
              </a:solidFill>
              <a:latin typeface="+mn-ea"/>
              <a:ea typeface="+mn-ea"/>
            </a:endParaRPr>
          </a:p>
        </p:txBody>
      </p:sp>
      <p:sp>
        <p:nvSpPr>
          <p:cNvPr id="188" name="TextBox 218">
            <a:extLst>
              <a:ext uri="{FF2B5EF4-FFF2-40B4-BE49-F238E27FC236}">
                <a16:creationId xmlns:a16="http://schemas.microsoft.com/office/drawing/2014/main" id="{43AB4541-2201-4CD5-A1D3-923F390A1354}"/>
              </a:ext>
            </a:extLst>
          </p:cNvPr>
          <p:cNvSpPr txBox="1"/>
          <p:nvPr/>
        </p:nvSpPr>
        <p:spPr>
          <a:xfrm>
            <a:off x="7447146" y="2697053"/>
            <a:ext cx="1037061"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altLang="ja-JP" sz="2353" dirty="0">
                <a:solidFill>
                  <a:schemeClr val="tx1"/>
                </a:solidFill>
                <a:latin typeface="+mn-ea"/>
                <a:ea typeface="+mn-ea"/>
              </a:rPr>
              <a:t>Docker</a:t>
            </a:r>
            <a:endParaRPr lang="en-US" sz="2353" dirty="0">
              <a:solidFill>
                <a:schemeClr val="tx1"/>
              </a:solidFill>
              <a:latin typeface="+mn-ea"/>
              <a:ea typeface="+mn-ea"/>
            </a:endParaRPr>
          </a:p>
        </p:txBody>
      </p:sp>
      <p:sp>
        <p:nvSpPr>
          <p:cNvPr id="189" name="TextBox 218">
            <a:extLst>
              <a:ext uri="{FF2B5EF4-FFF2-40B4-BE49-F238E27FC236}">
                <a16:creationId xmlns:a16="http://schemas.microsoft.com/office/drawing/2014/main" id="{EE003591-85E7-498B-A122-5D618D574383}"/>
              </a:ext>
            </a:extLst>
          </p:cNvPr>
          <p:cNvSpPr txBox="1"/>
          <p:nvPr/>
        </p:nvSpPr>
        <p:spPr>
          <a:xfrm>
            <a:off x="1044181" y="4892109"/>
            <a:ext cx="6975168" cy="6312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0585" tIns="70585" rIns="70585" bIns="70585"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kumimoji="1" sz="28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ja-JP" altLang="en-US" sz="2745" dirty="0">
                <a:latin typeface="+mn-ea"/>
                <a:ea typeface="+mn-ea"/>
              </a:rPr>
              <a:t>ライブラリに、 </a:t>
            </a:r>
            <a:r>
              <a:rPr lang="en-US" altLang="ja-JP" sz="2745" dirty="0">
                <a:latin typeface="+mn-ea"/>
                <a:ea typeface="+mn-ea"/>
              </a:rPr>
              <a:t>AML</a:t>
            </a:r>
            <a:r>
              <a:rPr lang="ja-JP" altLang="en-US" sz="2745" dirty="0">
                <a:latin typeface="+mn-ea"/>
                <a:ea typeface="+mn-ea"/>
              </a:rPr>
              <a:t> </a:t>
            </a:r>
            <a:r>
              <a:rPr lang="en-US" altLang="ja-JP" sz="2745" dirty="0">
                <a:latin typeface="+mn-ea"/>
                <a:ea typeface="+mn-ea"/>
              </a:rPr>
              <a:t>Service</a:t>
            </a:r>
            <a:r>
              <a:rPr lang="ja-JP" altLang="en-US" sz="2745" dirty="0">
                <a:latin typeface="+mn-ea"/>
                <a:ea typeface="+mn-ea"/>
              </a:rPr>
              <a:t> </a:t>
            </a:r>
            <a:r>
              <a:rPr lang="en-US" altLang="ja-JP" sz="2745" dirty="0">
                <a:latin typeface="+mn-ea"/>
                <a:ea typeface="+mn-ea"/>
              </a:rPr>
              <a:t>SDK</a:t>
            </a:r>
            <a:r>
              <a:rPr lang="ja-JP" altLang="en-US" sz="2745" dirty="0">
                <a:latin typeface="+mn-ea"/>
                <a:ea typeface="+mn-ea"/>
              </a:rPr>
              <a:t> をインポート</a:t>
            </a:r>
            <a:endParaRPr lang="en-US" altLang="ja-JP" sz="2745" dirty="0">
              <a:latin typeface="+mn-ea"/>
              <a:ea typeface="+mn-ea"/>
            </a:endParaRPr>
          </a:p>
        </p:txBody>
      </p:sp>
      <p:sp>
        <p:nvSpPr>
          <p:cNvPr id="201" name="TextBox 218">
            <a:extLst>
              <a:ext uri="{FF2B5EF4-FFF2-40B4-BE49-F238E27FC236}">
                <a16:creationId xmlns:a16="http://schemas.microsoft.com/office/drawing/2014/main" id="{D0367AB6-D387-4106-B0A8-3FD63AD73A57}"/>
              </a:ext>
            </a:extLst>
          </p:cNvPr>
          <p:cNvSpPr txBox="1"/>
          <p:nvPr/>
        </p:nvSpPr>
        <p:spPr>
          <a:xfrm>
            <a:off x="9509706" y="4241646"/>
            <a:ext cx="2050998"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IoT</a:t>
            </a:r>
            <a:r>
              <a:rPr lang="ja-JP" altLang="en-US" sz="2353" dirty="0">
                <a:solidFill>
                  <a:schemeClr val="tx1"/>
                </a:solidFill>
                <a:latin typeface="+mn-ea"/>
                <a:ea typeface="+mn-ea"/>
              </a:rPr>
              <a:t> </a:t>
            </a:r>
            <a:r>
              <a:rPr lang="en-US" altLang="ja-JP" sz="2353" dirty="0">
                <a:solidFill>
                  <a:schemeClr val="tx1"/>
                </a:solidFill>
                <a:latin typeface="+mn-ea"/>
                <a:ea typeface="+mn-ea"/>
              </a:rPr>
              <a:t>Edge</a:t>
            </a:r>
            <a:endParaRPr lang="en-US" sz="2353" dirty="0">
              <a:solidFill>
                <a:schemeClr val="tx1"/>
              </a:solidFill>
              <a:latin typeface="+mn-ea"/>
              <a:ea typeface="+mn-ea"/>
            </a:endParaRPr>
          </a:p>
        </p:txBody>
      </p:sp>
      <p:sp>
        <p:nvSpPr>
          <p:cNvPr id="207" name="TextBox 218">
            <a:extLst>
              <a:ext uri="{FF2B5EF4-FFF2-40B4-BE49-F238E27FC236}">
                <a16:creationId xmlns:a16="http://schemas.microsoft.com/office/drawing/2014/main" id="{C42BF731-2A53-42CC-9A09-4EC85070E972}"/>
              </a:ext>
            </a:extLst>
          </p:cNvPr>
          <p:cNvSpPr txBox="1"/>
          <p:nvPr/>
        </p:nvSpPr>
        <p:spPr>
          <a:xfrm>
            <a:off x="1044181" y="5632820"/>
            <a:ext cx="6975168" cy="6689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0585" tIns="70585" rIns="70585" bIns="70585"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kumimoji="1" sz="28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ja-JP" altLang="en-US" sz="2745" dirty="0">
                <a:latin typeface="+mn-ea"/>
                <a:ea typeface="+mn-ea"/>
              </a:rPr>
              <a:t>ノートブックから、 </a:t>
            </a:r>
            <a:r>
              <a:rPr lang="en-US" altLang="ja-JP" sz="2745" dirty="0">
                <a:latin typeface="+mn-ea"/>
                <a:ea typeface="+mn-ea"/>
              </a:rPr>
              <a:t>AML</a:t>
            </a:r>
            <a:r>
              <a:rPr lang="ja-JP" altLang="en-US" sz="2745" dirty="0">
                <a:latin typeface="+mn-ea"/>
                <a:ea typeface="+mn-ea"/>
              </a:rPr>
              <a:t> </a:t>
            </a:r>
            <a:r>
              <a:rPr lang="en-US" altLang="ja-JP" sz="2745" dirty="0">
                <a:latin typeface="+mn-ea"/>
                <a:ea typeface="+mn-ea"/>
              </a:rPr>
              <a:t>Service</a:t>
            </a:r>
            <a:r>
              <a:rPr lang="ja-JP" altLang="en-US" sz="2745" dirty="0">
                <a:latin typeface="+mn-ea"/>
                <a:ea typeface="+mn-ea"/>
              </a:rPr>
              <a:t> </a:t>
            </a:r>
            <a:r>
              <a:rPr lang="en-US" altLang="ja-JP" sz="2745" dirty="0">
                <a:latin typeface="+mn-ea"/>
                <a:ea typeface="+mn-ea"/>
              </a:rPr>
              <a:t>SDK </a:t>
            </a:r>
            <a:r>
              <a:rPr lang="ja-JP" altLang="en-US" sz="2745" dirty="0">
                <a:latin typeface="+mn-ea"/>
                <a:ea typeface="+mn-ea"/>
              </a:rPr>
              <a:t>を呼び出し</a:t>
            </a:r>
            <a:endParaRPr lang="en-US" altLang="ja-JP" sz="2745" dirty="0">
              <a:latin typeface="+mn-ea"/>
              <a:ea typeface="+mn-ea"/>
            </a:endParaRPr>
          </a:p>
        </p:txBody>
      </p:sp>
      <p:pic>
        <p:nvPicPr>
          <p:cNvPr id="209" name="Picture 19">
            <a:extLst>
              <a:ext uri="{FF2B5EF4-FFF2-40B4-BE49-F238E27FC236}">
                <a16:creationId xmlns:a16="http://schemas.microsoft.com/office/drawing/2014/main" id="{E8F00A84-8700-43F7-A665-FD26EC394FA2}"/>
              </a:ext>
            </a:extLst>
          </p:cNvPr>
          <p:cNvPicPr>
            <a:picLocks noChangeAspect="1"/>
          </p:cNvPicPr>
          <p:nvPr/>
        </p:nvPicPr>
        <p:blipFill rotWithShape="1">
          <a:blip r:embed="rId5"/>
          <a:srcRect r="-2018" b="28467"/>
          <a:stretch/>
        </p:blipFill>
        <p:spPr>
          <a:xfrm>
            <a:off x="8956745" y="4187061"/>
            <a:ext cx="455644" cy="431925"/>
          </a:xfrm>
          <a:prstGeom prst="rect">
            <a:avLst/>
          </a:prstGeom>
        </p:spPr>
      </p:pic>
      <p:sp>
        <p:nvSpPr>
          <p:cNvPr id="211" name="四角形: 角を丸くする 210">
            <a:extLst>
              <a:ext uri="{FF2B5EF4-FFF2-40B4-BE49-F238E27FC236}">
                <a16:creationId xmlns:a16="http://schemas.microsoft.com/office/drawing/2014/main" id="{2D3AB266-C5EE-44E5-81FF-876CC79434C2}"/>
              </a:ext>
            </a:extLst>
          </p:cNvPr>
          <p:cNvSpPr/>
          <p:nvPr/>
        </p:nvSpPr>
        <p:spPr bwMode="auto">
          <a:xfrm>
            <a:off x="4684323" y="1125202"/>
            <a:ext cx="2175214" cy="3117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92" tIns="70585" rIns="35292"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765" dirty="0">
                <a:gradFill>
                  <a:gsLst>
                    <a:gs pos="0">
                      <a:srgbClr val="FFFFFF"/>
                    </a:gs>
                    <a:gs pos="100000">
                      <a:srgbClr val="FFFFFF"/>
                    </a:gs>
                  </a:gsLst>
                  <a:lin ang="5400000" scaled="0"/>
                </a:gradFill>
                <a:ea typeface="Segoe UI" pitchFamily="34" charset="0"/>
                <a:cs typeface="Segoe UI" pitchFamily="34" charset="0"/>
              </a:rPr>
              <a:t>Public</a:t>
            </a:r>
            <a:r>
              <a:rPr lang="ja-JP" altLang="en-US" sz="1765" dirty="0">
                <a:gradFill>
                  <a:gsLst>
                    <a:gs pos="0">
                      <a:srgbClr val="FFFFFF"/>
                    </a:gs>
                    <a:gs pos="100000">
                      <a:srgbClr val="FFFFFF"/>
                    </a:gs>
                  </a:gsLst>
                  <a:lin ang="5400000" scaled="0"/>
                </a:gradFill>
                <a:ea typeface="Segoe UI" pitchFamily="34" charset="0"/>
                <a:cs typeface="Segoe UI" pitchFamily="34" charset="0"/>
              </a:rPr>
              <a:t> </a:t>
            </a:r>
            <a:r>
              <a:rPr lang="en-US" altLang="ja-JP" sz="1765" dirty="0">
                <a:gradFill>
                  <a:gsLst>
                    <a:gs pos="0">
                      <a:srgbClr val="FFFFFF"/>
                    </a:gs>
                    <a:gs pos="100000">
                      <a:srgbClr val="FFFFFF"/>
                    </a:gs>
                  </a:gsLst>
                  <a:lin ang="5400000" scaled="0"/>
                </a:gradFill>
                <a:ea typeface="Segoe UI" pitchFamily="34" charset="0"/>
                <a:cs typeface="Segoe UI" pitchFamily="34" charset="0"/>
              </a:rPr>
              <a:t>Preview</a:t>
            </a:r>
            <a:endParaRPr lang="ja-JP" alt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278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20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51C079B-ADEA-45A9-B3C1-96BA16A575C6}"/>
              </a:ext>
            </a:extLst>
          </p:cNvPr>
          <p:cNvSpPr>
            <a:spLocks noGrp="1"/>
          </p:cNvSpPr>
          <p:nvPr>
            <p:ph type="title"/>
          </p:nvPr>
        </p:nvSpPr>
        <p:spPr/>
        <p:txBody>
          <a:bodyPr/>
          <a:lstStyle/>
          <a:p>
            <a:r>
              <a:rPr kumimoji="1" lang="en-US" altLang="ja-JP" dirty="0"/>
              <a:t>Azure Notebook</a:t>
            </a:r>
            <a:endParaRPr kumimoji="1" lang="ja-JP" altLang="en-US" dirty="0"/>
          </a:p>
        </p:txBody>
      </p:sp>
    </p:spTree>
    <p:extLst>
      <p:ext uri="{BB962C8B-B14F-4D97-AF65-F5344CB8AC3E}">
        <p14:creationId xmlns:p14="http://schemas.microsoft.com/office/powerpoint/2010/main" val="88780597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39BA-D0FC-E34D-A7EA-E042426C70B7}"/>
              </a:ext>
            </a:extLst>
          </p:cNvPr>
          <p:cNvSpPr>
            <a:spLocks noGrp="1"/>
          </p:cNvSpPr>
          <p:nvPr>
            <p:ph type="title"/>
          </p:nvPr>
        </p:nvSpPr>
        <p:spPr/>
        <p:txBody>
          <a:bodyPr/>
          <a:lstStyle/>
          <a:p>
            <a:pPr algn="ctr"/>
            <a:r>
              <a:rPr lang="en-US" altLang="ja" sz="4800" dirty="0">
                <a:latin typeface="+mj-lt"/>
              </a:rPr>
              <a:t>Azure Notebook</a:t>
            </a:r>
            <a:endParaRPr lang="en-US" sz="4800" dirty="0">
              <a:latin typeface="+mj-lt"/>
            </a:endParaRPr>
          </a:p>
        </p:txBody>
      </p:sp>
      <p:grpSp>
        <p:nvGrpSpPr>
          <p:cNvPr id="6" name="Group 5">
            <a:extLst>
              <a:ext uri="{FF2B5EF4-FFF2-40B4-BE49-F238E27FC236}">
                <a16:creationId xmlns:a16="http://schemas.microsoft.com/office/drawing/2014/main" id="{DE1BCD42-2DC1-1542-8A3B-615F97426494}"/>
              </a:ext>
            </a:extLst>
          </p:cNvPr>
          <p:cNvGrpSpPr/>
          <p:nvPr/>
        </p:nvGrpSpPr>
        <p:grpSpPr>
          <a:xfrm>
            <a:off x="-511020" y="981299"/>
            <a:ext cx="7655029" cy="5419501"/>
            <a:chOff x="-430197" y="1005400"/>
            <a:chExt cx="8152313" cy="5771561"/>
          </a:xfrm>
        </p:grpSpPr>
        <p:pic>
          <p:nvPicPr>
            <p:cNvPr id="3" name="Picture 2">
              <a:extLst>
                <a:ext uri="{FF2B5EF4-FFF2-40B4-BE49-F238E27FC236}">
                  <a16:creationId xmlns:a16="http://schemas.microsoft.com/office/drawing/2014/main" id="{6CCF40F2-3AF5-714F-BEE8-758007DF15B7}"/>
                </a:ext>
              </a:extLst>
            </p:cNvPr>
            <p:cNvPicPr>
              <a:picLocks noChangeAspect="1"/>
            </p:cNvPicPr>
            <p:nvPr/>
          </p:nvPicPr>
          <p:blipFill>
            <a:blip r:embed="rId2"/>
            <a:stretch>
              <a:fillRect/>
            </a:stretch>
          </p:blipFill>
          <p:spPr>
            <a:xfrm>
              <a:off x="1018095" y="2248824"/>
              <a:ext cx="5255731" cy="3115028"/>
            </a:xfrm>
            <a:prstGeom prst="rect">
              <a:avLst/>
            </a:prstGeom>
          </p:spPr>
        </p:pic>
        <p:pic>
          <p:nvPicPr>
            <p:cNvPr id="5" name="Picture 4">
              <a:extLst>
                <a:ext uri="{FF2B5EF4-FFF2-40B4-BE49-F238E27FC236}">
                  <a16:creationId xmlns:a16="http://schemas.microsoft.com/office/drawing/2014/main" id="{D275122C-FCF9-DE4F-A99E-FCCF3B00CB5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0197" y="1005400"/>
              <a:ext cx="8152313" cy="5771561"/>
            </a:xfrm>
            <a:prstGeom prst="rect">
              <a:avLst/>
            </a:prstGeom>
          </p:spPr>
        </p:pic>
      </p:grpSp>
      <p:sp>
        <p:nvSpPr>
          <p:cNvPr id="7" name="TextBox 6">
            <a:extLst>
              <a:ext uri="{FF2B5EF4-FFF2-40B4-BE49-F238E27FC236}">
                <a16:creationId xmlns:a16="http://schemas.microsoft.com/office/drawing/2014/main" id="{2CCD4FF9-FD10-1B42-8CDD-EDDCC18E6738}"/>
              </a:ext>
            </a:extLst>
          </p:cNvPr>
          <p:cNvSpPr txBox="1"/>
          <p:nvPr/>
        </p:nvSpPr>
        <p:spPr>
          <a:xfrm>
            <a:off x="6369378" y="2345387"/>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Jupyter</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en-US" altLang="ja-JP" sz="2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Nobook</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の無償環境</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8" name="TextBox 7">
            <a:extLst>
              <a:ext uri="{FF2B5EF4-FFF2-40B4-BE49-F238E27FC236}">
                <a16:creationId xmlns:a16="http://schemas.microsoft.com/office/drawing/2014/main" id="{D145182A-8487-BB4E-AA42-2A9241FC2A22}"/>
              </a:ext>
            </a:extLst>
          </p:cNvPr>
          <p:cNvSpPr txBox="1"/>
          <p:nvPr/>
        </p:nvSpPr>
        <p:spPr>
          <a:xfrm>
            <a:off x="6369378" y="3152001"/>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DSVM</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との接続も可能</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9" name="TextBox 8">
            <a:extLst>
              <a:ext uri="{FF2B5EF4-FFF2-40B4-BE49-F238E27FC236}">
                <a16:creationId xmlns:a16="http://schemas.microsoft.com/office/drawing/2014/main" id="{94B33A1C-B85F-CD4B-B5B7-0C61045D58D4}"/>
              </a:ext>
            </a:extLst>
          </p:cNvPr>
          <p:cNvSpPr txBox="1"/>
          <p:nvPr/>
        </p:nvSpPr>
        <p:spPr>
          <a:xfrm>
            <a:off x="6369378" y="4055595"/>
            <a:ext cx="5509260" cy="861774"/>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Azure Machine Learning service Python SDK </a:t>
            </a:r>
            <a:r>
              <a:rPr kumimoji="0" lang="ja" alt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インストール</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済み</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10" name="TextBox 9">
            <a:extLst>
              <a:ext uri="{FF2B5EF4-FFF2-40B4-BE49-F238E27FC236}">
                <a16:creationId xmlns:a16="http://schemas.microsoft.com/office/drawing/2014/main" id="{FEFB7343-B968-F142-A7AD-36B35F6B558E}"/>
              </a:ext>
            </a:extLst>
          </p:cNvPr>
          <p:cNvSpPr txBox="1"/>
          <p:nvPr/>
        </p:nvSpPr>
        <p:spPr>
          <a:xfrm>
            <a:off x="6369378" y="5344493"/>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GPU</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環境も提供予定</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en-US" altLang="ja-JP"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a:t>
            </a:r>
            <a:r>
              <a:rPr kumimoji="0" lang="ja-JP" alt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時期未定</a:t>
            </a:r>
            <a:r>
              <a:rPr kumimoji="0" lang="en-US" altLang="ja-JP"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4" name="Rectangle 3">
            <a:extLst>
              <a:ext uri="{FF2B5EF4-FFF2-40B4-BE49-F238E27FC236}">
                <a16:creationId xmlns:a16="http://schemas.microsoft.com/office/drawing/2014/main" id="{6406087B-3B41-B646-A1EA-FEB74ABD36DA}"/>
              </a:ext>
            </a:extLst>
          </p:cNvPr>
          <p:cNvSpPr/>
          <p:nvPr/>
        </p:nvSpPr>
        <p:spPr>
          <a:xfrm>
            <a:off x="1547708" y="5531089"/>
            <a:ext cx="3537571" cy="400110"/>
          </a:xfrm>
          <a:prstGeom prst="rect">
            <a:avLst/>
          </a:prstGeom>
        </p:spPr>
        <p:txBody>
          <a:bodyPr wrap="none">
            <a:spAutoFit/>
          </a:bodyPr>
          <a:lstStyle/>
          <a:p>
            <a:r>
              <a:rPr lang="en-US" sz="2000" dirty="0">
                <a:hlinkClick r:id="rId4"/>
              </a:rPr>
              <a:t>https://notebooks.azure.com/</a:t>
            </a:r>
            <a:endParaRPr lang="en-US" sz="2000" dirty="0"/>
          </a:p>
        </p:txBody>
      </p:sp>
    </p:spTree>
    <p:extLst>
      <p:ext uri="{BB962C8B-B14F-4D97-AF65-F5344CB8AC3E}">
        <p14:creationId xmlns:p14="http://schemas.microsoft.com/office/powerpoint/2010/main" val="180178369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9DBC812-4E7D-43FA-B1AA-F340F6646BDF}"/>
              </a:ext>
            </a:extLst>
          </p:cNvPr>
          <p:cNvSpPr>
            <a:spLocks noGrp="1"/>
          </p:cNvSpPr>
          <p:nvPr>
            <p:ph type="title"/>
          </p:nvPr>
        </p:nvSpPr>
        <p:spPr/>
        <p:txBody>
          <a:bodyPr/>
          <a:lstStyle/>
          <a:p>
            <a:r>
              <a:rPr kumimoji="1" lang="en-US" altLang="ja-JP" dirty="0"/>
              <a:t>Azure IoT Edge</a:t>
            </a:r>
            <a:endParaRPr kumimoji="1" lang="ja-JP" altLang="en-US" dirty="0"/>
          </a:p>
        </p:txBody>
      </p:sp>
    </p:spTree>
    <p:extLst>
      <p:ext uri="{BB962C8B-B14F-4D97-AF65-F5344CB8AC3E}">
        <p14:creationId xmlns:p14="http://schemas.microsoft.com/office/powerpoint/2010/main" val="29697319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506B1C6-3B75-41F5-898D-8EF93163B5B5}"/>
              </a:ext>
            </a:extLst>
          </p:cNvPr>
          <p:cNvSpPr txBox="1"/>
          <p:nvPr/>
        </p:nvSpPr>
        <p:spPr>
          <a:xfrm>
            <a:off x="266349" y="1599802"/>
            <a:ext cx="4987925" cy="892552"/>
          </a:xfrm>
          <a:prstGeom prst="rect">
            <a:avLst/>
          </a:prstGeom>
          <a:noFill/>
        </p:spPr>
        <p:txBody>
          <a:bodyPr wrap="square" lIns="0" tIns="0" rIns="0" bIns="0" rtlCol="0">
            <a:spAutoFit/>
          </a:bodyPr>
          <a:lstStyle/>
          <a:p>
            <a:pPr algn="r"/>
            <a:r>
              <a:rPr lang="en-US" sz="4000" dirty="0">
                <a:solidFill>
                  <a:schemeClr val="tx2"/>
                </a:solidFill>
                <a:latin typeface="+mj-lt"/>
                <a:cs typeface="Segoe UI Semilight" panose="020B0402040204020203" pitchFamily="34" charset="0"/>
              </a:rPr>
              <a:t>Azure Cloud Services</a:t>
            </a:r>
            <a:br>
              <a:rPr lang="en-US" sz="4000" dirty="0">
                <a:solidFill>
                  <a:schemeClr val="tx2"/>
                </a:solidFill>
                <a:latin typeface="+mj-lt"/>
                <a:cs typeface="Segoe UI Semilight" panose="020B0402040204020203" pitchFamily="34" charset="0"/>
              </a:rPr>
            </a:br>
            <a:r>
              <a:rPr lang="en-US" dirty="0">
                <a:solidFill>
                  <a:schemeClr val="accent1"/>
                </a:solidFill>
                <a:latin typeface="+mj-lt"/>
                <a:cs typeface="Segoe UI Semilight" panose="020B0402040204020203" pitchFamily="34" charset="0"/>
              </a:rPr>
              <a:t>Compute (Container) / Storage</a:t>
            </a:r>
          </a:p>
        </p:txBody>
      </p:sp>
      <p:sp>
        <p:nvSpPr>
          <p:cNvPr id="15" name="TextBox 14">
            <a:extLst>
              <a:ext uri="{FF2B5EF4-FFF2-40B4-BE49-F238E27FC236}">
                <a16:creationId xmlns:a16="http://schemas.microsoft.com/office/drawing/2014/main" id="{E03340C8-4572-4242-8F0A-5D981F1288F4}"/>
              </a:ext>
            </a:extLst>
          </p:cNvPr>
          <p:cNvSpPr txBox="1"/>
          <p:nvPr/>
        </p:nvSpPr>
        <p:spPr>
          <a:xfrm>
            <a:off x="6873599" y="1585019"/>
            <a:ext cx="4902744" cy="615553"/>
          </a:xfrm>
          <a:prstGeom prst="rect">
            <a:avLst/>
          </a:prstGeom>
          <a:noFill/>
        </p:spPr>
        <p:txBody>
          <a:bodyPr wrap="square" lIns="0" tIns="0" rIns="0" bIns="0" rtlCol="0">
            <a:spAutoFit/>
          </a:bodyPr>
          <a:lstStyle/>
          <a:p>
            <a:r>
              <a:rPr lang="en-US" sz="4000" dirty="0">
                <a:solidFill>
                  <a:schemeClr val="tx2"/>
                </a:solidFill>
                <a:latin typeface="+mj-lt"/>
                <a:cs typeface="Segoe UI Semilight" panose="020B0402040204020203" pitchFamily="34" charset="0"/>
              </a:rPr>
              <a:t>Python SDK</a:t>
            </a:r>
          </a:p>
        </p:txBody>
      </p:sp>
      <p:sp>
        <p:nvSpPr>
          <p:cNvPr id="8" name="Plus Sign 7">
            <a:extLst>
              <a:ext uri="{FF2B5EF4-FFF2-40B4-BE49-F238E27FC236}">
                <a16:creationId xmlns:a16="http://schemas.microsoft.com/office/drawing/2014/main" id="{D2C09A9D-DD74-46D2-9B55-CF9457478808}"/>
              </a:ext>
            </a:extLst>
          </p:cNvPr>
          <p:cNvSpPr/>
          <p:nvPr/>
        </p:nvSpPr>
        <p:spPr bwMode="auto">
          <a:xfrm>
            <a:off x="5505789" y="1365675"/>
            <a:ext cx="1116295" cy="1150594"/>
          </a:xfrm>
          <a:prstGeom prst="mathPlus">
            <a:avLst>
              <a:gd name="adj1" fmla="val 6144"/>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8438306B-38DB-4092-B616-C5D958CE069F}"/>
              </a:ext>
            </a:extLst>
          </p:cNvPr>
          <p:cNvGrpSpPr/>
          <p:nvPr/>
        </p:nvGrpSpPr>
        <p:grpSpPr>
          <a:xfrm>
            <a:off x="1669002" y="3084994"/>
            <a:ext cx="7912729" cy="869469"/>
            <a:chOff x="2771681" y="3470131"/>
            <a:chExt cx="7912729" cy="869469"/>
          </a:xfrm>
        </p:grpSpPr>
        <p:sp>
          <p:nvSpPr>
            <p:cNvPr id="10" name="TextBox 9">
              <a:extLst>
                <a:ext uri="{FF2B5EF4-FFF2-40B4-BE49-F238E27FC236}">
                  <a16:creationId xmlns:a16="http://schemas.microsoft.com/office/drawing/2014/main" id="{32DD1468-FECB-41FA-AC16-3408551EDADE}"/>
                </a:ext>
              </a:extLst>
            </p:cNvPr>
            <p:cNvSpPr txBox="1"/>
            <p:nvPr/>
          </p:nvSpPr>
          <p:spPr>
            <a:xfrm>
              <a:off x="2771681" y="3516297"/>
              <a:ext cx="3821871" cy="777136"/>
            </a:xfrm>
            <a:prstGeom prst="rect">
              <a:avLst/>
            </a:prstGeom>
            <a:noFill/>
          </p:spPr>
          <p:txBody>
            <a:bodyPr wrap="square" lIns="0" tIns="0" rIns="0" bIns="0" rtlCol="0">
              <a:spAutoFit/>
            </a:bodyPr>
            <a:lstStyle/>
            <a:p>
              <a:pPr marL="231775" indent="-231775" algn="r">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データの加工</a:t>
              </a:r>
              <a:endParaRPr lang="en-US" sz="2400" kern="0" dirty="0">
                <a:solidFill>
                  <a:srgbClr val="1A1A1A"/>
                </a:solidFill>
                <a:cs typeface="Segoe UI" pitchFamily="34" charset="0"/>
              </a:endParaRPr>
            </a:p>
            <a:p>
              <a:pPr marL="231775" indent="-231775" algn="r">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モデルの構築</a:t>
              </a:r>
              <a:endParaRPr lang="en-US" sz="2400" kern="0" dirty="0">
                <a:solidFill>
                  <a:srgbClr val="1A1A1A"/>
                </a:solidFill>
                <a:cs typeface="Segoe UI" pitchFamily="34" charset="0"/>
              </a:endParaRPr>
            </a:p>
          </p:txBody>
        </p:sp>
        <p:sp>
          <p:nvSpPr>
            <p:cNvPr id="16" name="Rectangle 15">
              <a:extLst>
                <a:ext uri="{FF2B5EF4-FFF2-40B4-BE49-F238E27FC236}">
                  <a16:creationId xmlns:a16="http://schemas.microsoft.com/office/drawing/2014/main" id="{616A81F2-AA71-44BD-B31A-D0C4E6C248C4}"/>
                </a:ext>
              </a:extLst>
            </p:cNvPr>
            <p:cNvSpPr/>
            <p:nvPr/>
          </p:nvSpPr>
          <p:spPr>
            <a:xfrm>
              <a:off x="7270688" y="3470131"/>
              <a:ext cx="3413722" cy="869469"/>
            </a:xfrm>
            <a:prstGeom prst="rect">
              <a:avLst/>
            </a:prstGeom>
          </p:spPr>
          <p:txBody>
            <a:bodyPr wrap="square">
              <a:spAutoFit/>
            </a:bodyPr>
            <a:lstStyle/>
            <a:p>
              <a:pPr marL="231775" indent="-231775">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モデルの管理</a:t>
              </a:r>
              <a:endParaRPr lang="en-US" altLang="ja-JP" sz="2400" kern="0" dirty="0">
                <a:solidFill>
                  <a:srgbClr val="1A1A1A"/>
                </a:solidFill>
                <a:cs typeface="Segoe UI" pitchFamily="34" charset="0"/>
              </a:endParaRPr>
            </a:p>
            <a:p>
              <a:pPr marL="231775" indent="-231775">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モデルの展開</a:t>
              </a:r>
              <a:endParaRPr lang="en-US" sz="2400" kern="0" dirty="0">
                <a:solidFill>
                  <a:srgbClr val="1A1A1A"/>
                </a:solidFill>
                <a:cs typeface="Segoe UI" pitchFamily="34" charset="0"/>
              </a:endParaRPr>
            </a:p>
          </p:txBody>
        </p:sp>
      </p:grpSp>
      <p:cxnSp>
        <p:nvCxnSpPr>
          <p:cNvPr id="5" name="Straight Connector 4">
            <a:extLst>
              <a:ext uri="{FF2B5EF4-FFF2-40B4-BE49-F238E27FC236}">
                <a16:creationId xmlns:a16="http://schemas.microsoft.com/office/drawing/2014/main" id="{6B067330-F922-44F0-AE63-9489E74C395C}"/>
              </a:ext>
            </a:extLst>
          </p:cNvPr>
          <p:cNvCxnSpPr>
            <a:cxnSpLocks/>
          </p:cNvCxnSpPr>
          <p:nvPr/>
        </p:nvCxnSpPr>
        <p:spPr>
          <a:xfrm>
            <a:off x="1655141" y="2858932"/>
            <a:ext cx="8579795" cy="0"/>
          </a:xfrm>
          <a:prstGeom prst="line">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タイトル 3">
            <a:extLst>
              <a:ext uri="{FF2B5EF4-FFF2-40B4-BE49-F238E27FC236}">
                <a16:creationId xmlns:a16="http://schemas.microsoft.com/office/drawing/2014/main" id="{2F168C76-46EF-4B0F-8D14-126225E384F9}"/>
              </a:ext>
            </a:extLst>
          </p:cNvPr>
          <p:cNvSpPr>
            <a:spLocks noGrp="1"/>
          </p:cNvSpPr>
          <p:nvPr>
            <p:ph type="title"/>
          </p:nvPr>
        </p:nvSpPr>
        <p:spPr/>
        <p:txBody>
          <a:bodyPr/>
          <a:lstStyle/>
          <a:p>
            <a:r>
              <a:rPr lang="en-US" altLang="ja-JP" dirty="0"/>
              <a:t>Azure Machine Learning services </a:t>
            </a:r>
            <a:r>
              <a:rPr lang="ja-JP" altLang="en-US" dirty="0"/>
              <a:t>の実体</a:t>
            </a:r>
          </a:p>
        </p:txBody>
      </p:sp>
      <p:sp>
        <p:nvSpPr>
          <p:cNvPr id="2" name="正方形/長方形 1">
            <a:extLst>
              <a:ext uri="{FF2B5EF4-FFF2-40B4-BE49-F238E27FC236}">
                <a16:creationId xmlns:a16="http://schemas.microsoft.com/office/drawing/2014/main" id="{C4E6F3FD-C247-4483-B8DB-78CC234A489F}"/>
              </a:ext>
            </a:extLst>
          </p:cNvPr>
          <p:cNvSpPr/>
          <p:nvPr/>
        </p:nvSpPr>
        <p:spPr bwMode="auto">
          <a:xfrm>
            <a:off x="0" y="4797152"/>
            <a:ext cx="12192000" cy="20882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機械学習 </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深層学習 を </a:t>
            </a:r>
            <a:r>
              <a:rPr kumimoji="1" lang="en-US" altLang="ja-JP" sz="2800" dirty="0">
                <a:gradFill>
                  <a:gsLst>
                    <a:gs pos="0">
                      <a:srgbClr val="FFFFFF"/>
                    </a:gs>
                    <a:gs pos="100000">
                      <a:srgbClr val="FFFFFF"/>
                    </a:gs>
                  </a:gsLst>
                  <a:lin ang="5400000" scaled="0"/>
                </a:gradFill>
                <a:latin typeface="+mn-ea"/>
                <a:cs typeface="Segoe UI" pitchFamily="34" charset="0"/>
              </a:rPr>
              <a:t>Azure </a:t>
            </a:r>
            <a:r>
              <a:rPr kumimoji="1" lang="ja-JP" altLang="en-US" sz="2800" dirty="0">
                <a:gradFill>
                  <a:gsLst>
                    <a:gs pos="0">
                      <a:srgbClr val="FFFFFF"/>
                    </a:gs>
                    <a:gs pos="100000">
                      <a:srgbClr val="FFFFFF"/>
                    </a:gs>
                  </a:gsLst>
                  <a:lin ang="5400000" scaled="0"/>
                </a:gradFill>
                <a:latin typeface="+mn-ea"/>
                <a:cs typeface="Segoe UI" pitchFamily="34" charset="0"/>
              </a:rPr>
              <a:t>で行うための</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ja-JP" altLang="en-US" sz="4800" dirty="0">
                <a:gradFill>
                  <a:gsLst>
                    <a:gs pos="0">
                      <a:srgbClr val="FFFFFF"/>
                    </a:gs>
                    <a:gs pos="100000">
                      <a:srgbClr val="FFFFFF"/>
                    </a:gs>
                  </a:gsLst>
                  <a:lin ang="5400000" scaled="0"/>
                </a:gradFill>
                <a:latin typeface="+mn-ea"/>
                <a:cs typeface="Segoe UI" pitchFamily="34" charset="0"/>
              </a:rPr>
              <a:t>ベストプラクティス</a:t>
            </a:r>
            <a:r>
              <a:rPr kumimoji="1" lang="ja-JP" altLang="en-US" sz="2800" dirty="0">
                <a:gradFill>
                  <a:gsLst>
                    <a:gs pos="0">
                      <a:srgbClr val="FFFFFF"/>
                    </a:gs>
                    <a:gs pos="100000">
                      <a:srgbClr val="FFFFFF"/>
                    </a:gs>
                  </a:gsLst>
                  <a:lin ang="5400000" scaled="0"/>
                </a:gradFill>
                <a:latin typeface="+mn-ea"/>
                <a:cs typeface="Segoe UI" pitchFamily="34" charset="0"/>
              </a:rPr>
              <a:t>を、</a:t>
            </a:r>
            <a:endParaRPr kumimoji="1" lang="en-US" altLang="ja-JP" sz="2800" dirty="0">
              <a:gradFill>
                <a:gsLst>
                  <a:gs pos="0">
                    <a:srgbClr val="FFFFFF"/>
                  </a:gs>
                  <a:gs pos="100000">
                    <a:srgbClr val="FFFFFF"/>
                  </a:gs>
                </a:gsLst>
                <a:lin ang="5400000" scaled="0"/>
              </a:gradFill>
              <a:latin typeface="+mn-ea"/>
              <a:cs typeface="Segoe UI" pitchFamily="34" charset="0"/>
            </a:endParaRPr>
          </a:p>
          <a:p>
            <a:pPr algn="ctr" defTabSz="932472" fontAlgn="base">
              <a:lnSpc>
                <a:spcPct val="90000"/>
              </a:lnSpc>
              <a:spcBef>
                <a:spcPct val="0"/>
              </a:spcBef>
              <a:spcAft>
                <a:spcPct val="0"/>
              </a:spcAft>
            </a:pPr>
            <a:r>
              <a:rPr lang="en-US" altLang="ja-JP" sz="2800" dirty="0">
                <a:gradFill>
                  <a:gsLst>
                    <a:gs pos="0">
                      <a:srgbClr val="FFFFFF"/>
                    </a:gs>
                    <a:gs pos="100000">
                      <a:srgbClr val="FFFFFF"/>
                    </a:gs>
                  </a:gsLst>
                  <a:lin ang="5400000" scaled="0"/>
                </a:gradFill>
                <a:latin typeface="+mn-ea"/>
                <a:cs typeface="Segoe UI" pitchFamily="34" charset="0"/>
              </a:rPr>
              <a:t>Python SDK </a:t>
            </a:r>
            <a:r>
              <a:rPr lang="ja-JP" altLang="en-US" sz="2800" dirty="0">
                <a:gradFill>
                  <a:gsLst>
                    <a:gs pos="0">
                      <a:srgbClr val="FFFFFF"/>
                    </a:gs>
                    <a:gs pos="100000">
                      <a:srgbClr val="FFFFFF"/>
                    </a:gs>
                  </a:gsLst>
                  <a:lin ang="5400000" scaled="0"/>
                </a:gradFill>
                <a:latin typeface="+mn-ea"/>
                <a:cs typeface="Segoe UI" pitchFamily="34" charset="0"/>
              </a:rPr>
              <a:t>で提供</a:t>
            </a:r>
            <a:endParaRPr kumimoji="1" lang="ja-JP" altLang="en-US"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6766577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25DE2-6770-4D1D-971D-E58A3DA11C8F}"/>
              </a:ext>
            </a:extLst>
          </p:cNvPr>
          <p:cNvSpPr>
            <a:spLocks noGrp="1"/>
          </p:cNvSpPr>
          <p:nvPr>
            <p:ph type="title"/>
          </p:nvPr>
        </p:nvSpPr>
        <p:spPr/>
        <p:txBody>
          <a:bodyPr/>
          <a:lstStyle/>
          <a:p>
            <a:r>
              <a:rPr kumimoji="1" lang="ja-JP" altLang="en-US" dirty="0"/>
              <a:t>要件を踏まえた適材適所な配置</a:t>
            </a:r>
          </a:p>
        </p:txBody>
      </p:sp>
      <p:sp>
        <p:nvSpPr>
          <p:cNvPr id="3" name="テキスト プレースホルダー 2">
            <a:extLst>
              <a:ext uri="{FF2B5EF4-FFF2-40B4-BE49-F238E27FC236}">
                <a16:creationId xmlns:a16="http://schemas.microsoft.com/office/drawing/2014/main" id="{0EACAA16-0A92-4721-A37B-B01F2B345358}"/>
              </a:ext>
            </a:extLst>
          </p:cNvPr>
          <p:cNvSpPr>
            <a:spLocks noGrp="1"/>
          </p:cNvSpPr>
          <p:nvPr>
            <p:ph sz="quarter" idx="4294967295"/>
          </p:nvPr>
        </p:nvSpPr>
        <p:spPr>
          <a:xfrm>
            <a:off x="155392" y="2239963"/>
            <a:ext cx="5580568" cy="4032250"/>
          </a:xfrm>
        </p:spPr>
        <p:txBody>
          <a:bodyPr/>
          <a:lstStyle/>
          <a:p>
            <a:pPr marL="0" indent="0">
              <a:buNone/>
            </a:pPr>
            <a:r>
              <a:rPr lang="en-US" altLang="ja-JP" sz="3600" dirty="0"/>
              <a:t>Cloud</a:t>
            </a:r>
            <a:r>
              <a:rPr lang="ja-JP" altLang="en-US" sz="3600" dirty="0"/>
              <a:t>側</a:t>
            </a:r>
            <a:endParaRPr lang="en-US" altLang="ja-JP" sz="3600" dirty="0"/>
          </a:p>
          <a:p>
            <a:pPr marL="560241" lvl="1" indent="-560241">
              <a:buFont typeface="Arial" panose="020B0604020202020204" pitchFamily="34" charset="0"/>
              <a:buChar char="•"/>
            </a:pPr>
            <a:r>
              <a:rPr kumimoji="1" lang="ja-JP" altLang="en-US" dirty="0"/>
              <a:t>複数機器から集めたビッグデータへの</a:t>
            </a:r>
            <a:r>
              <a:rPr kumimoji="1" lang="en-US" altLang="ja-JP" dirty="0"/>
              <a:t>AI</a:t>
            </a:r>
            <a:r>
              <a:rPr kumimoji="1" lang="ja-JP" altLang="en-US" dirty="0"/>
              <a:t>適用（ニアリアルタイム）</a:t>
            </a:r>
            <a:endParaRPr kumimoji="1" lang="en-US" altLang="ja-JP" dirty="0"/>
          </a:p>
          <a:p>
            <a:pPr marL="560241" lvl="1" indent="-560241">
              <a:buFont typeface="Arial" panose="020B0604020202020204" pitchFamily="34" charset="0"/>
              <a:buChar char="•"/>
            </a:pPr>
            <a:r>
              <a:rPr kumimoji="1" lang="ja-JP" altLang="en-US" dirty="0"/>
              <a:t>業務データとの連携</a:t>
            </a:r>
            <a:endParaRPr kumimoji="1" lang="en-US" altLang="ja-JP" dirty="0"/>
          </a:p>
          <a:p>
            <a:pPr marL="560241" lvl="1" indent="-560241">
              <a:buFont typeface="Arial" panose="020B0604020202020204" pitchFamily="34" charset="0"/>
              <a:buChar char="•"/>
            </a:pPr>
            <a:r>
              <a:rPr kumimoji="1" lang="ja-JP" altLang="en-US" dirty="0"/>
              <a:t>膨大な計算量への対処</a:t>
            </a:r>
            <a:endParaRPr kumimoji="1" lang="en-US" altLang="ja-JP" dirty="0"/>
          </a:p>
          <a:p>
            <a:pPr marL="560241" lvl="1" indent="-560241">
              <a:buFont typeface="Arial" panose="020B0604020202020204" pitchFamily="34" charset="0"/>
              <a:buChar char="•"/>
            </a:pPr>
            <a:r>
              <a:rPr lang="ja-JP" altLang="en-US" dirty="0"/>
              <a:t>ロングレンジの傾向への対応</a:t>
            </a:r>
            <a:endParaRPr lang="en-US" altLang="ja-JP" dirty="0"/>
          </a:p>
          <a:p>
            <a:pPr marL="560241" lvl="1" indent="-560241">
              <a:buFont typeface="Arial" panose="020B0604020202020204" pitchFamily="34" charset="0"/>
              <a:buChar char="•"/>
            </a:pPr>
            <a:r>
              <a:rPr kumimoji="1" lang="en-US" altLang="ja-JP" dirty="0"/>
              <a:t>Edge</a:t>
            </a:r>
            <a:r>
              <a:rPr kumimoji="1" lang="ja-JP" altLang="en-US" dirty="0"/>
              <a:t>側で動かす</a:t>
            </a:r>
            <a:r>
              <a:rPr kumimoji="1" lang="en-US" altLang="ja-JP" dirty="0"/>
              <a:t>AI</a:t>
            </a:r>
            <a:r>
              <a:rPr kumimoji="1" lang="ja-JP" altLang="en-US" dirty="0"/>
              <a:t>も含めた、</a:t>
            </a:r>
            <a:br>
              <a:rPr kumimoji="1" lang="en-US" altLang="ja-JP" dirty="0"/>
            </a:br>
            <a:r>
              <a:rPr kumimoji="1" lang="ja-JP" altLang="en-US" dirty="0"/>
              <a:t>予測性能の継続的改善</a:t>
            </a:r>
            <a:endParaRPr kumimoji="1" lang="en-US" altLang="ja-JP" dirty="0"/>
          </a:p>
        </p:txBody>
      </p:sp>
      <p:sp>
        <p:nvSpPr>
          <p:cNvPr id="4" name="テキスト プレースホルダー 2">
            <a:extLst>
              <a:ext uri="{FF2B5EF4-FFF2-40B4-BE49-F238E27FC236}">
                <a16:creationId xmlns:a16="http://schemas.microsoft.com/office/drawing/2014/main" id="{C3EF4647-1A2E-46C3-BA83-174406943909}"/>
              </a:ext>
            </a:extLst>
          </p:cNvPr>
          <p:cNvSpPr txBox="1">
            <a:spLocks/>
          </p:cNvSpPr>
          <p:nvPr/>
        </p:nvSpPr>
        <p:spPr>
          <a:xfrm>
            <a:off x="6056182" y="2240635"/>
            <a:ext cx="5614983" cy="420303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4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100000"/>
              </a:lnSpc>
              <a:spcBef>
                <a:spcPts val="600"/>
              </a:spcBef>
              <a:spcAft>
                <a:spcPts val="0"/>
              </a:spcAft>
              <a:buClrTx/>
              <a:buSzPct val="90000"/>
              <a:buFontTx/>
              <a:buNone/>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600" dirty="0"/>
              <a:t>Edge</a:t>
            </a:r>
            <a:r>
              <a:rPr lang="ja-JP" altLang="en-US" sz="3600" dirty="0"/>
              <a:t>側</a:t>
            </a:r>
            <a:endParaRPr lang="en-US" altLang="ja-JP" sz="3600" dirty="0"/>
          </a:p>
          <a:p>
            <a:pPr marL="560241" lvl="1" indent="-560241">
              <a:buFont typeface="Arial" panose="020B0604020202020204" pitchFamily="34" charset="0"/>
              <a:buChar char="•"/>
            </a:pPr>
            <a:r>
              <a:rPr lang="ja-JP" altLang="en-US" sz="2745" dirty="0"/>
              <a:t>短時間応答性能</a:t>
            </a:r>
            <a:endParaRPr lang="en-US" altLang="ja-JP" sz="2745" dirty="0"/>
          </a:p>
          <a:p>
            <a:pPr marL="560241" lvl="1" indent="-560241">
              <a:buFont typeface="Arial" panose="020B0604020202020204" pitchFamily="34" charset="0"/>
              <a:buChar char="•"/>
            </a:pPr>
            <a:r>
              <a:rPr lang="ja-JP" altLang="en-US" sz="2745" dirty="0"/>
              <a:t>特定機器のみのデータへの</a:t>
            </a:r>
            <a:r>
              <a:rPr lang="en-US" altLang="ja-JP" sz="2745" dirty="0"/>
              <a:t>AI</a:t>
            </a:r>
            <a:r>
              <a:rPr lang="ja-JP" altLang="en-US" sz="2745" dirty="0"/>
              <a:t>適用</a:t>
            </a:r>
            <a:endParaRPr lang="en-US" altLang="ja-JP" sz="2745" dirty="0"/>
          </a:p>
          <a:p>
            <a:pPr marL="560241" lvl="1" indent="-560241">
              <a:buFont typeface="Arial" panose="020B0604020202020204" pitchFamily="34" charset="0"/>
              <a:buChar char="•"/>
            </a:pPr>
            <a:r>
              <a:rPr lang="ja-JP" altLang="en-US" sz="2745" dirty="0"/>
              <a:t>プライバシー（安心？）</a:t>
            </a:r>
            <a:endParaRPr lang="en-US" altLang="ja-JP" sz="2745" dirty="0"/>
          </a:p>
          <a:p>
            <a:pPr marL="560241" lvl="1" indent="-560241">
              <a:buFont typeface="Arial" panose="020B0604020202020204" pitchFamily="34" charset="0"/>
              <a:buChar char="•"/>
            </a:pPr>
            <a:r>
              <a:rPr lang="ja-JP" altLang="en-US" sz="2745" dirty="0"/>
              <a:t>通信コスト</a:t>
            </a:r>
            <a:br>
              <a:rPr lang="en-US" altLang="ja-JP" sz="2745" dirty="0"/>
            </a:br>
            <a:r>
              <a:rPr lang="ja-JP" altLang="en-US" sz="2745" dirty="0"/>
              <a:t>（データ量・転送速度）</a:t>
            </a:r>
            <a:endParaRPr lang="en-US" altLang="ja-JP" sz="2745" dirty="0"/>
          </a:p>
          <a:p>
            <a:pPr marL="560241" lvl="1" indent="-560241">
              <a:buFont typeface="Arial" panose="020B0604020202020204" pitchFamily="34" charset="0"/>
              <a:buChar char="•"/>
            </a:pPr>
            <a:r>
              <a:rPr lang="ja-JP" altLang="en-US" sz="2745" dirty="0"/>
              <a:t>オフライン時の対応</a:t>
            </a:r>
            <a:endParaRPr lang="en-US" altLang="ja-JP" sz="2745" dirty="0"/>
          </a:p>
          <a:p>
            <a:pPr lvl="1"/>
            <a:r>
              <a:rPr lang="en-US" altLang="ja-JP" sz="2745" dirty="0"/>
              <a:t>※</a:t>
            </a:r>
            <a:r>
              <a:rPr lang="ja-JP" altLang="en-US" sz="2745" dirty="0"/>
              <a:t>ハードウェア性能の制約</a:t>
            </a:r>
            <a:endParaRPr lang="en-US" altLang="ja-JP" sz="2745" dirty="0"/>
          </a:p>
        </p:txBody>
      </p:sp>
      <p:grpSp>
        <p:nvGrpSpPr>
          <p:cNvPr id="49" name="Group 72">
            <a:extLst>
              <a:ext uri="{FF2B5EF4-FFF2-40B4-BE49-F238E27FC236}">
                <a16:creationId xmlns:a16="http://schemas.microsoft.com/office/drawing/2014/main" id="{698441E7-CB88-498C-8010-A5D595C04B74}"/>
              </a:ext>
            </a:extLst>
          </p:cNvPr>
          <p:cNvGrpSpPr>
            <a:grpSpLocks noChangeAspect="1"/>
          </p:cNvGrpSpPr>
          <p:nvPr/>
        </p:nvGrpSpPr>
        <p:grpSpPr>
          <a:xfrm>
            <a:off x="2489696" y="1249177"/>
            <a:ext cx="1802860" cy="1259314"/>
            <a:chOff x="9691685" y="2578594"/>
            <a:chExt cx="2283040" cy="1594725"/>
          </a:xfrm>
        </p:grpSpPr>
        <p:grpSp>
          <p:nvGrpSpPr>
            <p:cNvPr id="50" name="Group 73">
              <a:extLst>
                <a:ext uri="{FF2B5EF4-FFF2-40B4-BE49-F238E27FC236}">
                  <a16:creationId xmlns:a16="http://schemas.microsoft.com/office/drawing/2014/main" id="{C5B42454-F128-4245-8FD6-39EFE22C1773}"/>
                </a:ext>
              </a:extLst>
            </p:cNvPr>
            <p:cNvGrpSpPr>
              <a:grpSpLocks noChangeAspect="1"/>
            </p:cNvGrpSpPr>
            <p:nvPr/>
          </p:nvGrpSpPr>
          <p:grpSpPr>
            <a:xfrm>
              <a:off x="10036250" y="3676677"/>
              <a:ext cx="613542" cy="488277"/>
              <a:chOff x="7447097" y="5073261"/>
              <a:chExt cx="1524001" cy="1212851"/>
            </a:xfrm>
          </p:grpSpPr>
          <p:sp>
            <p:nvSpPr>
              <p:cNvPr id="79" name="AutoShape 3">
                <a:extLst>
                  <a:ext uri="{FF2B5EF4-FFF2-40B4-BE49-F238E27FC236}">
                    <a16:creationId xmlns:a16="http://schemas.microsoft.com/office/drawing/2014/main" id="{FBF53C68-9EC1-4621-97E3-9002D6014AFD}"/>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0" name="Freeform 5">
                <a:extLst>
                  <a:ext uri="{FF2B5EF4-FFF2-40B4-BE49-F238E27FC236}">
                    <a16:creationId xmlns:a16="http://schemas.microsoft.com/office/drawing/2014/main" id="{CE7AD94D-EE1D-4F8C-80DA-5B7C3D9DF1B7}"/>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1" name="Rectangle 6">
                <a:extLst>
                  <a:ext uri="{FF2B5EF4-FFF2-40B4-BE49-F238E27FC236}">
                    <a16:creationId xmlns:a16="http://schemas.microsoft.com/office/drawing/2014/main" id="{5C3CEB6D-2A43-4248-B10B-B3C89047A90F}"/>
                  </a:ext>
                </a:extLst>
              </p:cNvPr>
              <p:cNvSpPr>
                <a:spLocks noChangeArrowheads="1"/>
              </p:cNvSpPr>
              <p:nvPr/>
            </p:nvSpPr>
            <p:spPr bwMode="auto">
              <a:xfrm>
                <a:off x="8669472" y="5705087"/>
                <a:ext cx="301625" cy="581025"/>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2" name="Rectangle 7">
                <a:extLst>
                  <a:ext uri="{FF2B5EF4-FFF2-40B4-BE49-F238E27FC236}">
                    <a16:creationId xmlns:a16="http://schemas.microsoft.com/office/drawing/2014/main" id="{A752F336-C5FB-4B8E-9414-68076DA6514E}"/>
                  </a:ext>
                </a:extLst>
              </p:cNvPr>
              <p:cNvSpPr>
                <a:spLocks noChangeArrowheads="1"/>
              </p:cNvSpPr>
              <p:nvPr/>
            </p:nvSpPr>
            <p:spPr bwMode="auto">
              <a:xfrm>
                <a:off x="7770947" y="5946387"/>
                <a:ext cx="8572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3" name="Rectangle 8">
                <a:extLst>
                  <a:ext uri="{FF2B5EF4-FFF2-40B4-BE49-F238E27FC236}">
                    <a16:creationId xmlns:a16="http://schemas.microsoft.com/office/drawing/2014/main" id="{F49D32D6-B6E4-49BD-A02F-6717289507C1}"/>
                  </a:ext>
                </a:extLst>
              </p:cNvPr>
              <p:cNvSpPr>
                <a:spLocks noChangeArrowheads="1"/>
              </p:cNvSpPr>
              <p:nvPr/>
            </p:nvSpPr>
            <p:spPr bwMode="auto">
              <a:xfrm>
                <a:off x="7574097" y="5946387"/>
                <a:ext cx="84138"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4" name="Rectangle 9">
                <a:extLst>
                  <a:ext uri="{FF2B5EF4-FFF2-40B4-BE49-F238E27FC236}">
                    <a16:creationId xmlns:a16="http://schemas.microsoft.com/office/drawing/2014/main" id="{79FFAEE9-82D5-42CC-B1AD-6BA51FE5DE79}"/>
                  </a:ext>
                </a:extLst>
              </p:cNvPr>
              <p:cNvSpPr>
                <a:spLocks noChangeArrowheads="1"/>
              </p:cNvSpPr>
              <p:nvPr/>
            </p:nvSpPr>
            <p:spPr bwMode="auto">
              <a:xfrm>
                <a:off x="7988435"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5" name="Rectangle 10">
                <a:extLst>
                  <a:ext uri="{FF2B5EF4-FFF2-40B4-BE49-F238E27FC236}">
                    <a16:creationId xmlns:a16="http://schemas.microsoft.com/office/drawing/2014/main" id="{0AFFDCA0-03C8-45F4-99CE-3FDE037CE6B9}"/>
                  </a:ext>
                </a:extLst>
              </p:cNvPr>
              <p:cNvSpPr>
                <a:spLocks noChangeArrowheads="1"/>
              </p:cNvSpPr>
              <p:nvPr/>
            </p:nvSpPr>
            <p:spPr bwMode="auto">
              <a:xfrm>
                <a:off x="8199572"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6" name="Rectangle 11">
                <a:extLst>
                  <a:ext uri="{FF2B5EF4-FFF2-40B4-BE49-F238E27FC236}">
                    <a16:creationId xmlns:a16="http://schemas.microsoft.com/office/drawing/2014/main" id="{CE5093E7-5D7D-4050-B7D3-4390C7D8C3A1}"/>
                  </a:ext>
                </a:extLst>
              </p:cNvPr>
              <p:cNvSpPr>
                <a:spLocks noChangeArrowheads="1"/>
              </p:cNvSpPr>
              <p:nvPr/>
            </p:nvSpPr>
            <p:spPr bwMode="auto">
              <a:xfrm>
                <a:off x="8410710" y="5946387"/>
                <a:ext cx="80963"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7" name="Freeform 12">
                <a:extLst>
                  <a:ext uri="{FF2B5EF4-FFF2-40B4-BE49-F238E27FC236}">
                    <a16:creationId xmlns:a16="http://schemas.microsoft.com/office/drawing/2014/main" id="{4630CF29-6A5B-4990-80D3-708AFE74FD27}"/>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8" name="Freeform 13">
                <a:extLst>
                  <a:ext uri="{FF2B5EF4-FFF2-40B4-BE49-F238E27FC236}">
                    <a16:creationId xmlns:a16="http://schemas.microsoft.com/office/drawing/2014/main" id="{0A061F1F-E629-455F-B83B-F20E917802D8}"/>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9" name="Freeform 14">
                <a:extLst>
                  <a:ext uri="{FF2B5EF4-FFF2-40B4-BE49-F238E27FC236}">
                    <a16:creationId xmlns:a16="http://schemas.microsoft.com/office/drawing/2014/main" id="{6B9F75FA-2B9B-4942-823D-EA5EB1D221FB}"/>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0" name="Freeform 15">
                <a:extLst>
                  <a:ext uri="{FF2B5EF4-FFF2-40B4-BE49-F238E27FC236}">
                    <a16:creationId xmlns:a16="http://schemas.microsoft.com/office/drawing/2014/main" id="{816F579D-A26A-44A5-9900-32B07F12BD5F}"/>
                  </a:ext>
                </a:extLst>
              </p:cNvPr>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1" name="Freeform 16">
                <a:extLst>
                  <a:ext uri="{FF2B5EF4-FFF2-40B4-BE49-F238E27FC236}">
                    <a16:creationId xmlns:a16="http://schemas.microsoft.com/office/drawing/2014/main" id="{FB541BA6-9477-42A2-940F-1A10859F5745}"/>
                  </a:ext>
                </a:extLst>
              </p:cNvPr>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2" name="Freeform 17">
                <a:extLst>
                  <a:ext uri="{FF2B5EF4-FFF2-40B4-BE49-F238E27FC236}">
                    <a16:creationId xmlns:a16="http://schemas.microsoft.com/office/drawing/2014/main" id="{D7FAF51E-9B56-45D7-B673-B3E002AB06FD}"/>
                  </a:ext>
                </a:extLst>
              </p:cNvPr>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grpSp>
        <p:grpSp>
          <p:nvGrpSpPr>
            <p:cNvPr id="51" name="Group 74">
              <a:extLst>
                <a:ext uri="{FF2B5EF4-FFF2-40B4-BE49-F238E27FC236}">
                  <a16:creationId xmlns:a16="http://schemas.microsoft.com/office/drawing/2014/main" id="{0C72AFE9-2154-4E3B-9C7C-F38C2980C18E}"/>
                </a:ext>
              </a:extLst>
            </p:cNvPr>
            <p:cNvGrpSpPr>
              <a:grpSpLocks noChangeAspect="1"/>
            </p:cNvGrpSpPr>
            <p:nvPr/>
          </p:nvGrpSpPr>
          <p:grpSpPr>
            <a:xfrm>
              <a:off x="10835144" y="3534659"/>
              <a:ext cx="638660" cy="638660"/>
              <a:chOff x="5652683" y="1636246"/>
              <a:chExt cx="3791758" cy="3791758"/>
            </a:xfrm>
          </p:grpSpPr>
          <p:sp>
            <p:nvSpPr>
              <p:cNvPr id="74" name="Oval 97">
                <a:extLst>
                  <a:ext uri="{FF2B5EF4-FFF2-40B4-BE49-F238E27FC236}">
                    <a16:creationId xmlns:a16="http://schemas.microsoft.com/office/drawing/2014/main" id="{F95F7DA7-77AD-4A87-9106-5CB1BA1F4DA2}"/>
                  </a:ext>
                </a:extLst>
              </p:cNvPr>
              <p:cNvSpPr/>
              <p:nvPr/>
            </p:nvSpPr>
            <p:spPr>
              <a:xfrm>
                <a:off x="5652683" y="1636246"/>
                <a:ext cx="3791758" cy="3791758"/>
              </a:xfrm>
              <a:prstGeom prst="ellipse">
                <a:avLst/>
              </a:prstGeom>
              <a:solidFill>
                <a:srgbClr val="0D0D0D"/>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5" name="Oval 98">
                <a:extLst>
                  <a:ext uri="{FF2B5EF4-FFF2-40B4-BE49-F238E27FC236}">
                    <a16:creationId xmlns:a16="http://schemas.microsoft.com/office/drawing/2014/main" id="{8F51C567-94F8-43F5-9D5F-E788D965C2AD}"/>
                  </a:ext>
                </a:extLst>
              </p:cNvPr>
              <p:cNvSpPr/>
              <p:nvPr/>
            </p:nvSpPr>
            <p:spPr>
              <a:xfrm>
                <a:off x="5974946" y="1932012"/>
                <a:ext cx="3147232" cy="3147232"/>
              </a:xfrm>
              <a:prstGeom prst="ellipse">
                <a:avLst/>
              </a:prstGeom>
              <a:solidFill>
                <a:srgbClr val="FFFFFF"/>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6" name="Freeform 48">
                <a:extLst>
                  <a:ext uri="{FF2B5EF4-FFF2-40B4-BE49-F238E27FC236}">
                    <a16:creationId xmlns:a16="http://schemas.microsoft.com/office/drawing/2014/main" id="{1EE99024-0F38-45B7-BACA-4F8BE80BF7C5}"/>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7" name="Rounded Rectangle 49">
                <a:extLst>
                  <a:ext uri="{FF2B5EF4-FFF2-40B4-BE49-F238E27FC236}">
                    <a16:creationId xmlns:a16="http://schemas.microsoft.com/office/drawing/2014/main" id="{08575157-267E-4B1B-B0C8-33D96A193ECF}"/>
                  </a:ext>
                </a:extLst>
              </p:cNvPr>
              <p:cNvSpPr/>
              <p:nvPr/>
            </p:nvSpPr>
            <p:spPr>
              <a:xfrm>
                <a:off x="7498946" y="3360193"/>
                <a:ext cx="1447800" cy="290870"/>
              </a:xfrm>
              <a:prstGeom prst="roundRect">
                <a:avLst>
                  <a:gd name="adj" fmla="val 50000"/>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8" name="Oval 101">
                <a:extLst>
                  <a:ext uri="{FF2B5EF4-FFF2-40B4-BE49-F238E27FC236}">
                    <a16:creationId xmlns:a16="http://schemas.microsoft.com/office/drawing/2014/main" id="{111D021D-C2F0-4997-B90D-4278C76F65F1}"/>
                  </a:ext>
                </a:extLst>
              </p:cNvPr>
              <p:cNvSpPr/>
              <p:nvPr/>
            </p:nvSpPr>
            <p:spPr>
              <a:xfrm>
                <a:off x="7294564" y="3236912"/>
                <a:ext cx="546099" cy="546099"/>
              </a:xfrm>
              <a:prstGeom prst="ellipse">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grpSp>
        <p:grpSp>
          <p:nvGrpSpPr>
            <p:cNvPr id="52" name="Group 75">
              <a:extLst>
                <a:ext uri="{FF2B5EF4-FFF2-40B4-BE49-F238E27FC236}">
                  <a16:creationId xmlns:a16="http://schemas.microsoft.com/office/drawing/2014/main" id="{5EF319AC-217D-49CF-90EF-5252AAD61C32}"/>
                </a:ext>
              </a:extLst>
            </p:cNvPr>
            <p:cNvGrpSpPr>
              <a:grpSpLocks noChangeAspect="1"/>
            </p:cNvGrpSpPr>
            <p:nvPr/>
          </p:nvGrpSpPr>
          <p:grpSpPr>
            <a:xfrm>
              <a:off x="9691685" y="2991288"/>
              <a:ext cx="344444" cy="622116"/>
              <a:chOff x="9473248" y="2812868"/>
              <a:chExt cx="623595" cy="1126298"/>
            </a:xfrm>
          </p:grpSpPr>
          <p:sp>
            <p:nvSpPr>
              <p:cNvPr id="69" name="Rectangle 92">
                <a:extLst>
                  <a:ext uri="{FF2B5EF4-FFF2-40B4-BE49-F238E27FC236}">
                    <a16:creationId xmlns:a16="http://schemas.microsoft.com/office/drawing/2014/main" id="{1CD3D27E-00B2-4975-8C7C-59A704880AAD}"/>
                  </a:ext>
                </a:extLst>
              </p:cNvPr>
              <p:cNvSpPr/>
              <p:nvPr/>
            </p:nvSpPr>
            <p:spPr bwMode="auto">
              <a:xfrm>
                <a:off x="9576623" y="2941946"/>
                <a:ext cx="71643" cy="386864"/>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53">
                <a:extLst>
                  <a:ext uri="{FF2B5EF4-FFF2-40B4-BE49-F238E27FC236}">
                    <a16:creationId xmlns:a16="http://schemas.microsoft.com/office/drawing/2014/main" id="{09673ACF-252C-48E1-8620-7EE02DF74F55}"/>
                  </a:ext>
                </a:extLst>
              </p:cNvPr>
              <p:cNvSpPr/>
              <p:nvPr/>
            </p:nvSpPr>
            <p:spPr bwMode="auto">
              <a:xfrm>
                <a:off x="9473249" y="2812868"/>
                <a:ext cx="278392" cy="326727"/>
              </a:xfrm>
              <a:prstGeom prst="roundRect">
                <a:avLst/>
              </a:pr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94">
                <a:extLst>
                  <a:ext uri="{FF2B5EF4-FFF2-40B4-BE49-F238E27FC236}">
                    <a16:creationId xmlns:a16="http://schemas.microsoft.com/office/drawing/2014/main" id="{62AE4A04-124C-49C1-B5DF-C8B0A9AF522E}"/>
                  </a:ext>
                </a:extLst>
              </p:cNvPr>
              <p:cNvSpPr/>
              <p:nvPr/>
            </p:nvSpPr>
            <p:spPr bwMode="auto">
              <a:xfrm rot="18900000">
                <a:off x="9736815" y="3433411"/>
                <a:ext cx="71643" cy="386864"/>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Freeform 55">
                <a:extLst>
                  <a:ext uri="{FF2B5EF4-FFF2-40B4-BE49-F238E27FC236}">
                    <a16:creationId xmlns:a16="http://schemas.microsoft.com/office/drawing/2014/main" id="{CE958054-9D1B-47DE-8157-75529E9429E6}"/>
                  </a:ext>
                </a:extLst>
              </p:cNvPr>
              <p:cNvSpPr/>
              <p:nvPr/>
            </p:nvSpPr>
            <p:spPr bwMode="auto">
              <a:xfrm rot="17213818">
                <a:off x="9827149" y="3669472"/>
                <a:ext cx="241073" cy="298315"/>
              </a:xfrm>
              <a:custGeom>
                <a:avLst/>
                <a:gdLst>
                  <a:gd name="connsiteX0" fmla="*/ 237697 w 241073"/>
                  <a:gd name="connsiteY0" fmla="*/ 33748 h 298315"/>
                  <a:gd name="connsiteX1" fmla="*/ 206991 w 241073"/>
                  <a:gd name="connsiteY1" fmla="*/ 91247 h 298315"/>
                  <a:gd name="connsiteX2" fmla="*/ 208242 w 241073"/>
                  <a:gd name="connsiteY2" fmla="*/ 92231 h 298315"/>
                  <a:gd name="connsiteX3" fmla="*/ 239221 w 241073"/>
                  <a:gd name="connsiteY3" fmla="*/ 197980 h 298315"/>
                  <a:gd name="connsiteX4" fmla="*/ 136977 w 241073"/>
                  <a:gd name="connsiteY4" fmla="*/ 298315 h 298315"/>
                  <a:gd name="connsiteX5" fmla="*/ 129803 w 241073"/>
                  <a:gd name="connsiteY5" fmla="*/ 245187 h 298315"/>
                  <a:gd name="connsiteX6" fmla="*/ 186464 w 241073"/>
                  <a:gd name="connsiteY6" fmla="*/ 188454 h 298315"/>
                  <a:gd name="connsiteX7" fmla="*/ 152980 w 241073"/>
                  <a:gd name="connsiteY7" fmla="*/ 115936 h 298315"/>
                  <a:gd name="connsiteX8" fmla="*/ 73281 w 241073"/>
                  <a:gd name="connsiteY8" fmla="*/ 127475 h 298315"/>
                  <a:gd name="connsiteX9" fmla="*/ 59987 w 241073"/>
                  <a:gd name="connsiteY9" fmla="*/ 206072 h 298315"/>
                  <a:gd name="connsiteX10" fmla="*/ 11793 w 241073"/>
                  <a:gd name="connsiteY10" fmla="*/ 229570 h 298315"/>
                  <a:gd name="connsiteX11" fmla="*/ 36088 w 241073"/>
                  <a:gd name="connsiteY11" fmla="*/ 88849 h 298315"/>
                  <a:gd name="connsiteX12" fmla="*/ 141737 w 241073"/>
                  <a:gd name="connsiteY12" fmla="*/ 55547 h 298315"/>
                  <a:gd name="connsiteX13" fmla="*/ 144339 w 241073"/>
                  <a:gd name="connsiteY13" fmla="*/ 56480 h 298315"/>
                  <a:gd name="connsiteX14" fmla="*/ 174500 w 241073"/>
                  <a:gd name="connsiteY14" fmla="*/ 0 h 29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073" h="298315">
                    <a:moveTo>
                      <a:pt x="237697" y="33748"/>
                    </a:moveTo>
                    <a:lnTo>
                      <a:pt x="206991" y="91247"/>
                    </a:lnTo>
                    <a:lnTo>
                      <a:pt x="208242" y="92231"/>
                    </a:lnTo>
                    <a:cubicBezTo>
                      <a:pt x="233885" y="119974"/>
                      <a:pt x="245989" y="158998"/>
                      <a:pt x="239221" y="197980"/>
                    </a:cubicBezTo>
                    <a:cubicBezTo>
                      <a:pt x="230101" y="250506"/>
                      <a:pt x="188798" y="291038"/>
                      <a:pt x="136977" y="298315"/>
                    </a:cubicBezTo>
                    <a:lnTo>
                      <a:pt x="129803" y="245187"/>
                    </a:lnTo>
                    <a:cubicBezTo>
                      <a:pt x="158581" y="241020"/>
                      <a:pt x="181474" y="218098"/>
                      <a:pt x="186464" y="188454"/>
                    </a:cubicBezTo>
                    <a:cubicBezTo>
                      <a:pt x="191362" y="159363"/>
                      <a:pt x="177921" y="130252"/>
                      <a:pt x="152980" y="115936"/>
                    </a:cubicBezTo>
                    <a:cubicBezTo>
                      <a:pt x="126898" y="100965"/>
                      <a:pt x="94397" y="105670"/>
                      <a:pt x="73281" y="127475"/>
                    </a:cubicBezTo>
                    <a:cubicBezTo>
                      <a:pt x="53269" y="148139"/>
                      <a:pt x="47948" y="179594"/>
                      <a:pt x="59987" y="206072"/>
                    </a:cubicBezTo>
                    <a:lnTo>
                      <a:pt x="11793" y="229570"/>
                    </a:lnTo>
                    <a:cubicBezTo>
                      <a:pt x="-10423" y="182187"/>
                      <a:pt x="-661" y="125646"/>
                      <a:pt x="36088" y="88849"/>
                    </a:cubicBezTo>
                    <a:cubicBezTo>
                      <a:pt x="64491" y="60409"/>
                      <a:pt x="104070" y="48690"/>
                      <a:pt x="141737" y="55547"/>
                    </a:cubicBezTo>
                    <a:lnTo>
                      <a:pt x="144339" y="56480"/>
                    </a:lnTo>
                    <a:lnTo>
                      <a:pt x="174500" y="0"/>
                    </a:lnTo>
                    <a:close/>
                  </a:path>
                </a:pathLst>
              </a:cu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Freeform 56">
                <a:extLst>
                  <a:ext uri="{FF2B5EF4-FFF2-40B4-BE49-F238E27FC236}">
                    <a16:creationId xmlns:a16="http://schemas.microsoft.com/office/drawing/2014/main" id="{3EB335EF-3CD0-44B0-998E-1C19AA9117C1}"/>
                  </a:ext>
                </a:extLst>
              </p:cNvPr>
              <p:cNvSpPr/>
              <p:nvPr/>
            </p:nvSpPr>
            <p:spPr bwMode="auto">
              <a:xfrm>
                <a:off x="9473248" y="3217580"/>
                <a:ext cx="278392" cy="384668"/>
              </a:xfrm>
              <a:custGeom>
                <a:avLst/>
                <a:gdLst>
                  <a:gd name="connsiteX0" fmla="*/ 103374 w 278392"/>
                  <a:gd name="connsiteY0" fmla="*/ 0 h 384668"/>
                  <a:gd name="connsiteX1" fmla="*/ 175017 w 278392"/>
                  <a:gd name="connsiteY1" fmla="*/ 0 h 384668"/>
                  <a:gd name="connsiteX2" fmla="*/ 175017 w 278392"/>
                  <a:gd name="connsiteY2" fmla="*/ 57941 h 384668"/>
                  <a:gd name="connsiteX3" fmla="*/ 231992 w 278392"/>
                  <a:gd name="connsiteY3" fmla="*/ 57941 h 384668"/>
                  <a:gd name="connsiteX4" fmla="*/ 278392 w 278392"/>
                  <a:gd name="connsiteY4" fmla="*/ 104341 h 384668"/>
                  <a:gd name="connsiteX5" fmla="*/ 278392 w 278392"/>
                  <a:gd name="connsiteY5" fmla="*/ 338268 h 384668"/>
                  <a:gd name="connsiteX6" fmla="*/ 231992 w 278392"/>
                  <a:gd name="connsiteY6" fmla="*/ 384668 h 384668"/>
                  <a:gd name="connsiteX7" fmla="*/ 46400 w 278392"/>
                  <a:gd name="connsiteY7" fmla="*/ 384668 h 384668"/>
                  <a:gd name="connsiteX8" fmla="*/ 0 w 278392"/>
                  <a:gd name="connsiteY8" fmla="*/ 338268 h 384668"/>
                  <a:gd name="connsiteX9" fmla="*/ 0 w 278392"/>
                  <a:gd name="connsiteY9" fmla="*/ 104341 h 384668"/>
                  <a:gd name="connsiteX10" fmla="*/ 46400 w 278392"/>
                  <a:gd name="connsiteY10" fmla="*/ 57941 h 384668"/>
                  <a:gd name="connsiteX11" fmla="*/ 103374 w 278392"/>
                  <a:gd name="connsiteY11" fmla="*/ 57941 h 3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392" h="384668">
                    <a:moveTo>
                      <a:pt x="103374" y="0"/>
                    </a:moveTo>
                    <a:lnTo>
                      <a:pt x="175017" y="0"/>
                    </a:lnTo>
                    <a:lnTo>
                      <a:pt x="175017" y="57941"/>
                    </a:lnTo>
                    <a:lnTo>
                      <a:pt x="231992" y="57941"/>
                    </a:lnTo>
                    <a:cubicBezTo>
                      <a:pt x="257618" y="57941"/>
                      <a:pt x="278392" y="78715"/>
                      <a:pt x="278392" y="104341"/>
                    </a:cubicBezTo>
                    <a:lnTo>
                      <a:pt x="278392" y="338268"/>
                    </a:lnTo>
                    <a:cubicBezTo>
                      <a:pt x="278392" y="363894"/>
                      <a:pt x="257618" y="384668"/>
                      <a:pt x="231992" y="384668"/>
                    </a:cubicBezTo>
                    <a:lnTo>
                      <a:pt x="46400" y="384668"/>
                    </a:lnTo>
                    <a:cubicBezTo>
                      <a:pt x="20774" y="384668"/>
                      <a:pt x="0" y="363894"/>
                      <a:pt x="0" y="338268"/>
                    </a:cubicBezTo>
                    <a:lnTo>
                      <a:pt x="0" y="104341"/>
                    </a:lnTo>
                    <a:cubicBezTo>
                      <a:pt x="0" y="78715"/>
                      <a:pt x="20774" y="57941"/>
                      <a:pt x="46400" y="57941"/>
                    </a:cubicBezTo>
                    <a:lnTo>
                      <a:pt x="103374" y="57941"/>
                    </a:lnTo>
                    <a:close/>
                  </a:path>
                </a:pathLst>
              </a:cu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3" name="Freeform 57">
              <a:extLst>
                <a:ext uri="{FF2B5EF4-FFF2-40B4-BE49-F238E27FC236}">
                  <a16:creationId xmlns:a16="http://schemas.microsoft.com/office/drawing/2014/main" id="{E219FCFA-D2EE-4C2A-929D-B195B9F3A487}"/>
                </a:ext>
              </a:extLst>
            </p:cNvPr>
            <p:cNvSpPr/>
            <p:nvPr/>
          </p:nvSpPr>
          <p:spPr>
            <a:xfrm>
              <a:off x="10214121" y="2578594"/>
              <a:ext cx="932891" cy="575263"/>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6E6E6">
                <a:lumMod val="90000"/>
              </a:srgbClr>
            </a:solidFill>
            <a:ln w="25400" cap="flat" cmpd="sng" algn="ctr">
              <a:noFill/>
              <a:prstDash val="solid"/>
            </a:ln>
            <a:effectLst/>
          </p:spPr>
          <p:txBody>
            <a:bodyPr rtlCol="0" anchor="ctr"/>
            <a:lstStyle/>
            <a:p>
              <a:pPr algn="ctr" defTabSz="896354">
                <a:defRPr/>
              </a:pPr>
              <a:endParaRPr kumimoji="0" lang="en-US" sz="1730" kern="0" dirty="0">
                <a:solidFill>
                  <a:srgbClr val="FFFFFF"/>
                </a:solidFill>
                <a:latin typeface="Segoe UI"/>
              </a:endParaRPr>
            </a:p>
          </p:txBody>
        </p:sp>
        <p:cxnSp>
          <p:nvCxnSpPr>
            <p:cNvPr id="54" name="Straight Arrow Connector 77">
              <a:extLst>
                <a:ext uri="{FF2B5EF4-FFF2-40B4-BE49-F238E27FC236}">
                  <a16:creationId xmlns:a16="http://schemas.microsoft.com/office/drawing/2014/main" id="{1F4C1D27-2FA1-42A6-B4C0-F0DCD9D758F9}"/>
                </a:ext>
              </a:extLst>
            </p:cNvPr>
            <p:cNvCxnSpPr/>
            <p:nvPr/>
          </p:nvCxnSpPr>
          <p:spPr>
            <a:xfrm flipV="1">
              <a:off x="9978020" y="3153857"/>
              <a:ext cx="227764" cy="175011"/>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5" name="Straight Arrow Connector 78">
              <a:extLst>
                <a:ext uri="{FF2B5EF4-FFF2-40B4-BE49-F238E27FC236}">
                  <a16:creationId xmlns:a16="http://schemas.microsoft.com/office/drawing/2014/main" id="{9FBCCCB1-D076-4CE3-A306-063A4B95C4EC}"/>
                </a:ext>
              </a:extLst>
            </p:cNvPr>
            <p:cNvCxnSpPr/>
            <p:nvPr/>
          </p:nvCxnSpPr>
          <p:spPr>
            <a:xfrm flipV="1">
              <a:off x="10332144" y="3243920"/>
              <a:ext cx="132295" cy="311970"/>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6" name="Straight Arrow Connector 79">
              <a:extLst>
                <a:ext uri="{FF2B5EF4-FFF2-40B4-BE49-F238E27FC236}">
                  <a16:creationId xmlns:a16="http://schemas.microsoft.com/office/drawing/2014/main" id="{AA9642FC-FF7F-4410-83AC-2A01C3638AE1}"/>
                </a:ext>
              </a:extLst>
            </p:cNvPr>
            <p:cNvCxnSpPr/>
            <p:nvPr/>
          </p:nvCxnSpPr>
          <p:spPr>
            <a:xfrm flipH="1" flipV="1">
              <a:off x="10886593" y="3226746"/>
              <a:ext cx="172398" cy="288191"/>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7" name="Straight Arrow Connector 80">
              <a:extLst>
                <a:ext uri="{FF2B5EF4-FFF2-40B4-BE49-F238E27FC236}">
                  <a16:creationId xmlns:a16="http://schemas.microsoft.com/office/drawing/2014/main" id="{D192DA0A-671D-4789-9183-4D07B6C424AB}"/>
                </a:ext>
              </a:extLst>
            </p:cNvPr>
            <p:cNvCxnSpPr/>
            <p:nvPr/>
          </p:nvCxnSpPr>
          <p:spPr>
            <a:xfrm flipH="1" flipV="1">
              <a:off x="11297945" y="3137917"/>
              <a:ext cx="285113" cy="190951"/>
            </a:xfrm>
            <a:prstGeom prst="straightConnector1">
              <a:avLst/>
            </a:prstGeom>
            <a:noFill/>
            <a:ln w="12700" cap="flat" cmpd="sng" algn="ctr">
              <a:solidFill>
                <a:srgbClr val="FFFFFF">
                  <a:lumMod val="50000"/>
                </a:srgbClr>
              </a:solidFill>
              <a:prstDash val="sysDash"/>
              <a:headEnd type="triangle"/>
              <a:tailEnd type="triangle"/>
            </a:ln>
            <a:effectLst/>
          </p:spPr>
        </p:cxnSp>
        <p:grpSp>
          <p:nvGrpSpPr>
            <p:cNvPr id="58" name="Group 81">
              <a:extLst>
                <a:ext uri="{FF2B5EF4-FFF2-40B4-BE49-F238E27FC236}">
                  <a16:creationId xmlns:a16="http://schemas.microsoft.com/office/drawing/2014/main" id="{9305C6FC-31CF-456A-8226-36E9C0818DB3}"/>
                </a:ext>
              </a:extLst>
            </p:cNvPr>
            <p:cNvGrpSpPr>
              <a:grpSpLocks noChangeAspect="1"/>
            </p:cNvGrpSpPr>
            <p:nvPr/>
          </p:nvGrpSpPr>
          <p:grpSpPr>
            <a:xfrm>
              <a:off x="11641790" y="3399054"/>
              <a:ext cx="332935" cy="559730"/>
              <a:chOff x="7330403" y="3708547"/>
              <a:chExt cx="1686990" cy="2836162"/>
            </a:xfrm>
          </p:grpSpPr>
          <p:sp>
            <p:nvSpPr>
              <p:cNvPr id="59" name="Rounded Rectangle 63">
                <a:extLst>
                  <a:ext uri="{FF2B5EF4-FFF2-40B4-BE49-F238E27FC236}">
                    <a16:creationId xmlns:a16="http://schemas.microsoft.com/office/drawing/2014/main" id="{05243925-F571-4469-9220-FF86AC4C53A4}"/>
                  </a:ext>
                </a:extLst>
              </p:cNvPr>
              <p:cNvSpPr/>
              <p:nvPr/>
            </p:nvSpPr>
            <p:spPr bwMode="auto">
              <a:xfrm>
                <a:off x="7330403" y="3708547"/>
                <a:ext cx="1686990" cy="2836162"/>
              </a:xfrm>
              <a:prstGeom prst="roundRect">
                <a:avLst>
                  <a:gd name="adj" fmla="val 8014"/>
                </a:avLst>
              </a:prstGeom>
              <a:solidFill>
                <a:srgbClr val="77777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83">
                <a:extLst>
                  <a:ext uri="{FF2B5EF4-FFF2-40B4-BE49-F238E27FC236}">
                    <a16:creationId xmlns:a16="http://schemas.microsoft.com/office/drawing/2014/main" id="{6B753F5F-EECC-4160-9DEB-46C37855E22D}"/>
                  </a:ext>
                </a:extLst>
              </p:cNvPr>
              <p:cNvGrpSpPr/>
              <p:nvPr/>
            </p:nvGrpSpPr>
            <p:grpSpPr>
              <a:xfrm>
                <a:off x="7541142" y="4008781"/>
                <a:ext cx="1185075" cy="380195"/>
                <a:chOff x="7541142" y="4008781"/>
                <a:chExt cx="1185075" cy="380195"/>
              </a:xfrm>
            </p:grpSpPr>
            <p:sp>
              <p:nvSpPr>
                <p:cNvPr id="67" name="Rounded Rectangle 71">
                  <a:extLst>
                    <a:ext uri="{FF2B5EF4-FFF2-40B4-BE49-F238E27FC236}">
                      <a16:creationId xmlns:a16="http://schemas.microsoft.com/office/drawing/2014/main" id="{28B6BF92-CC2C-452F-8836-3678417708C7}"/>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91">
                  <a:extLst>
                    <a:ext uri="{FF2B5EF4-FFF2-40B4-BE49-F238E27FC236}">
                      <a16:creationId xmlns:a16="http://schemas.microsoft.com/office/drawing/2014/main" id="{DCC31A7B-9AB6-4289-86B2-3F17520AF269}"/>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84">
                <a:extLst>
                  <a:ext uri="{FF2B5EF4-FFF2-40B4-BE49-F238E27FC236}">
                    <a16:creationId xmlns:a16="http://schemas.microsoft.com/office/drawing/2014/main" id="{DD056093-3CD5-473D-A3D2-AB42A32685EE}"/>
                  </a:ext>
                </a:extLst>
              </p:cNvPr>
              <p:cNvGrpSpPr/>
              <p:nvPr/>
            </p:nvGrpSpPr>
            <p:grpSpPr>
              <a:xfrm>
                <a:off x="7541142" y="4553031"/>
                <a:ext cx="1185075" cy="380195"/>
                <a:chOff x="7541142" y="4008781"/>
                <a:chExt cx="1185075" cy="380195"/>
              </a:xfrm>
            </p:grpSpPr>
            <p:sp>
              <p:nvSpPr>
                <p:cNvPr id="65" name="Rounded Rectangle 69">
                  <a:extLst>
                    <a:ext uri="{FF2B5EF4-FFF2-40B4-BE49-F238E27FC236}">
                      <a16:creationId xmlns:a16="http://schemas.microsoft.com/office/drawing/2014/main" id="{57A35B22-CF35-49B2-A9B2-F7327A7D3921}"/>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89">
                  <a:extLst>
                    <a:ext uri="{FF2B5EF4-FFF2-40B4-BE49-F238E27FC236}">
                      <a16:creationId xmlns:a16="http://schemas.microsoft.com/office/drawing/2014/main" id="{74789F58-14C5-47E3-9F94-7A3670049D5B}"/>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2" name="Group 85">
                <a:extLst>
                  <a:ext uri="{FF2B5EF4-FFF2-40B4-BE49-F238E27FC236}">
                    <a16:creationId xmlns:a16="http://schemas.microsoft.com/office/drawing/2014/main" id="{010CBACB-1E0A-418B-B4DA-03C8FF5AF564}"/>
                  </a:ext>
                </a:extLst>
              </p:cNvPr>
              <p:cNvGrpSpPr/>
              <p:nvPr/>
            </p:nvGrpSpPr>
            <p:grpSpPr>
              <a:xfrm>
                <a:off x="7541142" y="5097282"/>
                <a:ext cx="1185075" cy="380195"/>
                <a:chOff x="7541142" y="4008781"/>
                <a:chExt cx="1185075" cy="380195"/>
              </a:xfrm>
            </p:grpSpPr>
            <p:sp>
              <p:nvSpPr>
                <p:cNvPr id="63" name="Rounded Rectangle 67">
                  <a:extLst>
                    <a:ext uri="{FF2B5EF4-FFF2-40B4-BE49-F238E27FC236}">
                      <a16:creationId xmlns:a16="http://schemas.microsoft.com/office/drawing/2014/main" id="{25F138DC-B168-40F3-A02D-8722BD534500}"/>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87">
                  <a:extLst>
                    <a:ext uri="{FF2B5EF4-FFF2-40B4-BE49-F238E27FC236}">
                      <a16:creationId xmlns:a16="http://schemas.microsoft.com/office/drawing/2014/main" id="{73486ACD-5CC8-4F2B-9210-FB2606088786}"/>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27" name="Group 131">
            <a:extLst>
              <a:ext uri="{FF2B5EF4-FFF2-40B4-BE49-F238E27FC236}">
                <a16:creationId xmlns:a16="http://schemas.microsoft.com/office/drawing/2014/main" id="{BA7E97D4-A2FE-4914-9D2B-7A8A3D33D821}"/>
              </a:ext>
            </a:extLst>
          </p:cNvPr>
          <p:cNvGrpSpPr>
            <a:grpSpLocks noChangeAspect="1"/>
          </p:cNvGrpSpPr>
          <p:nvPr/>
        </p:nvGrpSpPr>
        <p:grpSpPr>
          <a:xfrm>
            <a:off x="8138339" y="1304095"/>
            <a:ext cx="3189075" cy="983823"/>
            <a:chOff x="6821330" y="1923814"/>
            <a:chExt cx="4038466" cy="1245860"/>
          </a:xfrm>
        </p:grpSpPr>
        <p:grpSp>
          <p:nvGrpSpPr>
            <p:cNvPr id="128" name="Group 132">
              <a:extLst>
                <a:ext uri="{FF2B5EF4-FFF2-40B4-BE49-F238E27FC236}">
                  <a16:creationId xmlns:a16="http://schemas.microsoft.com/office/drawing/2014/main" id="{099488D5-C1EF-41E9-9FC4-2B7435A7F719}"/>
                </a:ext>
              </a:extLst>
            </p:cNvPr>
            <p:cNvGrpSpPr>
              <a:grpSpLocks noChangeAspect="1"/>
            </p:cNvGrpSpPr>
            <p:nvPr/>
          </p:nvGrpSpPr>
          <p:grpSpPr>
            <a:xfrm>
              <a:off x="9401956" y="1923814"/>
              <a:ext cx="1457840" cy="1160197"/>
              <a:chOff x="7447097" y="5073261"/>
              <a:chExt cx="1524001" cy="1212851"/>
            </a:xfrm>
          </p:grpSpPr>
          <p:sp>
            <p:nvSpPr>
              <p:cNvPr id="147" name="AutoShape 3">
                <a:extLst>
                  <a:ext uri="{FF2B5EF4-FFF2-40B4-BE49-F238E27FC236}">
                    <a16:creationId xmlns:a16="http://schemas.microsoft.com/office/drawing/2014/main" id="{CBD59A24-0D99-498E-9BDC-7CAFDBCE82B8}"/>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48" name="Freeform 5">
                <a:extLst>
                  <a:ext uri="{FF2B5EF4-FFF2-40B4-BE49-F238E27FC236}">
                    <a16:creationId xmlns:a16="http://schemas.microsoft.com/office/drawing/2014/main" id="{CD820CAD-BDBF-455F-88EE-D998D87A401D}"/>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49" name="Rectangle 6">
                <a:extLst>
                  <a:ext uri="{FF2B5EF4-FFF2-40B4-BE49-F238E27FC236}">
                    <a16:creationId xmlns:a16="http://schemas.microsoft.com/office/drawing/2014/main" id="{A2C3AA20-639B-4D87-B85C-03998BD8531D}"/>
                  </a:ext>
                </a:extLst>
              </p:cNvPr>
              <p:cNvSpPr>
                <a:spLocks noChangeArrowheads="1"/>
              </p:cNvSpPr>
              <p:nvPr/>
            </p:nvSpPr>
            <p:spPr bwMode="auto">
              <a:xfrm>
                <a:off x="8669472" y="5689708"/>
                <a:ext cx="301625" cy="581026"/>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0" name="Rectangle 7">
                <a:extLst>
                  <a:ext uri="{FF2B5EF4-FFF2-40B4-BE49-F238E27FC236}">
                    <a16:creationId xmlns:a16="http://schemas.microsoft.com/office/drawing/2014/main" id="{8691B859-CBEC-449C-B9EF-FC745809CE94}"/>
                  </a:ext>
                </a:extLst>
              </p:cNvPr>
              <p:cNvSpPr>
                <a:spLocks noChangeArrowheads="1"/>
              </p:cNvSpPr>
              <p:nvPr/>
            </p:nvSpPr>
            <p:spPr bwMode="auto">
              <a:xfrm>
                <a:off x="7770947" y="5946387"/>
                <a:ext cx="8572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1" name="Rectangle 8">
                <a:extLst>
                  <a:ext uri="{FF2B5EF4-FFF2-40B4-BE49-F238E27FC236}">
                    <a16:creationId xmlns:a16="http://schemas.microsoft.com/office/drawing/2014/main" id="{6F5543BA-DD1A-4CCF-A8F1-2BCBEADE378D}"/>
                  </a:ext>
                </a:extLst>
              </p:cNvPr>
              <p:cNvSpPr>
                <a:spLocks noChangeArrowheads="1"/>
              </p:cNvSpPr>
              <p:nvPr/>
            </p:nvSpPr>
            <p:spPr bwMode="auto">
              <a:xfrm>
                <a:off x="7574097" y="5946387"/>
                <a:ext cx="84138"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2" name="Rectangle 9">
                <a:extLst>
                  <a:ext uri="{FF2B5EF4-FFF2-40B4-BE49-F238E27FC236}">
                    <a16:creationId xmlns:a16="http://schemas.microsoft.com/office/drawing/2014/main" id="{44952153-F5DD-474B-BB1D-93F4FA0AC85E}"/>
                  </a:ext>
                </a:extLst>
              </p:cNvPr>
              <p:cNvSpPr>
                <a:spLocks noChangeArrowheads="1"/>
              </p:cNvSpPr>
              <p:nvPr/>
            </p:nvSpPr>
            <p:spPr bwMode="auto">
              <a:xfrm>
                <a:off x="7988435"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3" name="Rectangle 10">
                <a:extLst>
                  <a:ext uri="{FF2B5EF4-FFF2-40B4-BE49-F238E27FC236}">
                    <a16:creationId xmlns:a16="http://schemas.microsoft.com/office/drawing/2014/main" id="{1DBEEF28-E163-4BA9-B99B-ADC0CD9621D8}"/>
                  </a:ext>
                </a:extLst>
              </p:cNvPr>
              <p:cNvSpPr>
                <a:spLocks noChangeArrowheads="1"/>
              </p:cNvSpPr>
              <p:nvPr/>
            </p:nvSpPr>
            <p:spPr bwMode="auto">
              <a:xfrm>
                <a:off x="8199572"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4" name="Rectangle 11">
                <a:extLst>
                  <a:ext uri="{FF2B5EF4-FFF2-40B4-BE49-F238E27FC236}">
                    <a16:creationId xmlns:a16="http://schemas.microsoft.com/office/drawing/2014/main" id="{63B521B2-609B-4F53-B25E-6344D2102766}"/>
                  </a:ext>
                </a:extLst>
              </p:cNvPr>
              <p:cNvSpPr>
                <a:spLocks noChangeArrowheads="1"/>
              </p:cNvSpPr>
              <p:nvPr/>
            </p:nvSpPr>
            <p:spPr bwMode="auto">
              <a:xfrm>
                <a:off x="8410710" y="5946387"/>
                <a:ext cx="80963"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5" name="Freeform 12">
                <a:extLst>
                  <a:ext uri="{FF2B5EF4-FFF2-40B4-BE49-F238E27FC236}">
                    <a16:creationId xmlns:a16="http://schemas.microsoft.com/office/drawing/2014/main" id="{AE8D6374-E74B-40EE-90AB-DD2887E1C8E4}"/>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6" name="Freeform 13">
                <a:extLst>
                  <a:ext uri="{FF2B5EF4-FFF2-40B4-BE49-F238E27FC236}">
                    <a16:creationId xmlns:a16="http://schemas.microsoft.com/office/drawing/2014/main" id="{449CB217-D368-4906-8D84-90F73509F89B}"/>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7" name="Freeform 14">
                <a:extLst>
                  <a:ext uri="{FF2B5EF4-FFF2-40B4-BE49-F238E27FC236}">
                    <a16:creationId xmlns:a16="http://schemas.microsoft.com/office/drawing/2014/main" id="{421C900B-B2CC-4DA4-A511-EFF8D370BCC5}"/>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8" name="Freeform 15">
                <a:extLst>
                  <a:ext uri="{FF2B5EF4-FFF2-40B4-BE49-F238E27FC236}">
                    <a16:creationId xmlns:a16="http://schemas.microsoft.com/office/drawing/2014/main" id="{34A6DA27-D54C-496F-A72A-D3CAB525365D}"/>
                  </a:ext>
                </a:extLst>
              </p:cNvPr>
              <p:cNvSpPr>
                <a:spLocks/>
              </p:cNvSpPr>
              <p:nvPr/>
            </p:nvSpPr>
            <p:spPr bwMode="auto">
              <a:xfrm>
                <a:off x="7667760" y="5218221"/>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9" name="Freeform 16">
                <a:extLst>
                  <a:ext uri="{FF2B5EF4-FFF2-40B4-BE49-F238E27FC236}">
                    <a16:creationId xmlns:a16="http://schemas.microsoft.com/office/drawing/2014/main" id="{D17E030E-B3B9-48D3-8870-363CC403E9B0}"/>
                  </a:ext>
                </a:extLst>
              </p:cNvPr>
              <p:cNvSpPr>
                <a:spLocks/>
              </p:cNvSpPr>
              <p:nvPr/>
            </p:nvSpPr>
            <p:spPr bwMode="auto">
              <a:xfrm>
                <a:off x="8505960" y="5218221"/>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60" name="Freeform 17">
                <a:extLst>
                  <a:ext uri="{FF2B5EF4-FFF2-40B4-BE49-F238E27FC236}">
                    <a16:creationId xmlns:a16="http://schemas.microsoft.com/office/drawing/2014/main" id="{0ECFA344-9E0B-4A05-9DDB-29B4A5ED674C}"/>
                  </a:ext>
                </a:extLst>
              </p:cNvPr>
              <p:cNvSpPr>
                <a:spLocks/>
              </p:cNvSpPr>
              <p:nvPr/>
            </p:nvSpPr>
            <p:spPr bwMode="auto">
              <a:xfrm>
                <a:off x="8086860" y="5218221"/>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grpSp>
        <p:grpSp>
          <p:nvGrpSpPr>
            <p:cNvPr id="129" name="Group 133">
              <a:extLst>
                <a:ext uri="{FF2B5EF4-FFF2-40B4-BE49-F238E27FC236}">
                  <a16:creationId xmlns:a16="http://schemas.microsoft.com/office/drawing/2014/main" id="{58C453CE-EE67-40E8-A1A0-EFB37AC9D6DA}"/>
                </a:ext>
              </a:extLst>
            </p:cNvPr>
            <p:cNvGrpSpPr>
              <a:grpSpLocks noChangeAspect="1"/>
            </p:cNvGrpSpPr>
            <p:nvPr/>
          </p:nvGrpSpPr>
          <p:grpSpPr>
            <a:xfrm>
              <a:off x="6821330" y="2396433"/>
              <a:ext cx="1982891" cy="773241"/>
              <a:chOff x="2548347" y="703664"/>
              <a:chExt cx="5233450" cy="2040818"/>
            </a:xfrm>
          </p:grpSpPr>
          <p:grpSp>
            <p:nvGrpSpPr>
              <p:cNvPr id="137" name="Group 141">
                <a:extLst>
                  <a:ext uri="{FF2B5EF4-FFF2-40B4-BE49-F238E27FC236}">
                    <a16:creationId xmlns:a16="http://schemas.microsoft.com/office/drawing/2014/main" id="{CACBF9D0-4E40-40CC-8EAC-06EFDF70AB67}"/>
                  </a:ext>
                </a:extLst>
              </p:cNvPr>
              <p:cNvGrpSpPr/>
              <p:nvPr/>
            </p:nvGrpSpPr>
            <p:grpSpPr>
              <a:xfrm>
                <a:off x="2548347" y="703665"/>
                <a:ext cx="3994484" cy="2040817"/>
                <a:chOff x="-1078184" y="441993"/>
                <a:chExt cx="3994484" cy="2040817"/>
              </a:xfrm>
            </p:grpSpPr>
            <p:grpSp>
              <p:nvGrpSpPr>
                <p:cNvPr id="142" name="Group 146">
                  <a:extLst>
                    <a:ext uri="{FF2B5EF4-FFF2-40B4-BE49-F238E27FC236}">
                      <a16:creationId xmlns:a16="http://schemas.microsoft.com/office/drawing/2014/main" id="{26F98956-A2FD-4F7B-9438-8DA62F680E9F}"/>
                    </a:ext>
                  </a:extLst>
                </p:cNvPr>
                <p:cNvGrpSpPr/>
                <p:nvPr/>
              </p:nvGrpSpPr>
              <p:grpSpPr>
                <a:xfrm>
                  <a:off x="-1078184" y="441993"/>
                  <a:ext cx="3994484" cy="2040817"/>
                  <a:chOff x="-1078184" y="441993"/>
                  <a:chExt cx="3994484" cy="2040817"/>
                </a:xfrm>
              </p:grpSpPr>
              <p:sp>
                <p:nvSpPr>
                  <p:cNvPr id="145" name="Rectangle: Rounded Corners 149">
                    <a:extLst>
                      <a:ext uri="{FF2B5EF4-FFF2-40B4-BE49-F238E27FC236}">
                        <a16:creationId xmlns:a16="http://schemas.microsoft.com/office/drawing/2014/main" id="{5DC07051-4179-4CC5-B7AB-9306B011F765}"/>
                      </a:ext>
                    </a:extLst>
                  </p:cNvPr>
                  <p:cNvSpPr/>
                  <p:nvPr/>
                </p:nvSpPr>
                <p:spPr bwMode="auto">
                  <a:xfrm>
                    <a:off x="-1078184" y="441993"/>
                    <a:ext cx="3994484" cy="2040817"/>
                  </a:xfrm>
                  <a:prstGeom prst="roundRect">
                    <a:avLst>
                      <a:gd name="adj" fmla="val 12422"/>
                    </a:avLst>
                  </a:prstGeom>
                  <a:solidFill>
                    <a:srgbClr val="2139B5"/>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Shape 150">
                    <a:extLst>
                      <a:ext uri="{FF2B5EF4-FFF2-40B4-BE49-F238E27FC236}">
                        <a16:creationId xmlns:a16="http://schemas.microsoft.com/office/drawing/2014/main" id="{7BF9914C-9EA8-4C1B-8F6B-C0E434DAC01F}"/>
                      </a:ext>
                    </a:extLst>
                  </p:cNvPr>
                  <p:cNvSpPr/>
                  <p:nvPr/>
                </p:nvSpPr>
                <p:spPr bwMode="auto">
                  <a:xfrm>
                    <a:off x="-1078184" y="1462402"/>
                    <a:ext cx="3994484" cy="1020408"/>
                  </a:xfrm>
                  <a:custGeom>
                    <a:avLst/>
                    <a:gdLst>
                      <a:gd name="connsiteX0" fmla="*/ 0 w 3994484"/>
                      <a:gd name="connsiteY0" fmla="*/ 0 h 1020408"/>
                      <a:gd name="connsiteX1" fmla="*/ 3994484 w 3994484"/>
                      <a:gd name="connsiteY1" fmla="*/ 0 h 1020408"/>
                      <a:gd name="connsiteX2" fmla="*/ 3994484 w 3994484"/>
                      <a:gd name="connsiteY2" fmla="*/ 766898 h 1020408"/>
                      <a:gd name="connsiteX3" fmla="*/ 3740974 w 3994484"/>
                      <a:gd name="connsiteY3" fmla="*/ 1020408 h 1020408"/>
                      <a:gd name="connsiteX4" fmla="*/ 253510 w 3994484"/>
                      <a:gd name="connsiteY4" fmla="*/ 1020408 h 1020408"/>
                      <a:gd name="connsiteX5" fmla="*/ 0 w 3994484"/>
                      <a:gd name="connsiteY5" fmla="*/ 766898 h 10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484" h="1020408">
                        <a:moveTo>
                          <a:pt x="0" y="0"/>
                        </a:moveTo>
                        <a:lnTo>
                          <a:pt x="3994484" y="0"/>
                        </a:lnTo>
                        <a:lnTo>
                          <a:pt x="3994484" y="766898"/>
                        </a:lnTo>
                        <a:cubicBezTo>
                          <a:pt x="3994484" y="906908"/>
                          <a:pt x="3880984" y="1020408"/>
                          <a:pt x="3740974" y="1020408"/>
                        </a:cubicBezTo>
                        <a:lnTo>
                          <a:pt x="253510" y="1020408"/>
                        </a:lnTo>
                        <a:cubicBezTo>
                          <a:pt x="113500" y="1020408"/>
                          <a:pt x="0" y="906908"/>
                          <a:pt x="0" y="766898"/>
                        </a:cubicBezTo>
                        <a:close/>
                      </a:path>
                    </a:pathLst>
                  </a:cu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3" name="Freeform: Shape 147">
                  <a:extLst>
                    <a:ext uri="{FF2B5EF4-FFF2-40B4-BE49-F238E27FC236}">
                      <a16:creationId xmlns:a16="http://schemas.microsoft.com/office/drawing/2014/main" id="{C22DE76C-B7AD-4446-BE4B-44C5B96742C7}"/>
                    </a:ext>
                  </a:extLst>
                </p:cNvPr>
                <p:cNvSpPr>
                  <a:spLocks noChangeAspect="1"/>
                </p:cNvSpPr>
                <p:nvPr/>
              </p:nvSpPr>
              <p:spPr bwMode="auto">
                <a:xfrm>
                  <a:off x="-847504" y="732537"/>
                  <a:ext cx="3533124" cy="486806"/>
                </a:xfrm>
                <a:custGeom>
                  <a:avLst/>
                  <a:gdLst>
                    <a:gd name="connsiteX0" fmla="*/ 2444246 w 3944117"/>
                    <a:gd name="connsiteY0" fmla="*/ 298020 h 486806"/>
                    <a:gd name="connsiteX1" fmla="*/ 3129369 w 3944117"/>
                    <a:gd name="connsiteY1" fmla="*/ 298020 h 486806"/>
                    <a:gd name="connsiteX2" fmla="*/ 3129369 w 3944117"/>
                    <a:gd name="connsiteY2" fmla="*/ 486806 h 486806"/>
                    <a:gd name="connsiteX3" fmla="*/ 2444246 w 3944117"/>
                    <a:gd name="connsiteY3" fmla="*/ 486806 h 486806"/>
                    <a:gd name="connsiteX4" fmla="*/ 1629497 w 3944117"/>
                    <a:gd name="connsiteY4" fmla="*/ 298020 h 486806"/>
                    <a:gd name="connsiteX5" fmla="*/ 2314620 w 3944117"/>
                    <a:gd name="connsiteY5" fmla="*/ 298020 h 486806"/>
                    <a:gd name="connsiteX6" fmla="*/ 2314620 w 3944117"/>
                    <a:gd name="connsiteY6" fmla="*/ 486806 h 486806"/>
                    <a:gd name="connsiteX7" fmla="*/ 1629497 w 3944117"/>
                    <a:gd name="connsiteY7" fmla="*/ 486806 h 486806"/>
                    <a:gd name="connsiteX8" fmla="*/ 814748 w 3944117"/>
                    <a:gd name="connsiteY8" fmla="*/ 298020 h 486806"/>
                    <a:gd name="connsiteX9" fmla="*/ 1499871 w 3944117"/>
                    <a:gd name="connsiteY9" fmla="*/ 298020 h 486806"/>
                    <a:gd name="connsiteX10" fmla="*/ 1499871 w 3944117"/>
                    <a:gd name="connsiteY10" fmla="*/ 486806 h 486806"/>
                    <a:gd name="connsiteX11" fmla="*/ 814748 w 3944117"/>
                    <a:gd name="connsiteY11" fmla="*/ 486806 h 486806"/>
                    <a:gd name="connsiteX12" fmla="*/ 3258994 w 3944117"/>
                    <a:gd name="connsiteY12" fmla="*/ 133687 h 486806"/>
                    <a:gd name="connsiteX13" fmla="*/ 3944117 w 3944117"/>
                    <a:gd name="connsiteY13" fmla="*/ 133687 h 486806"/>
                    <a:gd name="connsiteX14" fmla="*/ 3944117 w 3944117"/>
                    <a:gd name="connsiteY14" fmla="*/ 322473 h 486806"/>
                    <a:gd name="connsiteX15" fmla="*/ 3258994 w 3944117"/>
                    <a:gd name="connsiteY15" fmla="*/ 322473 h 486806"/>
                    <a:gd name="connsiteX16" fmla="*/ 0 w 3944117"/>
                    <a:gd name="connsiteY16" fmla="*/ 133687 h 486806"/>
                    <a:gd name="connsiteX17" fmla="*/ 685123 w 3944117"/>
                    <a:gd name="connsiteY17" fmla="*/ 133687 h 486806"/>
                    <a:gd name="connsiteX18" fmla="*/ 685123 w 3944117"/>
                    <a:gd name="connsiteY18" fmla="*/ 322473 h 486806"/>
                    <a:gd name="connsiteX19" fmla="*/ 0 w 3944117"/>
                    <a:gd name="connsiteY19" fmla="*/ 322473 h 486806"/>
                    <a:gd name="connsiteX20" fmla="*/ 2444246 w 3944117"/>
                    <a:gd name="connsiteY20" fmla="*/ 0 h 486806"/>
                    <a:gd name="connsiteX21" fmla="*/ 3129369 w 3944117"/>
                    <a:gd name="connsiteY21" fmla="*/ 0 h 486806"/>
                    <a:gd name="connsiteX22" fmla="*/ 3129369 w 3944117"/>
                    <a:gd name="connsiteY22" fmla="*/ 188786 h 486806"/>
                    <a:gd name="connsiteX23" fmla="*/ 2444246 w 3944117"/>
                    <a:gd name="connsiteY23" fmla="*/ 188786 h 486806"/>
                    <a:gd name="connsiteX24" fmla="*/ 1629497 w 3944117"/>
                    <a:gd name="connsiteY24" fmla="*/ 0 h 486806"/>
                    <a:gd name="connsiteX25" fmla="*/ 2314620 w 3944117"/>
                    <a:gd name="connsiteY25" fmla="*/ 0 h 486806"/>
                    <a:gd name="connsiteX26" fmla="*/ 2314620 w 3944117"/>
                    <a:gd name="connsiteY26" fmla="*/ 188786 h 486806"/>
                    <a:gd name="connsiteX27" fmla="*/ 1629497 w 3944117"/>
                    <a:gd name="connsiteY27" fmla="*/ 188786 h 486806"/>
                    <a:gd name="connsiteX28" fmla="*/ 814748 w 3944117"/>
                    <a:gd name="connsiteY28" fmla="*/ 0 h 486806"/>
                    <a:gd name="connsiteX29" fmla="*/ 1499871 w 3944117"/>
                    <a:gd name="connsiteY29" fmla="*/ 0 h 486806"/>
                    <a:gd name="connsiteX30" fmla="*/ 1499871 w 3944117"/>
                    <a:gd name="connsiteY30" fmla="*/ 188786 h 486806"/>
                    <a:gd name="connsiteX31" fmla="*/ 814748 w 3944117"/>
                    <a:gd name="connsiteY31" fmla="*/ 188786 h 4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44117" h="486806">
                      <a:moveTo>
                        <a:pt x="2444246" y="298020"/>
                      </a:moveTo>
                      <a:lnTo>
                        <a:pt x="3129369" y="298020"/>
                      </a:lnTo>
                      <a:lnTo>
                        <a:pt x="3129369" y="486806"/>
                      </a:lnTo>
                      <a:lnTo>
                        <a:pt x="2444246" y="486806"/>
                      </a:lnTo>
                      <a:close/>
                      <a:moveTo>
                        <a:pt x="1629497" y="298020"/>
                      </a:moveTo>
                      <a:lnTo>
                        <a:pt x="2314620" y="298020"/>
                      </a:lnTo>
                      <a:lnTo>
                        <a:pt x="2314620" y="486806"/>
                      </a:lnTo>
                      <a:lnTo>
                        <a:pt x="1629497" y="486806"/>
                      </a:lnTo>
                      <a:close/>
                      <a:moveTo>
                        <a:pt x="814748" y="298020"/>
                      </a:moveTo>
                      <a:lnTo>
                        <a:pt x="1499871" y="298020"/>
                      </a:lnTo>
                      <a:lnTo>
                        <a:pt x="1499871" y="486806"/>
                      </a:lnTo>
                      <a:lnTo>
                        <a:pt x="814748" y="486806"/>
                      </a:lnTo>
                      <a:close/>
                      <a:moveTo>
                        <a:pt x="3258994" y="133687"/>
                      </a:moveTo>
                      <a:lnTo>
                        <a:pt x="3944117" y="133687"/>
                      </a:lnTo>
                      <a:lnTo>
                        <a:pt x="3944117" y="322473"/>
                      </a:lnTo>
                      <a:lnTo>
                        <a:pt x="3258994" y="322473"/>
                      </a:lnTo>
                      <a:close/>
                      <a:moveTo>
                        <a:pt x="0" y="133687"/>
                      </a:moveTo>
                      <a:lnTo>
                        <a:pt x="685123" y="133687"/>
                      </a:lnTo>
                      <a:lnTo>
                        <a:pt x="685123" y="322473"/>
                      </a:lnTo>
                      <a:lnTo>
                        <a:pt x="0" y="322473"/>
                      </a:lnTo>
                      <a:close/>
                      <a:moveTo>
                        <a:pt x="2444246" y="0"/>
                      </a:moveTo>
                      <a:lnTo>
                        <a:pt x="3129369" y="0"/>
                      </a:lnTo>
                      <a:lnTo>
                        <a:pt x="3129369" y="188786"/>
                      </a:lnTo>
                      <a:lnTo>
                        <a:pt x="2444246" y="188786"/>
                      </a:lnTo>
                      <a:close/>
                      <a:moveTo>
                        <a:pt x="1629497" y="0"/>
                      </a:moveTo>
                      <a:lnTo>
                        <a:pt x="2314620" y="0"/>
                      </a:lnTo>
                      <a:lnTo>
                        <a:pt x="2314620" y="188786"/>
                      </a:lnTo>
                      <a:lnTo>
                        <a:pt x="1629497" y="188786"/>
                      </a:lnTo>
                      <a:close/>
                      <a:moveTo>
                        <a:pt x="814748" y="0"/>
                      </a:moveTo>
                      <a:lnTo>
                        <a:pt x="1499871" y="0"/>
                      </a:lnTo>
                      <a:lnTo>
                        <a:pt x="1499871" y="188786"/>
                      </a:lnTo>
                      <a:lnTo>
                        <a:pt x="814748" y="188786"/>
                      </a:lnTo>
                      <a:close/>
                    </a:path>
                  </a:pathLst>
                </a:custGeom>
                <a:solidFill>
                  <a:srgbClr val="E3008C">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Freeform: Shape 148">
                  <a:extLst>
                    <a:ext uri="{FF2B5EF4-FFF2-40B4-BE49-F238E27FC236}">
                      <a16:creationId xmlns:a16="http://schemas.microsoft.com/office/drawing/2014/main" id="{5D8BA42A-DF2B-43BD-9893-F37CE31924E0}"/>
                    </a:ext>
                  </a:extLst>
                </p:cNvPr>
                <p:cNvSpPr/>
                <p:nvPr/>
              </p:nvSpPr>
              <p:spPr bwMode="auto">
                <a:xfrm>
                  <a:off x="-556444" y="1592551"/>
                  <a:ext cx="2617448" cy="674684"/>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8" name="Group 142">
                <a:extLst>
                  <a:ext uri="{FF2B5EF4-FFF2-40B4-BE49-F238E27FC236}">
                    <a16:creationId xmlns:a16="http://schemas.microsoft.com/office/drawing/2014/main" id="{149132A1-1A35-4E69-9FBC-A2BD1410625B}"/>
                  </a:ext>
                </a:extLst>
              </p:cNvPr>
              <p:cNvGrpSpPr/>
              <p:nvPr/>
            </p:nvGrpSpPr>
            <p:grpSpPr>
              <a:xfrm>
                <a:off x="6833891" y="703664"/>
                <a:ext cx="947906" cy="2040817"/>
                <a:chOff x="10229535" y="-1529901"/>
                <a:chExt cx="1825831" cy="3647549"/>
              </a:xfrm>
            </p:grpSpPr>
            <p:sp>
              <p:nvSpPr>
                <p:cNvPr id="139" name="Rectangle 143">
                  <a:extLst>
                    <a:ext uri="{FF2B5EF4-FFF2-40B4-BE49-F238E27FC236}">
                      <a16:creationId xmlns:a16="http://schemas.microsoft.com/office/drawing/2014/main" id="{854A9884-8C27-46CC-BABE-866E7474138A}"/>
                    </a:ext>
                  </a:extLst>
                </p:cNvPr>
                <p:cNvSpPr/>
                <p:nvPr/>
              </p:nvSpPr>
              <p:spPr>
                <a:xfrm>
                  <a:off x="10229535" y="-1529901"/>
                  <a:ext cx="1825831" cy="3647549"/>
                </a:xfrm>
                <a:prstGeom prst="rect">
                  <a:avLst/>
                </a:prstGeom>
                <a:solidFill>
                  <a:srgbClr val="2139B5"/>
                </a:solidFill>
                <a:ln w="19050" cap="flat" cmpd="sng" algn="ctr">
                  <a:noFill/>
                  <a:prstDash val="solid"/>
                </a:ln>
                <a:effectLst/>
              </p:spPr>
              <p:txBody>
                <a:bodyPr rtlCol="0" anchor="t"/>
                <a:lstStyle/>
                <a:p>
                  <a:pPr algn="ctr" defTabSz="877884">
                    <a:defRPr/>
                  </a:pPr>
                  <a:endParaRPr kumimoji="0" lang="en-US" sz="1922" kern="0">
                    <a:solidFill>
                      <a:srgbClr val="505050"/>
                    </a:solidFill>
                    <a:latin typeface="Segoe UI Light"/>
                  </a:endParaRPr>
                </a:p>
              </p:txBody>
            </p:sp>
            <p:sp>
              <p:nvSpPr>
                <p:cNvPr id="140" name="Rectangle 144">
                  <a:extLst>
                    <a:ext uri="{FF2B5EF4-FFF2-40B4-BE49-F238E27FC236}">
                      <a16:creationId xmlns:a16="http://schemas.microsoft.com/office/drawing/2014/main" id="{FA7EFA8C-33A4-41C1-A5EF-33D3CFC703A1}"/>
                    </a:ext>
                  </a:extLst>
                </p:cNvPr>
                <p:cNvSpPr/>
                <p:nvPr/>
              </p:nvSpPr>
              <p:spPr>
                <a:xfrm>
                  <a:off x="10465739" y="1021103"/>
                  <a:ext cx="1362048" cy="66196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5">
                  <a:extLst>
                    <a:ext uri="{FF2B5EF4-FFF2-40B4-BE49-F238E27FC236}">
                      <a16:creationId xmlns:a16="http://schemas.microsoft.com/office/drawing/2014/main" id="{6904B2C5-5082-4962-8D34-AC6775DE8D4F}"/>
                    </a:ext>
                  </a:extLst>
                </p:cNvPr>
                <p:cNvSpPr/>
                <p:nvPr/>
              </p:nvSpPr>
              <p:spPr>
                <a:xfrm>
                  <a:off x="10465736" y="80738"/>
                  <a:ext cx="1362050" cy="66196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130" name="Straight Arrow Connector 134">
              <a:extLst>
                <a:ext uri="{FF2B5EF4-FFF2-40B4-BE49-F238E27FC236}">
                  <a16:creationId xmlns:a16="http://schemas.microsoft.com/office/drawing/2014/main" id="{E55D1F4D-9D88-4C5F-99D9-9069EEB24D5B}"/>
                </a:ext>
              </a:extLst>
            </p:cNvPr>
            <p:cNvCxnSpPr/>
            <p:nvPr/>
          </p:nvCxnSpPr>
          <p:spPr>
            <a:xfrm flipH="1">
              <a:off x="8845916" y="2820270"/>
              <a:ext cx="448879" cy="1"/>
            </a:xfrm>
            <a:prstGeom prst="straightConnector1">
              <a:avLst/>
            </a:prstGeom>
            <a:noFill/>
            <a:ln w="12700" cap="flat" cmpd="sng" algn="ctr">
              <a:solidFill>
                <a:srgbClr val="FFFFFF">
                  <a:lumMod val="50000"/>
                </a:srgbClr>
              </a:solidFill>
              <a:prstDash val="sysDash"/>
              <a:headEnd type="triangle"/>
              <a:tailEnd type="triangle"/>
            </a:ln>
            <a:effectLst/>
          </p:spPr>
        </p:cxnSp>
        <p:grpSp>
          <p:nvGrpSpPr>
            <p:cNvPr id="131" name="Group 135">
              <a:extLst>
                <a:ext uri="{FF2B5EF4-FFF2-40B4-BE49-F238E27FC236}">
                  <a16:creationId xmlns:a16="http://schemas.microsoft.com/office/drawing/2014/main" id="{05EA803D-9EAC-417A-A61E-CAC434356427}"/>
                </a:ext>
              </a:extLst>
            </p:cNvPr>
            <p:cNvGrpSpPr>
              <a:grpSpLocks noChangeAspect="1"/>
            </p:cNvGrpSpPr>
            <p:nvPr/>
          </p:nvGrpSpPr>
          <p:grpSpPr>
            <a:xfrm>
              <a:off x="8359497" y="2146950"/>
              <a:ext cx="524989" cy="524989"/>
              <a:chOff x="5652683" y="1636246"/>
              <a:chExt cx="3791758" cy="3791758"/>
            </a:xfrm>
          </p:grpSpPr>
          <p:sp>
            <p:nvSpPr>
              <p:cNvPr id="132" name="Oval 136">
                <a:extLst>
                  <a:ext uri="{FF2B5EF4-FFF2-40B4-BE49-F238E27FC236}">
                    <a16:creationId xmlns:a16="http://schemas.microsoft.com/office/drawing/2014/main" id="{A2A112CF-BEBF-4BAC-B565-248E26EEC103}"/>
                  </a:ext>
                </a:extLst>
              </p:cNvPr>
              <p:cNvSpPr/>
              <p:nvPr/>
            </p:nvSpPr>
            <p:spPr>
              <a:xfrm>
                <a:off x="5652683" y="1636246"/>
                <a:ext cx="3791758" cy="3791758"/>
              </a:xfrm>
              <a:prstGeom prst="ellipse">
                <a:avLst/>
              </a:prstGeom>
              <a:solidFill>
                <a:srgbClr val="0D0D0D"/>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3" name="Oval 137">
                <a:extLst>
                  <a:ext uri="{FF2B5EF4-FFF2-40B4-BE49-F238E27FC236}">
                    <a16:creationId xmlns:a16="http://schemas.microsoft.com/office/drawing/2014/main" id="{F2C7370A-68A1-4CBB-91AF-B249AA118172}"/>
                  </a:ext>
                </a:extLst>
              </p:cNvPr>
              <p:cNvSpPr/>
              <p:nvPr/>
            </p:nvSpPr>
            <p:spPr>
              <a:xfrm>
                <a:off x="5974946" y="1932012"/>
                <a:ext cx="3147232" cy="3147232"/>
              </a:xfrm>
              <a:prstGeom prst="ellipse">
                <a:avLst/>
              </a:prstGeom>
              <a:solidFill>
                <a:srgbClr val="FFFFFF"/>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4" name="Freeform 48">
                <a:extLst>
                  <a:ext uri="{FF2B5EF4-FFF2-40B4-BE49-F238E27FC236}">
                    <a16:creationId xmlns:a16="http://schemas.microsoft.com/office/drawing/2014/main" id="{A46EE23F-DB12-4C40-B93E-6F2703275C49}"/>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5" name="Rounded Rectangle 49">
                <a:extLst>
                  <a:ext uri="{FF2B5EF4-FFF2-40B4-BE49-F238E27FC236}">
                    <a16:creationId xmlns:a16="http://schemas.microsoft.com/office/drawing/2014/main" id="{D833C749-07F6-4667-910B-06DF2F8E68D9}"/>
                  </a:ext>
                </a:extLst>
              </p:cNvPr>
              <p:cNvSpPr/>
              <p:nvPr/>
            </p:nvSpPr>
            <p:spPr>
              <a:xfrm>
                <a:off x="7498946" y="3360193"/>
                <a:ext cx="1447800" cy="290870"/>
              </a:xfrm>
              <a:prstGeom prst="roundRect">
                <a:avLst>
                  <a:gd name="adj" fmla="val 50000"/>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6" name="Oval 140">
                <a:extLst>
                  <a:ext uri="{FF2B5EF4-FFF2-40B4-BE49-F238E27FC236}">
                    <a16:creationId xmlns:a16="http://schemas.microsoft.com/office/drawing/2014/main" id="{B607170A-C828-4AFB-AA2E-75F16162BBF6}"/>
                  </a:ext>
                </a:extLst>
              </p:cNvPr>
              <p:cNvSpPr/>
              <p:nvPr/>
            </p:nvSpPr>
            <p:spPr>
              <a:xfrm>
                <a:off x="7294564" y="3236912"/>
                <a:ext cx="546099" cy="546099"/>
              </a:xfrm>
              <a:prstGeom prst="ellipse">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grpSp>
      </p:grpSp>
    </p:spTree>
    <p:extLst>
      <p:ext uri="{BB962C8B-B14F-4D97-AF65-F5344CB8AC3E}">
        <p14:creationId xmlns:p14="http://schemas.microsoft.com/office/powerpoint/2010/main" val="169976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anim calcmode="lin" valueType="num">
                                      <p:cBhvr>
                                        <p:cTn id="39" dur="1000" fill="hold"/>
                                        <p:tgtEl>
                                          <p:spTgt spid="49"/>
                                        </p:tgtEl>
                                        <p:attrNameLst>
                                          <p:attrName>ppt_x</p:attrName>
                                        </p:attrNameLst>
                                      </p:cBhvr>
                                      <p:tavLst>
                                        <p:tav tm="0">
                                          <p:val>
                                            <p:strVal val="#ppt_x"/>
                                          </p:val>
                                        </p:tav>
                                        <p:tav tm="100000">
                                          <p:val>
                                            <p:strVal val="#ppt_x"/>
                                          </p:val>
                                        </p:tav>
                                      </p:tavLst>
                                    </p:anim>
                                    <p:anim calcmode="lin" valueType="num">
                                      <p:cBhvr>
                                        <p:cTn id="4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fade">
                                      <p:cBhvr>
                                        <p:cTn id="50" dur="1000"/>
                                        <p:tgtEl>
                                          <p:spTgt spid="127"/>
                                        </p:tgtEl>
                                      </p:cBhvr>
                                    </p:animEffect>
                                    <p:anim calcmode="lin" valueType="num">
                                      <p:cBhvr>
                                        <p:cTn id="51" dur="1000" fill="hold"/>
                                        <p:tgtEl>
                                          <p:spTgt spid="127"/>
                                        </p:tgtEl>
                                        <p:attrNameLst>
                                          <p:attrName>ppt_x</p:attrName>
                                        </p:attrNameLst>
                                      </p:cBhvr>
                                      <p:tavLst>
                                        <p:tav tm="0">
                                          <p:val>
                                            <p:strVal val="#ppt_x"/>
                                          </p:val>
                                        </p:tav>
                                        <p:tav tm="100000">
                                          <p:val>
                                            <p:strVal val="#ppt_x"/>
                                          </p:val>
                                        </p:tav>
                                      </p:tavLst>
                                    </p:anim>
                                    <p:anim calcmode="lin" valueType="num">
                                      <p:cBhvr>
                                        <p:cTn id="52"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BC9A-3618-8B48-98A9-7A89BC2A138A}"/>
              </a:ext>
            </a:extLst>
          </p:cNvPr>
          <p:cNvSpPr>
            <a:spLocks noGrp="1"/>
          </p:cNvSpPr>
          <p:nvPr>
            <p:ph type="title"/>
          </p:nvPr>
        </p:nvSpPr>
        <p:spPr/>
        <p:txBody>
          <a:bodyPr/>
          <a:lstStyle/>
          <a:p>
            <a:r>
              <a:rPr lang="ja" altLang="en-US" sz="4400" b="0" dirty="0">
                <a:latin typeface="Yu Gothic UI" panose="020B0500000000000000" pitchFamily="34" charset="-128"/>
                <a:ea typeface="Yu Gothic UI" panose="020B0500000000000000" pitchFamily="34" charset="-128"/>
              </a:rPr>
              <a:t>ハイブリッド</a:t>
            </a:r>
            <a:r>
              <a:rPr lang="en-US" altLang="ja" sz="4400" b="0" dirty="0">
                <a:latin typeface="Yu Gothic UI" panose="020B0500000000000000" pitchFamily="34" charset="-128"/>
                <a:ea typeface="Yu Gothic UI" panose="020B0500000000000000" pitchFamily="34" charset="-128"/>
              </a:rPr>
              <a:t>AI</a:t>
            </a:r>
            <a:r>
              <a:rPr lang="ja" altLang="en-US" sz="4400" b="0" dirty="0">
                <a:latin typeface="Yu Gothic UI" panose="020B0500000000000000" pitchFamily="34" charset="-128"/>
                <a:ea typeface="Yu Gothic UI" panose="020B0500000000000000" pitchFamily="34" charset="-128"/>
              </a:rPr>
              <a:t>・</a:t>
            </a:r>
            <a:r>
              <a:rPr lang="en-US" altLang="ja" sz="4400" b="0" dirty="0">
                <a:latin typeface="Yu Gothic UI" panose="020B0500000000000000" pitchFamily="34" charset="-128"/>
                <a:ea typeface="Yu Gothic UI" panose="020B0500000000000000" pitchFamily="34" charset="-128"/>
              </a:rPr>
              <a:t>IoT</a:t>
            </a:r>
            <a:r>
              <a:rPr lang="ja-JP" altLang="en-US" sz="4400" b="0">
                <a:latin typeface="Yu Gothic UI" panose="020B0500000000000000" pitchFamily="34" charset="-128"/>
                <a:ea typeface="Yu Gothic UI" panose="020B0500000000000000" pitchFamily="34" charset="-128"/>
              </a:rPr>
              <a:t>の実現</a:t>
            </a:r>
            <a:endParaRPr lang="en-US" sz="4400" b="0" dirty="0">
              <a:latin typeface="Yu Gothic UI" panose="020B0500000000000000" pitchFamily="34" charset="-128"/>
              <a:ea typeface="Yu Gothic UI" panose="020B0500000000000000" pitchFamily="34" charset="-128"/>
            </a:endParaRPr>
          </a:p>
        </p:txBody>
      </p:sp>
      <p:sp>
        <p:nvSpPr>
          <p:cNvPr id="3" name="cloud">
            <a:extLst>
              <a:ext uri="{FF2B5EF4-FFF2-40B4-BE49-F238E27FC236}">
                <a16:creationId xmlns:a16="http://schemas.microsoft.com/office/drawing/2014/main" id="{35FBC902-E826-4143-A3B5-25A2DD5C3A61}"/>
              </a:ext>
            </a:extLst>
          </p:cNvPr>
          <p:cNvSpPr>
            <a:spLocks noChangeAspect="1"/>
          </p:cNvSpPr>
          <p:nvPr/>
        </p:nvSpPr>
        <p:spPr bwMode="black">
          <a:xfrm>
            <a:off x="766762" y="1269471"/>
            <a:ext cx="3876358" cy="16111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0795" cap="flat" cmpd="sng" algn="ctr">
            <a:noFill/>
            <a:prstDash val="solid"/>
          </a:ln>
          <a:effectLst>
            <a:outerShdw blurRad="190500" dist="38100" dir="2700000" algn="tl" rotWithShape="0">
              <a:prstClr val="black">
                <a:alpha val="15000"/>
              </a:prstClr>
            </a:outerShdw>
          </a:effectLs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altLang="ja-JP" sz="2000" b="1" i="0" u="none" strike="noStrike" kern="0" cap="none" spc="0" normalizeH="0" baseline="0" noProof="0" dirty="0">
              <a:ln>
                <a:noFill/>
              </a:ln>
              <a:solidFill>
                <a:srgbClr val="FFFFFF"/>
              </a:solidFill>
              <a:effectLst/>
              <a:uLnTx/>
              <a:uFillTx/>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Azure IoT Hub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Azure Machine Learning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t>
            </a:r>
            <a:endParaRPr kumimoji="0" lang="ja-JP" altLang="en-US" sz="2000" b="1" i="0" u="none" strike="noStrike" kern="0" cap="none" spc="0" normalizeH="0" baseline="0" noProof="0" dirty="0">
              <a:ln>
                <a:noFill/>
              </a:ln>
              <a:solidFill>
                <a:srgbClr val="FFFFFF"/>
              </a:solidFill>
              <a:effectLst/>
              <a:uLnTx/>
              <a:uFillTx/>
              <a:cs typeface="+mn-cs"/>
            </a:endParaRPr>
          </a:p>
        </p:txBody>
      </p:sp>
      <p:cxnSp>
        <p:nvCxnSpPr>
          <p:cNvPr id="4" name="Straight Connector 3">
            <a:extLst>
              <a:ext uri="{FF2B5EF4-FFF2-40B4-BE49-F238E27FC236}">
                <a16:creationId xmlns:a16="http://schemas.microsoft.com/office/drawing/2014/main" id="{93B55E45-2129-CB4E-A8CE-0EC991DBCB0D}"/>
              </a:ext>
            </a:extLst>
          </p:cNvPr>
          <p:cNvCxnSpPr>
            <a:cxnSpLocks/>
          </p:cNvCxnSpPr>
          <p:nvPr/>
        </p:nvCxnSpPr>
        <p:spPr>
          <a:xfrm>
            <a:off x="350838" y="3049588"/>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TextBox 69">
            <a:extLst>
              <a:ext uri="{FF2B5EF4-FFF2-40B4-BE49-F238E27FC236}">
                <a16:creationId xmlns:a16="http://schemas.microsoft.com/office/drawing/2014/main" id="{1B8E93DD-A922-B943-AE60-9A895760297C}"/>
              </a:ext>
            </a:extLst>
          </p:cNvPr>
          <p:cNvSpPr txBox="1">
            <a:spLocks noChangeArrowheads="1"/>
          </p:cNvSpPr>
          <p:nvPr/>
        </p:nvSpPr>
        <p:spPr bwMode="auto">
          <a:xfrm rot="-5400000">
            <a:off x="-194374" y="3706018"/>
            <a:ext cx="1258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PC based Software</a:t>
            </a:r>
          </a:p>
        </p:txBody>
      </p:sp>
      <p:cxnSp>
        <p:nvCxnSpPr>
          <p:cNvPr id="6" name="Straight Connector 5">
            <a:extLst>
              <a:ext uri="{FF2B5EF4-FFF2-40B4-BE49-F238E27FC236}">
                <a16:creationId xmlns:a16="http://schemas.microsoft.com/office/drawing/2014/main" id="{23839F41-A213-2B47-984C-5FF6828B59F7}"/>
              </a:ext>
            </a:extLst>
          </p:cNvPr>
          <p:cNvCxnSpPr>
            <a:cxnSpLocks/>
          </p:cNvCxnSpPr>
          <p:nvPr/>
        </p:nvCxnSpPr>
        <p:spPr>
          <a:xfrm>
            <a:off x="350837" y="4713288"/>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15437F-36CE-6341-9800-8D40FE3B4EED}"/>
              </a:ext>
            </a:extLst>
          </p:cNvPr>
          <p:cNvSpPr txBox="1"/>
          <p:nvPr/>
        </p:nvSpPr>
        <p:spPr>
          <a:xfrm>
            <a:off x="846752" y="4221088"/>
            <a:ext cx="2077500" cy="307777"/>
          </a:xfrm>
          <a:prstGeom prst="rect">
            <a:avLst/>
          </a:prstGeom>
          <a:noFill/>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gradFill>
                  <a:gsLst>
                    <a:gs pos="2917">
                      <a:srgbClr val="1A1A1A"/>
                    </a:gs>
                    <a:gs pos="30000">
                      <a:srgbClr val="1A1A1A"/>
                    </a:gs>
                  </a:gsLst>
                  <a:lin ang="5400000" scaled="0"/>
                </a:gradFill>
                <a:effectLst/>
                <a:uLnTx/>
                <a:uFillTx/>
                <a:cs typeface="Calibri" panose="020F0502020204030204" pitchFamily="34" charset="0"/>
              </a:rPr>
              <a:t>Windows IoT,  Linux</a:t>
            </a:r>
          </a:p>
        </p:txBody>
      </p:sp>
      <p:sp>
        <p:nvSpPr>
          <p:cNvPr id="11" name="Rectangle 10">
            <a:extLst>
              <a:ext uri="{FF2B5EF4-FFF2-40B4-BE49-F238E27FC236}">
                <a16:creationId xmlns:a16="http://schemas.microsoft.com/office/drawing/2014/main" id="{4F8E42D2-6A71-4948-A529-D8E7B61DFB55}"/>
              </a:ext>
            </a:extLst>
          </p:cNvPr>
          <p:cNvSpPr/>
          <p:nvPr/>
        </p:nvSpPr>
        <p:spPr bwMode="auto">
          <a:xfrm>
            <a:off x="853212" y="3538478"/>
            <a:ext cx="2374900" cy="88900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2" name="Rectangle 11">
            <a:extLst>
              <a:ext uri="{FF2B5EF4-FFF2-40B4-BE49-F238E27FC236}">
                <a16:creationId xmlns:a16="http://schemas.microsoft.com/office/drawing/2014/main" id="{F4C50FD5-EB19-BC48-9E72-CBF78A4B9265}"/>
              </a:ext>
            </a:extLst>
          </p:cNvPr>
          <p:cNvSpPr/>
          <p:nvPr/>
        </p:nvSpPr>
        <p:spPr bwMode="auto">
          <a:xfrm>
            <a:off x="2030413" y="5797550"/>
            <a:ext cx="2722562" cy="808038"/>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nvGrpSpPr>
          <p:cNvPr id="14" name="Group 29">
            <a:extLst>
              <a:ext uri="{FF2B5EF4-FFF2-40B4-BE49-F238E27FC236}">
                <a16:creationId xmlns:a16="http://schemas.microsoft.com/office/drawing/2014/main" id="{7037A4C0-9C88-A344-8310-57FDB43006A2}"/>
              </a:ext>
            </a:extLst>
          </p:cNvPr>
          <p:cNvGrpSpPr/>
          <p:nvPr/>
        </p:nvGrpSpPr>
        <p:grpSpPr>
          <a:xfrm>
            <a:off x="4007644" y="3899928"/>
            <a:ext cx="825942" cy="697971"/>
            <a:chOff x="7417830" y="2130188"/>
            <a:chExt cx="2693670" cy="2275044"/>
          </a:xfrm>
          <a:solidFill>
            <a:schemeClr val="accent5"/>
          </a:solidFill>
        </p:grpSpPr>
        <p:grpSp>
          <p:nvGrpSpPr>
            <p:cNvPr id="15" name="Group 30">
              <a:extLst>
                <a:ext uri="{FF2B5EF4-FFF2-40B4-BE49-F238E27FC236}">
                  <a16:creationId xmlns:a16="http://schemas.microsoft.com/office/drawing/2014/main" id="{DC08EC6A-6F66-2F49-B00B-D33D980A9DC4}"/>
                </a:ext>
              </a:extLst>
            </p:cNvPr>
            <p:cNvGrpSpPr/>
            <p:nvPr/>
          </p:nvGrpSpPr>
          <p:grpSpPr>
            <a:xfrm>
              <a:off x="7627142" y="2130188"/>
              <a:ext cx="2275048" cy="2275044"/>
              <a:chOff x="7675552" y="2178598"/>
              <a:chExt cx="2178228" cy="2178224"/>
            </a:xfrm>
            <a:grpFill/>
          </p:grpSpPr>
          <p:sp>
            <p:nvSpPr>
              <p:cNvPr id="17" name="Freeform 13">
                <a:extLst>
                  <a:ext uri="{FF2B5EF4-FFF2-40B4-BE49-F238E27FC236}">
                    <a16:creationId xmlns:a16="http://schemas.microsoft.com/office/drawing/2014/main" id="{A09840DA-5750-A942-AB11-96DDFADC0A4D}"/>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27" tIns="45713" rIns="91427" bIns="45713"/>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cs typeface="+mn-cs"/>
                </a:endParaRPr>
              </a:p>
            </p:txBody>
          </p:sp>
          <p:sp>
            <p:nvSpPr>
              <p:cNvPr id="18" name="Freeform 14">
                <a:extLst>
                  <a:ext uri="{FF2B5EF4-FFF2-40B4-BE49-F238E27FC236}">
                    <a16:creationId xmlns:a16="http://schemas.microsoft.com/office/drawing/2014/main" id="{2BEA3184-6B37-BF46-A1AD-547B82574DE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27" tIns="45713" rIns="91427" bIns="45713"/>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cs typeface="+mn-cs"/>
                </a:endParaRPr>
              </a:p>
            </p:txBody>
          </p:sp>
        </p:grpSp>
        <p:sp>
          <p:nvSpPr>
            <p:cNvPr id="16" name="TextBox 31">
              <a:extLst>
                <a:ext uri="{FF2B5EF4-FFF2-40B4-BE49-F238E27FC236}">
                  <a16:creationId xmlns:a16="http://schemas.microsoft.com/office/drawing/2014/main" id="{E01CFA3C-EDC6-A947-92DB-D09ECEA71E1D}"/>
                </a:ext>
              </a:extLst>
            </p:cNvPr>
            <p:cNvSpPr txBox="1"/>
            <p:nvPr/>
          </p:nvSpPr>
          <p:spPr>
            <a:xfrm>
              <a:off x="7417830" y="2966748"/>
              <a:ext cx="2693670" cy="601921"/>
            </a:xfrm>
            <a:prstGeom prst="rect">
              <a:avLst/>
            </a:prstGeom>
            <a:noFill/>
          </p:spPr>
          <p:txBody>
            <a:bodyPr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cs typeface="+mn-cs"/>
                </a:rPr>
                <a:t>FPGA</a:t>
              </a:r>
            </a:p>
          </p:txBody>
        </p:sp>
      </p:grpSp>
      <p:cxnSp>
        <p:nvCxnSpPr>
          <p:cNvPr id="19" name="Straight Connector 18">
            <a:extLst>
              <a:ext uri="{FF2B5EF4-FFF2-40B4-BE49-F238E27FC236}">
                <a16:creationId xmlns:a16="http://schemas.microsoft.com/office/drawing/2014/main" id="{EE171D5B-50CB-7D4D-927F-90E3AD29FB45}"/>
              </a:ext>
            </a:extLst>
          </p:cNvPr>
          <p:cNvCxnSpPr>
            <a:cxnSpLocks/>
          </p:cNvCxnSpPr>
          <p:nvPr/>
        </p:nvCxnSpPr>
        <p:spPr>
          <a:xfrm>
            <a:off x="350837" y="5786437"/>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21" name="TextBox 36">
            <a:extLst>
              <a:ext uri="{FF2B5EF4-FFF2-40B4-BE49-F238E27FC236}">
                <a16:creationId xmlns:a16="http://schemas.microsoft.com/office/drawing/2014/main" id="{95F9D4EC-22FA-714E-BA3E-87B25F5F3DEB}"/>
              </a:ext>
            </a:extLst>
          </p:cNvPr>
          <p:cNvSpPr txBox="1">
            <a:spLocks noChangeArrowheads="1"/>
          </p:cNvSpPr>
          <p:nvPr/>
        </p:nvSpPr>
        <p:spPr bwMode="auto">
          <a:xfrm>
            <a:off x="2153363" y="6135094"/>
            <a:ext cx="191039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Azure Sphere</a:t>
            </a:r>
          </a:p>
        </p:txBody>
      </p:sp>
      <p:sp>
        <p:nvSpPr>
          <p:cNvPr id="22" name="TextBox 69">
            <a:extLst>
              <a:ext uri="{FF2B5EF4-FFF2-40B4-BE49-F238E27FC236}">
                <a16:creationId xmlns:a16="http://schemas.microsoft.com/office/drawing/2014/main" id="{886F93FB-6A71-5741-B01C-E660AFA83D91}"/>
              </a:ext>
            </a:extLst>
          </p:cNvPr>
          <p:cNvSpPr txBox="1">
            <a:spLocks noChangeArrowheads="1"/>
          </p:cNvSpPr>
          <p:nvPr/>
        </p:nvSpPr>
        <p:spPr bwMode="auto">
          <a:xfrm rot="-5400000">
            <a:off x="-71722" y="5066885"/>
            <a:ext cx="101358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IoT software</a:t>
            </a:r>
          </a:p>
        </p:txBody>
      </p:sp>
      <p:sp>
        <p:nvSpPr>
          <p:cNvPr id="23" name="TextBox 69">
            <a:extLst>
              <a:ext uri="{FF2B5EF4-FFF2-40B4-BE49-F238E27FC236}">
                <a16:creationId xmlns:a16="http://schemas.microsoft.com/office/drawing/2014/main" id="{F04193FB-27F1-B348-84DF-075627033140}"/>
              </a:ext>
            </a:extLst>
          </p:cNvPr>
          <p:cNvSpPr txBox="1">
            <a:spLocks noChangeArrowheads="1"/>
          </p:cNvSpPr>
          <p:nvPr/>
        </p:nvSpPr>
        <p:spPr bwMode="auto">
          <a:xfrm rot="-5400000">
            <a:off x="66769" y="6273799"/>
            <a:ext cx="736601"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2000" b="0" i="0" u="none" strike="noStrike" kern="1200" cap="none" spc="0" normalizeH="0" baseline="0" noProof="0" dirty="0">
                <a:ln>
                  <a:noFill/>
                </a:ln>
                <a:solidFill>
                  <a:srgbClr val="1A1A1A"/>
                </a:solidFill>
                <a:effectLst/>
                <a:uLnTx/>
                <a:uFillTx/>
                <a:latin typeface="+mn-lt"/>
                <a:cs typeface="Calibri" panose="020F0502020204030204" pitchFamily="34" charset="0"/>
              </a:rPr>
              <a:t> </a:t>
            </a:r>
          </a:p>
        </p:txBody>
      </p:sp>
      <p:sp>
        <p:nvSpPr>
          <p:cNvPr id="24" name="TextBox 69">
            <a:extLst>
              <a:ext uri="{FF2B5EF4-FFF2-40B4-BE49-F238E27FC236}">
                <a16:creationId xmlns:a16="http://schemas.microsoft.com/office/drawing/2014/main" id="{D74259B8-86F2-9145-975F-9C657203AB23}"/>
              </a:ext>
            </a:extLst>
          </p:cNvPr>
          <p:cNvSpPr txBox="1">
            <a:spLocks noChangeArrowheads="1"/>
          </p:cNvSpPr>
          <p:nvPr/>
        </p:nvSpPr>
        <p:spPr bwMode="auto">
          <a:xfrm rot="-5400000">
            <a:off x="-19670" y="6145254"/>
            <a:ext cx="90488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MCU</a:t>
            </a:r>
          </a:p>
        </p:txBody>
      </p:sp>
      <p:sp>
        <p:nvSpPr>
          <p:cNvPr id="25" name="TextBox 9">
            <a:extLst>
              <a:ext uri="{FF2B5EF4-FFF2-40B4-BE49-F238E27FC236}">
                <a16:creationId xmlns:a16="http://schemas.microsoft.com/office/drawing/2014/main" id="{2B591B07-37C3-A948-A0D9-7039E39A0CC9}"/>
              </a:ext>
            </a:extLst>
          </p:cNvPr>
          <p:cNvSpPr txBox="1">
            <a:spLocks noChangeArrowheads="1"/>
          </p:cNvSpPr>
          <p:nvPr/>
        </p:nvSpPr>
        <p:spPr bwMode="auto">
          <a:xfrm>
            <a:off x="4846638" y="1741489"/>
            <a:ext cx="323430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Machine Learning</a:t>
            </a:r>
          </a:p>
        </p:txBody>
      </p:sp>
      <p:sp>
        <p:nvSpPr>
          <p:cNvPr id="26" name="TextBox 9">
            <a:extLst>
              <a:ext uri="{FF2B5EF4-FFF2-40B4-BE49-F238E27FC236}">
                <a16:creationId xmlns:a16="http://schemas.microsoft.com/office/drawing/2014/main" id="{E98165C5-6C6F-BC49-B630-8982A0F9EA4D}"/>
              </a:ext>
            </a:extLst>
          </p:cNvPr>
          <p:cNvSpPr txBox="1">
            <a:spLocks noChangeArrowheads="1"/>
          </p:cNvSpPr>
          <p:nvPr/>
        </p:nvSpPr>
        <p:spPr bwMode="auto">
          <a:xfrm>
            <a:off x="5662167" y="3409837"/>
            <a:ext cx="241877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Edge</a:t>
            </a:r>
          </a:p>
        </p:txBody>
      </p:sp>
      <p:sp>
        <p:nvSpPr>
          <p:cNvPr id="27" name="TextBox 9">
            <a:extLst>
              <a:ext uri="{FF2B5EF4-FFF2-40B4-BE49-F238E27FC236}">
                <a16:creationId xmlns:a16="http://schemas.microsoft.com/office/drawing/2014/main" id="{77B8C67C-BBB1-F84D-980A-B1A8F928EBF1}"/>
              </a:ext>
            </a:extLst>
          </p:cNvPr>
          <p:cNvSpPr txBox="1">
            <a:spLocks noChangeArrowheads="1"/>
          </p:cNvSpPr>
          <p:nvPr/>
        </p:nvSpPr>
        <p:spPr bwMode="auto">
          <a:xfrm>
            <a:off x="5370999" y="3996805"/>
            <a:ext cx="270994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Data Box Edge</a:t>
            </a:r>
          </a:p>
        </p:txBody>
      </p:sp>
      <p:sp>
        <p:nvSpPr>
          <p:cNvPr id="28" name="TextBox 9">
            <a:extLst>
              <a:ext uri="{FF2B5EF4-FFF2-40B4-BE49-F238E27FC236}">
                <a16:creationId xmlns:a16="http://schemas.microsoft.com/office/drawing/2014/main" id="{12CB6E23-C4D8-5F40-9A72-43DB457AE448}"/>
              </a:ext>
            </a:extLst>
          </p:cNvPr>
          <p:cNvSpPr txBox="1">
            <a:spLocks noChangeArrowheads="1"/>
          </p:cNvSpPr>
          <p:nvPr/>
        </p:nvSpPr>
        <p:spPr bwMode="auto">
          <a:xfrm>
            <a:off x="4846637" y="2284148"/>
            <a:ext cx="323430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Hub</a:t>
            </a:r>
          </a:p>
        </p:txBody>
      </p:sp>
      <p:sp>
        <p:nvSpPr>
          <p:cNvPr id="29" name="TextBox 9">
            <a:extLst>
              <a:ext uri="{FF2B5EF4-FFF2-40B4-BE49-F238E27FC236}">
                <a16:creationId xmlns:a16="http://schemas.microsoft.com/office/drawing/2014/main" id="{F85C25D4-CEDF-7040-A0BF-B1D28ED03225}"/>
              </a:ext>
            </a:extLst>
          </p:cNvPr>
          <p:cNvSpPr txBox="1">
            <a:spLocks noChangeArrowheads="1"/>
          </p:cNvSpPr>
          <p:nvPr/>
        </p:nvSpPr>
        <p:spPr bwMode="auto">
          <a:xfrm>
            <a:off x="4914022" y="5085331"/>
            <a:ext cx="3166919"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Device SDK</a:t>
            </a:r>
          </a:p>
        </p:txBody>
      </p:sp>
      <p:sp>
        <p:nvSpPr>
          <p:cNvPr id="31" name="TextBox 9">
            <a:extLst>
              <a:ext uri="{FF2B5EF4-FFF2-40B4-BE49-F238E27FC236}">
                <a16:creationId xmlns:a16="http://schemas.microsoft.com/office/drawing/2014/main" id="{7AB81F83-45E0-D64B-B643-FD48BBE13FF2}"/>
              </a:ext>
            </a:extLst>
          </p:cNvPr>
          <p:cNvSpPr txBox="1">
            <a:spLocks noChangeArrowheads="1"/>
          </p:cNvSpPr>
          <p:nvPr/>
        </p:nvSpPr>
        <p:spPr bwMode="auto">
          <a:xfrm>
            <a:off x="5367877" y="6090669"/>
            <a:ext cx="270994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Sphere</a:t>
            </a:r>
          </a:p>
        </p:txBody>
      </p:sp>
      <p:sp>
        <p:nvSpPr>
          <p:cNvPr id="32" name="TextBox 22">
            <a:extLst>
              <a:ext uri="{FF2B5EF4-FFF2-40B4-BE49-F238E27FC236}">
                <a16:creationId xmlns:a16="http://schemas.microsoft.com/office/drawing/2014/main" id="{C164FA9F-54B9-BE41-9D6B-7EFFB2752271}"/>
              </a:ext>
            </a:extLst>
          </p:cNvPr>
          <p:cNvSpPr txBox="1">
            <a:spLocks noChangeArrowheads="1"/>
          </p:cNvSpPr>
          <p:nvPr/>
        </p:nvSpPr>
        <p:spPr bwMode="auto">
          <a:xfrm>
            <a:off x="8146892" y="1794712"/>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en-US" altLang="ja-JP"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AI</a:t>
            </a:r>
            <a:r>
              <a:rPr kumimoji="0" lang="ja"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ライフサイクル</a:t>
            </a: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をサポートする基盤</a:t>
            </a:r>
          </a:p>
        </p:txBody>
      </p:sp>
      <p:sp>
        <p:nvSpPr>
          <p:cNvPr id="33" name="TextBox 22">
            <a:extLst>
              <a:ext uri="{FF2B5EF4-FFF2-40B4-BE49-F238E27FC236}">
                <a16:creationId xmlns:a16="http://schemas.microsoft.com/office/drawing/2014/main" id="{CD281BC6-7202-E942-BF79-A4B81C05C00E}"/>
              </a:ext>
            </a:extLst>
          </p:cNvPr>
          <p:cNvSpPr txBox="1">
            <a:spLocks noChangeArrowheads="1"/>
          </p:cNvSpPr>
          <p:nvPr/>
        </p:nvSpPr>
        <p:spPr bwMode="auto">
          <a:xfrm>
            <a:off x="8146892" y="2310759"/>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デバイスとのデータ入出力</a:t>
            </a:r>
          </a:p>
        </p:txBody>
      </p:sp>
      <p:sp>
        <p:nvSpPr>
          <p:cNvPr id="34" name="TextBox 22">
            <a:extLst>
              <a:ext uri="{FF2B5EF4-FFF2-40B4-BE49-F238E27FC236}">
                <a16:creationId xmlns:a16="http://schemas.microsoft.com/office/drawing/2014/main" id="{3C9A3215-A580-F342-994F-FA0E9C854103}"/>
              </a:ext>
            </a:extLst>
          </p:cNvPr>
          <p:cNvSpPr txBox="1">
            <a:spLocks noChangeArrowheads="1"/>
          </p:cNvSpPr>
          <p:nvPr/>
        </p:nvSpPr>
        <p:spPr bwMode="auto">
          <a:xfrm>
            <a:off x="8146892" y="3474178"/>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クラウドサービスをエッジデバイスで運用</a:t>
            </a:r>
          </a:p>
        </p:txBody>
      </p:sp>
      <p:sp>
        <p:nvSpPr>
          <p:cNvPr id="35" name="TextBox 22">
            <a:extLst>
              <a:ext uri="{FF2B5EF4-FFF2-40B4-BE49-F238E27FC236}">
                <a16:creationId xmlns:a16="http://schemas.microsoft.com/office/drawing/2014/main" id="{193711C1-0B9E-C248-96C9-8878EE502780}"/>
              </a:ext>
            </a:extLst>
          </p:cNvPr>
          <p:cNvSpPr txBox="1">
            <a:spLocks noChangeArrowheads="1"/>
          </p:cNvSpPr>
          <p:nvPr/>
        </p:nvSpPr>
        <p:spPr bwMode="auto">
          <a:xfrm>
            <a:off x="8146892" y="4050028"/>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リアルタイム</a:t>
            </a:r>
            <a:r>
              <a:rPr kumimoji="0" lang="ja-JP" altLang="en-US" sz="1600" b="0" i="0" u="none" strike="noStrike" kern="1200" cap="none" spc="0" normalizeH="0" baseline="0" noProof="0">
                <a:ln>
                  <a:noFill/>
                </a:ln>
                <a:solidFill>
                  <a:srgbClr val="1A1A1A"/>
                </a:solidFill>
                <a:effectLst/>
                <a:uLnTx/>
                <a:uFillTx/>
                <a:latin typeface="+mn-lt"/>
                <a:cs typeface="MS Mincho" panose="02020609040205080304" pitchFamily="17" charset="-128"/>
              </a:rPr>
              <a:t>推論を実現する</a:t>
            </a:r>
            <a:r>
              <a:rPr kumimoji="0" lang="en-US" altLang="ja-JP"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FPGA</a:t>
            </a:r>
            <a:r>
              <a:rPr kumimoji="0" lang="ja-JP" altLang="en-US" sz="1600" b="0" i="0" u="none" strike="noStrike" kern="1200" cap="none" spc="0" normalizeH="0" baseline="0" noProof="0">
                <a:ln>
                  <a:noFill/>
                </a:ln>
                <a:solidFill>
                  <a:srgbClr val="1A1A1A"/>
                </a:solidFill>
                <a:effectLst/>
                <a:uLnTx/>
                <a:uFillTx/>
                <a:latin typeface="+mn-lt"/>
                <a:cs typeface="MS Mincho" panose="02020609040205080304" pitchFamily="17" charset="-128"/>
              </a:rPr>
              <a:t>提供</a:t>
            </a:r>
          </a:p>
        </p:txBody>
      </p:sp>
      <p:sp>
        <p:nvSpPr>
          <p:cNvPr id="36" name="TextBox 35">
            <a:extLst>
              <a:ext uri="{FF2B5EF4-FFF2-40B4-BE49-F238E27FC236}">
                <a16:creationId xmlns:a16="http://schemas.microsoft.com/office/drawing/2014/main" id="{A5E4DC6A-EA85-7548-A73B-009485D1065F}"/>
              </a:ext>
            </a:extLst>
          </p:cNvPr>
          <p:cNvSpPr txBox="1"/>
          <p:nvPr/>
        </p:nvSpPr>
        <p:spPr>
          <a:xfrm>
            <a:off x="8171366" y="5024436"/>
            <a:ext cx="3669797" cy="523875"/>
          </a:xfrm>
          <a:prstGeom prst="rect">
            <a:avLst/>
          </a:prstGeom>
          <a:noFill/>
        </p:spPr>
        <p:txBody>
          <a:bodyPr/>
          <a:lstStyle/>
          <a:p>
            <a:pPr marR="0" lvl="0" algn="l" defTabSz="914400" rtl="0" eaLnBrk="1" fontAlgn="auto" latinLnBrk="0" hangingPunct="1">
              <a:lnSpc>
                <a:spcPct val="100000"/>
              </a:lnSpc>
              <a:spcBef>
                <a:spcPts val="0"/>
              </a:spcBef>
              <a:spcAft>
                <a:spcPts val="0"/>
              </a:spcAft>
              <a:buClrTx/>
              <a:buSzTx/>
              <a:tabLst/>
              <a:defRPr/>
            </a:pPr>
            <a:r>
              <a:rPr kumimoji="0" lang="ja-JP" altLang="en-US" sz="1600" b="0" i="0" u="none" strike="noStrike" kern="1200" cap="none" spc="0" normalizeH="0" baseline="0" noProof="0">
                <a:ln>
                  <a:noFill/>
                </a:ln>
                <a:solidFill>
                  <a:srgbClr val="1A1A1A"/>
                </a:solidFill>
                <a:effectLst/>
                <a:uLnTx/>
                <a:uFillTx/>
                <a:cs typeface="MS Mincho"/>
              </a:rPr>
              <a:t>複数デバイス、多言語、複数 </a:t>
            </a:r>
            <a:r>
              <a:rPr kumimoji="0" lang="en-US" altLang="ja-JP" sz="1600" b="0" i="0" u="none" strike="noStrike" kern="1200" cap="none" spc="0" normalizeH="0" baseline="0" noProof="0">
                <a:ln>
                  <a:noFill/>
                </a:ln>
                <a:solidFill>
                  <a:srgbClr val="1A1A1A"/>
                </a:solidFill>
                <a:effectLst/>
                <a:uLnTx/>
                <a:uFillTx/>
                <a:cs typeface="MS Mincho"/>
              </a:rPr>
              <a:t>OS</a:t>
            </a:r>
          </a:p>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a:ln>
                  <a:noFill/>
                </a:ln>
                <a:solidFill>
                  <a:srgbClr val="1A1A1A"/>
                </a:solidFill>
                <a:effectLst/>
                <a:uLnTx/>
                <a:uFillTx/>
                <a:cs typeface="MS Mincho"/>
              </a:rPr>
              <a:t>iOS</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Android</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Windows</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Linux</a:t>
            </a:r>
          </a:p>
        </p:txBody>
      </p:sp>
      <p:sp>
        <p:nvSpPr>
          <p:cNvPr id="37" name="TextBox 36">
            <a:extLst>
              <a:ext uri="{FF2B5EF4-FFF2-40B4-BE49-F238E27FC236}">
                <a16:creationId xmlns:a16="http://schemas.microsoft.com/office/drawing/2014/main" id="{18640660-93F5-8A4A-8662-3EC0B2D2FF27}"/>
              </a:ext>
            </a:extLst>
          </p:cNvPr>
          <p:cNvSpPr txBox="1"/>
          <p:nvPr/>
        </p:nvSpPr>
        <p:spPr>
          <a:xfrm>
            <a:off x="8156858" y="6024564"/>
            <a:ext cx="3892267" cy="534988"/>
          </a:xfrm>
          <a:prstGeom prst="rect">
            <a:avLst/>
          </a:prstGeom>
          <a:noFill/>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dirty="0">
                <a:ln>
                  <a:noFill/>
                </a:ln>
                <a:solidFill>
                  <a:srgbClr val="1A1A1A"/>
                </a:solidFill>
                <a:effectLst/>
                <a:uLnTx/>
                <a:uFillTx/>
                <a:cs typeface="MS Mincho"/>
              </a:rPr>
              <a:t>MCU </a:t>
            </a:r>
            <a:r>
              <a:rPr kumimoji="0" lang="ja-JP" altLang="en-US" sz="1600" b="0" i="0" u="none" strike="noStrike" kern="1200" cap="none" spc="0" normalizeH="0" baseline="0" noProof="0">
                <a:ln>
                  <a:noFill/>
                </a:ln>
                <a:solidFill>
                  <a:srgbClr val="1A1A1A"/>
                </a:solidFill>
                <a:effectLst/>
                <a:uLnTx/>
                <a:uFillTx/>
                <a:cs typeface="MS Mincho"/>
              </a:rPr>
              <a:t>デバイス向けのセキュリティ</a:t>
            </a:r>
            <a:endParaRPr kumimoji="0" lang="ja-JP" altLang="en-US" sz="1600" b="0" i="0" u="none" strike="noStrike" kern="1200" cap="none" spc="0" normalizeH="0" baseline="0" noProof="0" dirty="0">
              <a:ln>
                <a:noFill/>
              </a:ln>
              <a:solidFill>
                <a:srgbClr val="1A1A1A"/>
              </a:solidFill>
              <a:effectLst/>
              <a:uLnTx/>
              <a:uFillTx/>
              <a:cs typeface="MS Mincho"/>
            </a:endParaRPr>
          </a:p>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dirty="0">
                <a:ln>
                  <a:noFill/>
                </a:ln>
                <a:solidFill>
                  <a:srgbClr val="1A1A1A"/>
                </a:solidFill>
                <a:effectLst/>
                <a:uLnTx/>
                <a:uFillTx/>
                <a:cs typeface="MS Mincho"/>
              </a:rPr>
              <a:t>Azure </a:t>
            </a:r>
            <a:r>
              <a:rPr kumimoji="0" lang="ja-JP" altLang="en-US" sz="1600" b="0" i="0" u="none" strike="noStrike" kern="1200" cap="none" spc="0" normalizeH="0" baseline="0" noProof="0">
                <a:ln>
                  <a:noFill/>
                </a:ln>
                <a:solidFill>
                  <a:srgbClr val="1A1A1A"/>
                </a:solidFill>
                <a:effectLst/>
                <a:uLnTx/>
                <a:uFillTx/>
                <a:cs typeface="MS Mincho"/>
              </a:rPr>
              <a:t>また</a:t>
            </a:r>
            <a:r>
              <a:rPr kumimoji="0" lang="ja-JP" altLang="en-US" sz="1600" b="0" i="0" u="none" strike="noStrike" kern="1200" cap="none" spc="0" normalizeH="0" baseline="0" noProof="0" dirty="0">
                <a:ln>
                  <a:noFill/>
                </a:ln>
                <a:solidFill>
                  <a:srgbClr val="1A1A1A"/>
                </a:solidFill>
                <a:effectLst/>
                <a:uLnTx/>
                <a:uFillTx/>
                <a:cs typeface="MS Mincho"/>
              </a:rPr>
              <a:t>は </a:t>
            </a:r>
            <a:r>
              <a:rPr kumimoji="0" lang="en-US" altLang="ja-JP" sz="1600" b="0" i="0" u="none" strike="noStrike" kern="1200" cap="none" spc="0" normalizeH="0" baseline="0" noProof="0" dirty="0">
                <a:ln>
                  <a:noFill/>
                </a:ln>
                <a:solidFill>
                  <a:srgbClr val="1A1A1A"/>
                </a:solidFill>
                <a:effectLst/>
                <a:uLnTx/>
                <a:uFillTx/>
                <a:cs typeface="MS Mincho"/>
              </a:rPr>
              <a:t>Azure IoT Edge </a:t>
            </a:r>
            <a:r>
              <a:rPr kumimoji="0" lang="ja-JP" altLang="en-US" sz="1600" b="0" i="0" u="none" strike="noStrike" kern="1200" cap="none" spc="0" normalizeH="0" baseline="0" noProof="0">
                <a:ln>
                  <a:noFill/>
                </a:ln>
                <a:solidFill>
                  <a:srgbClr val="1A1A1A"/>
                </a:solidFill>
                <a:effectLst/>
                <a:uLnTx/>
                <a:uFillTx/>
                <a:cs typeface="MS Mincho"/>
              </a:rPr>
              <a:t>で</a:t>
            </a:r>
            <a:r>
              <a:rPr kumimoji="0" lang="ja-JP" altLang="en-US" sz="1600" b="0" i="0" u="none" strike="noStrike" kern="1200" cap="none" spc="0" normalizeH="0" baseline="0" noProof="0" dirty="0">
                <a:ln>
                  <a:noFill/>
                </a:ln>
                <a:solidFill>
                  <a:srgbClr val="1A1A1A"/>
                </a:solidFill>
                <a:effectLst/>
                <a:uLnTx/>
                <a:uFillTx/>
                <a:cs typeface="MS Mincho"/>
              </a:rPr>
              <a:t>接続</a:t>
            </a:r>
          </a:p>
        </p:txBody>
      </p:sp>
      <p:grpSp>
        <p:nvGrpSpPr>
          <p:cNvPr id="38" name="Group 37">
            <a:extLst>
              <a:ext uri="{FF2B5EF4-FFF2-40B4-BE49-F238E27FC236}">
                <a16:creationId xmlns:a16="http://schemas.microsoft.com/office/drawing/2014/main" id="{E91BD575-5458-BF4E-AF45-8004D9EF8409}"/>
              </a:ext>
            </a:extLst>
          </p:cNvPr>
          <p:cNvGrpSpPr/>
          <p:nvPr/>
        </p:nvGrpSpPr>
        <p:grpSpPr>
          <a:xfrm>
            <a:off x="3691919" y="6134208"/>
            <a:ext cx="318271" cy="325190"/>
            <a:chOff x="1748832" y="4748449"/>
            <a:chExt cx="367814" cy="375811"/>
          </a:xfrm>
        </p:grpSpPr>
        <p:sp>
          <p:nvSpPr>
            <p:cNvPr id="39" name="Freeform 10">
              <a:extLst>
                <a:ext uri="{FF2B5EF4-FFF2-40B4-BE49-F238E27FC236}">
                  <a16:creationId xmlns:a16="http://schemas.microsoft.com/office/drawing/2014/main" id="{54213621-E644-0245-B218-6B429264A49B}"/>
                </a:ext>
              </a:extLst>
            </p:cNvPr>
            <p:cNvSpPr>
              <a:spLocks noEditPoints="1"/>
            </p:cNvSpPr>
            <p:nvPr/>
          </p:nvSpPr>
          <p:spPr bwMode="auto">
            <a:xfrm>
              <a:off x="1748832" y="4748449"/>
              <a:ext cx="367814" cy="37581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accent5"/>
            </a:solidFill>
            <a:ln w="19050" cap="flat">
              <a:solidFill>
                <a:schemeClr val="accent5"/>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cs typeface="+mn-cs"/>
              </a:endParaRPr>
            </a:p>
          </p:txBody>
        </p:sp>
        <p:sp>
          <p:nvSpPr>
            <p:cNvPr id="40" name="Oval 39">
              <a:extLst>
                <a:ext uri="{FF2B5EF4-FFF2-40B4-BE49-F238E27FC236}">
                  <a16:creationId xmlns:a16="http://schemas.microsoft.com/office/drawing/2014/main" id="{75E41B25-54D5-F74F-A2FE-E667C26C5496}"/>
                </a:ext>
              </a:extLst>
            </p:cNvPr>
            <p:cNvSpPr/>
            <p:nvPr/>
          </p:nvSpPr>
          <p:spPr bwMode="auto">
            <a:xfrm>
              <a:off x="1813322" y="4816937"/>
              <a:ext cx="238835" cy="23883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cs typeface="+mn-cs"/>
              </a:endParaRPr>
            </a:p>
          </p:txBody>
        </p:sp>
        <p:sp>
          <p:nvSpPr>
            <p:cNvPr id="41" name="LightningBolt_E945">
              <a:extLst>
                <a:ext uri="{FF2B5EF4-FFF2-40B4-BE49-F238E27FC236}">
                  <a16:creationId xmlns:a16="http://schemas.microsoft.com/office/drawing/2014/main" id="{254ACF36-2669-B543-946F-255742949F15}"/>
                </a:ext>
              </a:extLst>
            </p:cNvPr>
            <p:cNvSpPr>
              <a:spLocks noChangeAspect="1"/>
            </p:cNvSpPr>
            <p:nvPr/>
          </p:nvSpPr>
          <p:spPr bwMode="auto">
            <a:xfrm>
              <a:off x="1878511" y="4857548"/>
              <a:ext cx="115671" cy="161415"/>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accent3"/>
            </a:solidFill>
            <a:ln w="15875" cap="sq">
              <a:no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cs typeface="+mn-cs"/>
              </a:endParaRPr>
            </a:p>
          </p:txBody>
        </p:sp>
      </p:grpSp>
      <p:sp>
        <p:nvSpPr>
          <p:cNvPr id="45" name="Rounded Rectangle 44">
            <a:extLst>
              <a:ext uri="{FF2B5EF4-FFF2-40B4-BE49-F238E27FC236}">
                <a16:creationId xmlns:a16="http://schemas.microsoft.com/office/drawing/2014/main" id="{EFD337AB-7E28-B141-811F-208D696818BB}"/>
              </a:ext>
            </a:extLst>
          </p:cNvPr>
          <p:cNvSpPr/>
          <p:nvPr/>
        </p:nvSpPr>
        <p:spPr bwMode="auto">
          <a:xfrm>
            <a:off x="3018291" y="4977636"/>
            <a:ext cx="532902" cy="532902"/>
          </a:xfrm>
          <a:prstGeom prst="roundRect">
            <a:avLst>
              <a:gd name="adj" fmla="val 9323"/>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a:ln>
                <a:noFill/>
              </a:ln>
              <a:solidFill>
                <a:prstClr val="black"/>
              </a:solidFill>
              <a:effectLst/>
              <a:uLnTx/>
              <a:uFillTx/>
              <a:cs typeface="Segoe UI" pitchFamily="34" charset="0"/>
            </a:endParaRPr>
          </a:p>
        </p:txBody>
      </p:sp>
      <p:sp>
        <p:nvSpPr>
          <p:cNvPr id="46" name="Freeform 114">
            <a:extLst>
              <a:ext uri="{FF2B5EF4-FFF2-40B4-BE49-F238E27FC236}">
                <a16:creationId xmlns:a16="http://schemas.microsoft.com/office/drawing/2014/main" id="{A4E99126-C628-424A-BEF3-22FEC7454CCB}"/>
              </a:ext>
            </a:extLst>
          </p:cNvPr>
          <p:cNvSpPr>
            <a:spLocks noChangeAspect="1" noEditPoints="1"/>
          </p:cNvSpPr>
          <p:nvPr/>
        </p:nvSpPr>
        <p:spPr bwMode="black">
          <a:xfrm>
            <a:off x="3110600" y="5083331"/>
            <a:ext cx="348284" cy="34828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48" name="Straight Arrow Connector 47">
            <a:extLst>
              <a:ext uri="{FF2B5EF4-FFF2-40B4-BE49-F238E27FC236}">
                <a16:creationId xmlns:a16="http://schemas.microsoft.com/office/drawing/2014/main" id="{F7872728-1BB7-A54F-8D2D-5391E3614BBD}"/>
              </a:ext>
            </a:extLst>
          </p:cNvPr>
          <p:cNvCxnSpPr>
            <a:cxnSpLocks/>
          </p:cNvCxnSpPr>
          <p:nvPr/>
        </p:nvCxnSpPr>
        <p:spPr>
          <a:xfrm flipV="1">
            <a:off x="1557776" y="2867664"/>
            <a:ext cx="0" cy="758365"/>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385A525-A30C-3D4F-A438-F84A55DFCB21}"/>
              </a:ext>
            </a:extLst>
          </p:cNvPr>
          <p:cNvCxnSpPr>
            <a:cxnSpLocks/>
          </p:cNvCxnSpPr>
          <p:nvPr/>
        </p:nvCxnSpPr>
        <p:spPr>
          <a:xfrm>
            <a:off x="2099474" y="2869982"/>
            <a:ext cx="0" cy="802038"/>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5D7704F-5FF5-A642-96DF-D9B68E564E7D}"/>
              </a:ext>
            </a:extLst>
          </p:cNvPr>
          <p:cNvCxnSpPr>
            <a:cxnSpLocks/>
          </p:cNvCxnSpPr>
          <p:nvPr/>
        </p:nvCxnSpPr>
        <p:spPr>
          <a:xfrm>
            <a:off x="4432350" y="2656331"/>
            <a:ext cx="0" cy="1153556"/>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D84B2BE-537D-B643-B324-17E6FC20029A}"/>
              </a:ext>
            </a:extLst>
          </p:cNvPr>
          <p:cNvCxnSpPr>
            <a:cxnSpLocks/>
          </p:cNvCxnSpPr>
          <p:nvPr/>
        </p:nvCxnSpPr>
        <p:spPr>
          <a:xfrm>
            <a:off x="3294063" y="2880445"/>
            <a:ext cx="0" cy="2014768"/>
          </a:xfrm>
          <a:prstGeom prst="straightConnector1">
            <a:avLst/>
          </a:prstGeom>
          <a:ln w="28575">
            <a:solidFill>
              <a:schemeClr val="accent2"/>
            </a:solidFill>
            <a:prstDash val="sysDash"/>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56D6AE2-0DAD-0E49-958C-0C5651BC2AC9}"/>
              </a:ext>
            </a:extLst>
          </p:cNvPr>
          <p:cNvCxnSpPr>
            <a:cxnSpLocks/>
          </p:cNvCxnSpPr>
          <p:nvPr/>
        </p:nvCxnSpPr>
        <p:spPr>
          <a:xfrm>
            <a:off x="3845607" y="2880639"/>
            <a:ext cx="0" cy="3143925"/>
          </a:xfrm>
          <a:prstGeom prst="straightConnector1">
            <a:avLst/>
          </a:prstGeom>
          <a:ln w="28575">
            <a:solidFill>
              <a:schemeClr val="accent2"/>
            </a:solidFill>
            <a:prstDash val="sysDash"/>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56" name="money" title="Icon of a creditcard with signal lines on top">
            <a:extLst>
              <a:ext uri="{FF2B5EF4-FFF2-40B4-BE49-F238E27FC236}">
                <a16:creationId xmlns:a16="http://schemas.microsoft.com/office/drawing/2014/main" id="{C11227AA-0813-0F40-9672-E76C854D97FA}"/>
              </a:ext>
            </a:extLst>
          </p:cNvPr>
          <p:cNvSpPr>
            <a:spLocks noChangeAspect="1" noEditPoints="1"/>
          </p:cNvSpPr>
          <p:nvPr/>
        </p:nvSpPr>
        <p:spPr bwMode="auto">
          <a:xfrm>
            <a:off x="1954464" y="3767707"/>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cs typeface="+mn-cs"/>
            </a:endParaRPr>
          </a:p>
        </p:txBody>
      </p:sp>
      <p:sp>
        <p:nvSpPr>
          <p:cNvPr id="57" name="money" title="Icon of a creditcard with signal lines on top">
            <a:extLst>
              <a:ext uri="{FF2B5EF4-FFF2-40B4-BE49-F238E27FC236}">
                <a16:creationId xmlns:a16="http://schemas.microsoft.com/office/drawing/2014/main" id="{9B72F6AF-7AED-C64E-A2FB-3A02E115C0DF}"/>
              </a:ext>
            </a:extLst>
          </p:cNvPr>
          <p:cNvSpPr>
            <a:spLocks noChangeAspect="1" noEditPoints="1"/>
          </p:cNvSpPr>
          <p:nvPr/>
        </p:nvSpPr>
        <p:spPr bwMode="auto">
          <a:xfrm>
            <a:off x="1439994" y="3759045"/>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cs typeface="+mn-cs"/>
            </a:endParaRPr>
          </a:p>
        </p:txBody>
      </p:sp>
      <p:sp>
        <p:nvSpPr>
          <p:cNvPr id="64" name="Rectangle 63">
            <a:extLst>
              <a:ext uri="{FF2B5EF4-FFF2-40B4-BE49-F238E27FC236}">
                <a16:creationId xmlns:a16="http://schemas.microsoft.com/office/drawing/2014/main" id="{5D3838C5-DAAD-894D-8FA4-BACF4C29A090}"/>
              </a:ext>
            </a:extLst>
          </p:cNvPr>
          <p:cNvSpPr/>
          <p:nvPr/>
        </p:nvSpPr>
        <p:spPr>
          <a:xfrm>
            <a:off x="622905" y="3072484"/>
            <a:ext cx="93487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Calibri" panose="020F0502020204030204" pitchFamily="34" charset="0"/>
              </a:rPr>
              <a:t>データ送信</a:t>
            </a:r>
            <a:endParaRPr kumimoji="0" lang="en-US" sz="1400" b="0" i="0" u="none" strike="noStrike" kern="1200" cap="none" spc="0" normalizeH="0" baseline="0" noProof="0" dirty="0">
              <a:ln>
                <a:noFill/>
              </a:ln>
              <a:solidFill>
                <a:srgbClr val="002050"/>
              </a:solidFill>
              <a:effectLst/>
              <a:uLnTx/>
              <a:uFillTx/>
              <a:cs typeface="+mn-cs"/>
            </a:endParaRPr>
          </a:p>
        </p:txBody>
      </p:sp>
      <p:sp>
        <p:nvSpPr>
          <p:cNvPr id="65" name="Rectangle 64">
            <a:extLst>
              <a:ext uri="{FF2B5EF4-FFF2-40B4-BE49-F238E27FC236}">
                <a16:creationId xmlns:a16="http://schemas.microsoft.com/office/drawing/2014/main" id="{1D26E4BF-4B79-CB45-A706-7BEDD031AB7B}"/>
              </a:ext>
            </a:extLst>
          </p:cNvPr>
          <p:cNvSpPr/>
          <p:nvPr/>
        </p:nvSpPr>
        <p:spPr>
          <a:xfrm>
            <a:off x="2073652" y="3226372"/>
            <a:ext cx="77136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002050"/>
                </a:solidFill>
                <a:effectLst/>
                <a:uLnTx/>
                <a:uFillTx/>
                <a:cs typeface="+mn-cs"/>
              </a:rPr>
              <a:t>AI</a:t>
            </a:r>
            <a:r>
              <a:rPr kumimoji="0" lang="ja-JP" altLang="en-US" sz="1400" b="0" i="0" u="none" strike="noStrike" kern="1200" cap="none" spc="0" normalizeH="0" baseline="0" noProof="0">
                <a:ln>
                  <a:noFill/>
                </a:ln>
                <a:solidFill>
                  <a:srgbClr val="002050"/>
                </a:solidFill>
                <a:effectLst/>
                <a:uLnTx/>
                <a:uFillTx/>
                <a:cs typeface="+mn-cs"/>
              </a:rPr>
              <a:t>モデル</a:t>
            </a:r>
            <a:endParaRPr kumimoji="0" lang="en-US" altLang="ja-JP" sz="1400" b="0" i="0" u="none" strike="noStrike" kern="1200" cap="none" spc="0" normalizeH="0" baseline="0" noProof="0" dirty="0">
              <a:ln>
                <a:noFill/>
              </a:ln>
              <a:solidFill>
                <a:srgbClr val="002050"/>
              </a:solidFill>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mn-cs"/>
              </a:rPr>
              <a:t>配置</a:t>
            </a:r>
            <a:endParaRPr kumimoji="0" lang="en-US" altLang="ja-JP" sz="1400" b="0" i="0" u="none" strike="noStrike" kern="1200" cap="none" spc="0" normalizeH="0" baseline="0" noProof="0" dirty="0">
              <a:ln>
                <a:noFill/>
              </a:ln>
              <a:solidFill>
                <a:srgbClr val="002050"/>
              </a:solidFill>
              <a:effectLst/>
              <a:uLnTx/>
              <a:uFillTx/>
              <a:cs typeface="+mn-cs"/>
            </a:endParaRPr>
          </a:p>
        </p:txBody>
      </p:sp>
      <p:sp>
        <p:nvSpPr>
          <p:cNvPr id="67" name="Rectangle 66">
            <a:extLst>
              <a:ext uri="{FF2B5EF4-FFF2-40B4-BE49-F238E27FC236}">
                <a16:creationId xmlns:a16="http://schemas.microsoft.com/office/drawing/2014/main" id="{C5FF6E3E-A00E-F643-B648-C0BE713E1883}"/>
              </a:ext>
            </a:extLst>
          </p:cNvPr>
          <p:cNvSpPr/>
          <p:nvPr/>
        </p:nvSpPr>
        <p:spPr>
          <a:xfrm>
            <a:off x="4430751" y="3297310"/>
            <a:ext cx="77136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002050"/>
                </a:solidFill>
                <a:effectLst/>
                <a:uLnTx/>
                <a:uFillTx/>
                <a:cs typeface="+mn-cs"/>
              </a:rPr>
              <a:t>AI</a:t>
            </a:r>
            <a:r>
              <a:rPr kumimoji="0" lang="ja-JP" altLang="en-US" sz="1400" b="0" i="0" u="none" strike="noStrike" kern="1200" cap="none" spc="0" normalizeH="0" baseline="0" noProof="0">
                <a:ln>
                  <a:noFill/>
                </a:ln>
                <a:solidFill>
                  <a:srgbClr val="002050"/>
                </a:solidFill>
                <a:effectLst/>
                <a:uLnTx/>
                <a:uFillTx/>
                <a:cs typeface="+mn-cs"/>
              </a:rPr>
              <a:t>モデル</a:t>
            </a:r>
            <a:endParaRPr kumimoji="0" lang="en-US" altLang="ja-JP" sz="1400" b="0" i="0" u="none" strike="noStrike" kern="1200" cap="none" spc="0" normalizeH="0" baseline="0" noProof="0" dirty="0">
              <a:ln>
                <a:noFill/>
              </a:ln>
              <a:solidFill>
                <a:srgbClr val="002050"/>
              </a:solidFill>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mn-cs"/>
              </a:rPr>
              <a:t>配置</a:t>
            </a:r>
            <a:endParaRPr kumimoji="0" lang="en-US" altLang="ja-JP" sz="1400" b="0" i="0" u="none" strike="noStrike" kern="1200" cap="none" spc="0" normalizeH="0" baseline="0" noProof="0" dirty="0">
              <a:ln>
                <a:noFill/>
              </a:ln>
              <a:solidFill>
                <a:srgbClr val="002050"/>
              </a:solidFill>
              <a:effectLst/>
              <a:uLnTx/>
              <a:uFillTx/>
              <a:cs typeface="+mn-cs"/>
            </a:endParaRPr>
          </a:p>
        </p:txBody>
      </p:sp>
    </p:spTree>
    <p:extLst>
      <p:ext uri="{BB962C8B-B14F-4D97-AF65-F5344CB8AC3E}">
        <p14:creationId xmlns:p14="http://schemas.microsoft.com/office/powerpoint/2010/main" val="143254392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8C121C-CC97-4825-A1F9-C0E097218E46}"/>
              </a:ext>
            </a:extLst>
          </p:cNvPr>
          <p:cNvSpPr/>
          <p:nvPr/>
        </p:nvSpPr>
        <p:spPr>
          <a:xfrm>
            <a:off x="514165" y="2708920"/>
            <a:ext cx="11158586" cy="3474720"/>
          </a:xfrm>
          <a:prstGeom prst="rect">
            <a:avLst/>
          </a:prstGeom>
          <a:solidFill>
            <a:schemeClr val="bg1"/>
          </a:solidFill>
        </p:spPr>
        <p:txBody>
          <a:bodyPr wrap="square">
            <a:spAutoFit/>
          </a:bodyPr>
          <a:lstStyle/>
          <a:p>
            <a:r>
              <a:rPr lang="en-US" dirty="0">
                <a:solidFill>
                  <a:srgbClr val="0101FD"/>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azureml.core.image</a:t>
            </a:r>
            <a:r>
              <a:rPr lang="en-US" dirty="0">
                <a:solidFill>
                  <a:srgbClr val="000000"/>
                </a:solidFill>
                <a:latin typeface="Consolas" panose="020B0609020204030204" pitchFamily="49" charset="0"/>
              </a:rPr>
              <a:t> </a:t>
            </a:r>
            <a:r>
              <a:rPr lang="en-US" dirty="0">
                <a:solidFill>
                  <a:srgbClr val="0101FD"/>
                </a:solidFill>
                <a:latin typeface="Consolas" panose="020B0609020204030204" pitchFamily="49" charset="0"/>
              </a:rPr>
              <a:t>import</a:t>
            </a:r>
            <a:r>
              <a:rPr lang="en-US" dirty="0">
                <a:solidFill>
                  <a:srgbClr val="000000"/>
                </a:solidFill>
                <a:latin typeface="Consolas" panose="020B0609020204030204" pitchFamily="49" charset="0"/>
              </a:rPr>
              <a:t> Image, </a:t>
            </a:r>
            <a:r>
              <a:rPr lang="en-US" dirty="0" err="1">
                <a:solidFill>
                  <a:srgbClr val="000000"/>
                </a:solidFill>
                <a:latin typeface="Consolas" panose="020B0609020204030204" pitchFamily="49" charset="0"/>
              </a:rPr>
              <a:t>ContainerImage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8000"/>
                </a:solidFill>
                <a:latin typeface="Consolas" panose="020B0609020204030204" pitchFamily="49" charset="0"/>
              </a:rPr>
              <a:t>#Image configuration</a:t>
            </a:r>
            <a:r>
              <a:rPr lang="en-US"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ContainerImage.image_configuration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runtime = </a:t>
            </a:r>
            <a:r>
              <a:rPr lang="en-US" dirty="0">
                <a:solidFill>
                  <a:srgbClr val="A31515"/>
                </a:solidFill>
                <a:latin typeface="Consolas" panose="020B0609020204030204" pitchFamily="49" charset="0"/>
              </a:rPr>
              <a:t>"python"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execution_script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"score.py"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conda_file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myenv.yml</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tags = {</a:t>
            </a:r>
            <a:r>
              <a:rPr lang="en-US" dirty="0">
                <a:solidFill>
                  <a:srgbClr val="A31515"/>
                </a:solidFill>
                <a:latin typeface="Consolas" panose="020B0609020204030204" pitchFamily="49" charset="0"/>
              </a:rPr>
              <a:t>"attributes"</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"classification"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description = </a:t>
            </a:r>
            <a:r>
              <a:rPr lang="en-US" dirty="0">
                <a:solidFill>
                  <a:srgbClr val="A31515"/>
                </a:solidFill>
                <a:latin typeface="Consolas" panose="020B0609020204030204" pitchFamily="49" charset="0"/>
              </a:rPr>
              <a:t>"Image with my model"</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image = </a:t>
            </a:r>
            <a:r>
              <a:rPr lang="en-US" dirty="0" err="1">
                <a:solidFill>
                  <a:srgbClr val="000000"/>
                </a:solidFill>
                <a:latin typeface="Consolas" panose="020B0609020204030204" pitchFamily="49" charset="0"/>
              </a:rPr>
              <a:t>ContainerImage.create</a:t>
            </a:r>
            <a:r>
              <a:rPr lang="en-US" dirty="0">
                <a:solidFill>
                  <a:srgbClr val="000000"/>
                </a:solidFill>
                <a:latin typeface="Consolas" panose="020B0609020204030204" pitchFamily="49" charset="0"/>
              </a:rPr>
              <a:t> (name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myimage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models = [model], </a:t>
            </a:r>
            <a:r>
              <a:rPr lang="en-US" dirty="0">
                <a:solidFill>
                  <a:srgbClr val="008000"/>
                </a:solidFill>
                <a:latin typeface="Consolas" panose="020B0609020204030204" pitchFamily="49" charset="0"/>
              </a:rPr>
              <a:t>#this is the model object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workspace = </a:t>
            </a:r>
            <a:r>
              <a:rPr lang="en-US" dirty="0" err="1">
                <a:solidFill>
                  <a:srgbClr val="000000"/>
                </a:solidFill>
                <a:latin typeface="Consolas" panose="020B0609020204030204" pitchFamily="49" charset="0"/>
              </a:rPr>
              <a:t>ws</a:t>
            </a:r>
            <a:r>
              <a:rPr lang="en-US" dirty="0">
                <a:solidFill>
                  <a:srgbClr val="000000"/>
                </a:solidFill>
                <a:latin typeface="Consolas" panose="020B0609020204030204" pitchFamily="49" charset="0"/>
              </a:rPr>
              <a:t> )</a:t>
            </a:r>
            <a:endParaRPr lang="en-US" dirty="0"/>
          </a:p>
        </p:txBody>
      </p:sp>
      <p:sp>
        <p:nvSpPr>
          <p:cNvPr id="7" name="タイトル 6">
            <a:extLst>
              <a:ext uri="{FF2B5EF4-FFF2-40B4-BE49-F238E27FC236}">
                <a16:creationId xmlns:a16="http://schemas.microsoft.com/office/drawing/2014/main" id="{20BACDDB-A9E7-4F7F-916E-2192933D767A}"/>
              </a:ext>
            </a:extLst>
          </p:cNvPr>
          <p:cNvSpPr>
            <a:spLocks noGrp="1"/>
          </p:cNvSpPr>
          <p:nvPr>
            <p:ph type="title"/>
          </p:nvPr>
        </p:nvSpPr>
        <p:spPr/>
        <p:txBody>
          <a:bodyPr>
            <a:normAutofit fontScale="90000"/>
          </a:bodyPr>
          <a:lstStyle/>
          <a:p>
            <a:r>
              <a:rPr lang="en-US" altLang="ja-JP" dirty="0"/>
              <a:t>Azure Machine Learning services </a:t>
            </a:r>
            <a:br>
              <a:rPr lang="en-US" altLang="ja-JP" dirty="0"/>
            </a:br>
            <a:r>
              <a:rPr lang="en-US" altLang="ja-JP" dirty="0"/>
              <a:t>Python</a:t>
            </a:r>
            <a:r>
              <a:rPr lang="ja-JP" altLang="en-US" dirty="0"/>
              <a:t> </a:t>
            </a:r>
            <a:r>
              <a:rPr lang="en-US" altLang="ja-JP" dirty="0"/>
              <a:t>SDK </a:t>
            </a:r>
            <a:r>
              <a:rPr lang="ja-JP" altLang="en-US" dirty="0"/>
              <a:t>から </a:t>
            </a:r>
            <a:r>
              <a:rPr lang="en-US" altLang="ja-JP" dirty="0"/>
              <a:t>Azure IoT Edge </a:t>
            </a:r>
            <a:r>
              <a:rPr lang="ja-JP" altLang="en-US" dirty="0"/>
              <a:t>デバイスへの展開</a:t>
            </a:r>
          </a:p>
        </p:txBody>
      </p:sp>
      <p:sp>
        <p:nvSpPr>
          <p:cNvPr id="8" name="コンテンツ プレースホルダー 7">
            <a:extLst>
              <a:ext uri="{FF2B5EF4-FFF2-40B4-BE49-F238E27FC236}">
                <a16:creationId xmlns:a16="http://schemas.microsoft.com/office/drawing/2014/main" id="{AA72169A-FC7C-4EEA-8C18-64252BE6403B}"/>
              </a:ext>
            </a:extLst>
          </p:cNvPr>
          <p:cNvSpPr>
            <a:spLocks noGrp="1"/>
          </p:cNvSpPr>
          <p:nvPr>
            <p:ph sz="quarter" idx="10"/>
          </p:nvPr>
        </p:nvSpPr>
        <p:spPr>
          <a:xfrm>
            <a:off x="519249" y="1463676"/>
            <a:ext cx="11158586" cy="1317252"/>
          </a:xfrm>
        </p:spPr>
        <p:txBody>
          <a:bodyPr>
            <a:normAutofit lnSpcReduction="10000"/>
          </a:bodyPr>
          <a:lstStyle/>
          <a:p>
            <a:r>
              <a:rPr lang="en-US" altLang="ja-JP" dirty="0"/>
              <a:t>IoT Hub </a:t>
            </a:r>
            <a:r>
              <a:rPr lang="ja-JP" altLang="en-US" dirty="0"/>
              <a:t>および </a:t>
            </a:r>
            <a:r>
              <a:rPr lang="en-US" altLang="ja-JP" dirty="0"/>
              <a:t>IoT Edge Runtime </a:t>
            </a:r>
            <a:r>
              <a:rPr lang="ja-JP" altLang="en-US" dirty="0"/>
              <a:t>が動作する </a:t>
            </a:r>
            <a:r>
              <a:rPr lang="en-US" altLang="ja-JP" dirty="0"/>
              <a:t>Device</a:t>
            </a:r>
          </a:p>
        </p:txBody>
      </p:sp>
    </p:spTree>
    <p:extLst>
      <p:ext uri="{BB962C8B-B14F-4D97-AF65-F5344CB8AC3E}">
        <p14:creationId xmlns:p14="http://schemas.microsoft.com/office/powerpoint/2010/main" val="159373648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B4748F-721B-453D-B6C6-785E913D12F0}"/>
              </a:ext>
            </a:extLst>
          </p:cNvPr>
          <p:cNvSpPr txBox="1"/>
          <p:nvPr/>
        </p:nvSpPr>
        <p:spPr>
          <a:xfrm>
            <a:off x="325676" y="1457000"/>
            <a:ext cx="11866324" cy="4604337"/>
          </a:xfrm>
          <a:prstGeom prst="rect">
            <a:avLst/>
          </a:prstGeom>
          <a:noFill/>
        </p:spPr>
        <p:txBody>
          <a:bodyPr wrap="square" lIns="182880" tIns="146304" rIns="182880" bIns="146304" rtlCol="0">
            <a:spAutoFit/>
          </a:bodyPr>
          <a:lstStyle/>
          <a:p>
            <a:pPr marL="514350" indent="-514350">
              <a:spcBef>
                <a:spcPts val="600"/>
              </a:spcBef>
              <a:spcAft>
                <a:spcPts val="600"/>
              </a:spcAft>
              <a:buFont typeface="+mj-lt"/>
              <a:buAutoNum type="arabicPeriod"/>
            </a:pPr>
            <a:r>
              <a:rPr lang="en-US" sz="2000" b="1" dirty="0"/>
              <a:t>Azure Container Registry </a:t>
            </a:r>
            <a:r>
              <a:rPr lang="ja-JP" altLang="en-US" sz="2000" b="1" dirty="0"/>
              <a:t>のクレデンシャル取得</a:t>
            </a:r>
            <a:r>
              <a:rPr lang="en-US" sz="2000" dirty="0"/>
              <a:t>:</a:t>
            </a:r>
            <a:br>
              <a:rPr lang="en-US" sz="2000" dirty="0"/>
            </a:br>
            <a:r>
              <a:rPr lang="en-US" sz="2000" dirty="0"/>
              <a:t>	Azure Portal</a:t>
            </a:r>
            <a:r>
              <a:rPr lang="ja-JP" altLang="en-US" sz="2000" dirty="0"/>
              <a:t>より</a:t>
            </a:r>
            <a:endParaRPr lang="en-US" altLang="ja-JP" sz="2000" dirty="0"/>
          </a:p>
          <a:p>
            <a:pPr marL="514350" indent="-514350">
              <a:spcBef>
                <a:spcPts val="600"/>
              </a:spcBef>
              <a:spcAft>
                <a:spcPts val="600"/>
              </a:spcAft>
              <a:buFont typeface="+mj-lt"/>
              <a:buAutoNum type="arabicPeriod"/>
            </a:pPr>
            <a:r>
              <a:rPr lang="en-US" sz="2000" dirty="0" err="1"/>
              <a:t>Deployent</a:t>
            </a:r>
            <a:r>
              <a:rPr lang="en-US" sz="2000" dirty="0"/>
              <a:t> Manifest </a:t>
            </a:r>
            <a:r>
              <a:rPr lang="ja-JP" altLang="en-US" sz="2000" dirty="0"/>
              <a:t>の作成</a:t>
            </a:r>
            <a:endParaRPr lang="en-US" altLang="ja-JP" sz="2000" dirty="0"/>
          </a:p>
          <a:p>
            <a:pPr marL="971550" lvl="1" indent="-514350">
              <a:spcBef>
                <a:spcPts val="600"/>
              </a:spcBef>
              <a:spcAft>
                <a:spcPts val="600"/>
              </a:spcAft>
              <a:buFont typeface="Arial" panose="020B0604020202020204" pitchFamily="34" charset="0"/>
              <a:buChar char="•"/>
            </a:pPr>
            <a:r>
              <a:rPr lang="en-US" sz="2000" dirty="0"/>
              <a:t>JSON</a:t>
            </a:r>
          </a:p>
          <a:p>
            <a:pPr marL="971550" lvl="1" indent="-514350">
              <a:spcBef>
                <a:spcPts val="600"/>
              </a:spcBef>
              <a:spcAft>
                <a:spcPts val="600"/>
              </a:spcAft>
              <a:buFont typeface="Arial" panose="020B0604020202020204" pitchFamily="34" charset="0"/>
              <a:buChar char="•"/>
            </a:pPr>
            <a:r>
              <a:rPr lang="en-US" sz="2000" dirty="0"/>
              <a:t>Azure Portal </a:t>
            </a:r>
            <a:r>
              <a:rPr lang="ja-JP" altLang="en-US" sz="2000" dirty="0"/>
              <a:t>から </a:t>
            </a:r>
            <a:r>
              <a:rPr lang="en-US" altLang="ja-JP" sz="2000" dirty="0"/>
              <a:t>Wizard </a:t>
            </a:r>
            <a:r>
              <a:rPr lang="ja-JP" altLang="en-US" sz="2000" dirty="0"/>
              <a:t>で作成も可能</a:t>
            </a:r>
            <a:r>
              <a:rPr lang="en-US" sz="2000" dirty="0"/>
              <a:t>:</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Add Modules</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Specify Routes</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Review Deployment</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Submit</a:t>
            </a:r>
          </a:p>
          <a:p>
            <a:pPr marL="514350" lvl="2" indent="-514350">
              <a:spcBef>
                <a:spcPts val="600"/>
              </a:spcBef>
              <a:spcAft>
                <a:spcPts val="600"/>
              </a:spcAft>
              <a:buFont typeface="+mj-lt"/>
              <a:buAutoNum type="arabicPeriod" startAt="3"/>
            </a:pPr>
            <a:r>
              <a:rPr lang="en-US" sz="2000" b="1" dirty="0">
                <a:latin typeface="Segoe UI Semilight" panose="020B0402040204020203" pitchFamily="34" charset="0"/>
                <a:cs typeface="Segoe UI Semilight" panose="020B0402040204020203" pitchFamily="34" charset="0"/>
              </a:rPr>
              <a:t>Device </a:t>
            </a:r>
            <a:r>
              <a:rPr lang="ja-JP" altLang="en-US" sz="2000" b="1" dirty="0">
                <a:latin typeface="Segoe UI Semilight" panose="020B0402040204020203" pitchFamily="34" charset="0"/>
                <a:cs typeface="Segoe UI Semilight" panose="020B0402040204020203" pitchFamily="34" charset="0"/>
              </a:rPr>
              <a:t>上でモジュール確認</a:t>
            </a:r>
            <a:r>
              <a:rPr lang="en-US" sz="2000" b="1" dirty="0">
                <a:latin typeface="Segoe UI Semilight" panose="020B0402040204020203" pitchFamily="34" charset="0"/>
                <a:cs typeface="Segoe UI Semilight" panose="020B0402040204020203" pitchFamily="34" charset="0"/>
              </a:rPr>
              <a:t>:</a:t>
            </a:r>
            <a:r>
              <a:rPr lang="en-US" sz="2000" dirty="0">
                <a:latin typeface="Segoe UI Semilight" panose="020B0402040204020203" pitchFamily="34" charset="0"/>
                <a:cs typeface="Segoe UI Semilight" panose="020B0402040204020203" pitchFamily="34" charset="0"/>
              </a:rPr>
              <a:t> Azure Portal </a:t>
            </a:r>
            <a:r>
              <a:rPr lang="ja-JP" altLang="en-US" sz="2000" dirty="0">
                <a:latin typeface="Segoe UI Semilight" panose="020B0402040204020203" pitchFamily="34" charset="0"/>
                <a:cs typeface="Segoe UI Semilight" panose="020B0402040204020203" pitchFamily="34" charset="0"/>
              </a:rPr>
              <a:t>や </a:t>
            </a:r>
            <a:r>
              <a:rPr lang="en-US" sz="2000" dirty="0">
                <a:latin typeface="Segoe UI Semilight" panose="020B0402040204020203" pitchFamily="34" charset="0"/>
                <a:cs typeface="Segoe UI Semilight" panose="020B0402040204020203" pitchFamily="34" charset="0"/>
              </a:rPr>
              <a:t>Azure IoT </a:t>
            </a:r>
            <a:r>
              <a:rPr lang="ja-JP" altLang="en-US" sz="2000" dirty="0">
                <a:latin typeface="Segoe UI Semilight" panose="020B0402040204020203" pitchFamily="34" charset="0"/>
                <a:cs typeface="Segoe UI Semilight" panose="020B0402040204020203" pitchFamily="34" charset="0"/>
              </a:rPr>
              <a:t>ツールなど</a:t>
            </a:r>
            <a:endParaRPr lang="en-US" sz="2000" dirty="0">
              <a:latin typeface="Segoe UI Semilight" panose="020B0402040204020203" pitchFamily="34" charset="0"/>
              <a:cs typeface="Segoe UI Semilight" panose="020B0402040204020203" pitchFamily="34" charset="0"/>
            </a:endParaRPr>
          </a:p>
        </p:txBody>
      </p:sp>
      <p:sp>
        <p:nvSpPr>
          <p:cNvPr id="7" name="タイトル 6">
            <a:extLst>
              <a:ext uri="{FF2B5EF4-FFF2-40B4-BE49-F238E27FC236}">
                <a16:creationId xmlns:a16="http://schemas.microsoft.com/office/drawing/2014/main" id="{6FA3CF48-9634-437D-AF05-0DA704167979}"/>
              </a:ext>
            </a:extLst>
          </p:cNvPr>
          <p:cNvSpPr>
            <a:spLocks noGrp="1"/>
          </p:cNvSpPr>
          <p:nvPr>
            <p:ph type="title"/>
          </p:nvPr>
        </p:nvSpPr>
        <p:spPr/>
        <p:txBody>
          <a:bodyPr/>
          <a:lstStyle/>
          <a:p>
            <a:r>
              <a:rPr lang="ja-JP" altLang="en-US" dirty="0"/>
              <a:t>手順</a:t>
            </a:r>
          </a:p>
        </p:txBody>
      </p:sp>
    </p:spTree>
    <p:extLst>
      <p:ext uri="{BB962C8B-B14F-4D97-AF65-F5344CB8AC3E}">
        <p14:creationId xmlns:p14="http://schemas.microsoft.com/office/powerpoint/2010/main" val="179820740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55A280C-8AAA-4968-9BF5-FDB141B12ABD}"/>
              </a:ext>
            </a:extLst>
          </p:cNvPr>
          <p:cNvSpPr>
            <a:spLocks noGrp="1"/>
          </p:cNvSpPr>
          <p:nvPr>
            <p:ph type="title"/>
          </p:nvPr>
        </p:nvSpPr>
        <p:spPr/>
        <p:txBody>
          <a:bodyPr/>
          <a:lstStyle/>
          <a:p>
            <a:r>
              <a:rPr kumimoji="1" lang="en-US" altLang="ja-JP" dirty="0"/>
              <a:t>ONNX</a:t>
            </a:r>
            <a:endParaRPr kumimoji="1" lang="ja-JP" altLang="en-US" dirty="0"/>
          </a:p>
        </p:txBody>
      </p:sp>
    </p:spTree>
    <p:extLst>
      <p:ext uri="{BB962C8B-B14F-4D97-AF65-F5344CB8AC3E}">
        <p14:creationId xmlns:p14="http://schemas.microsoft.com/office/powerpoint/2010/main" val="292618730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9B6FB16-790B-4605-A2A6-8D2D800BB415}"/>
              </a:ext>
            </a:extLst>
          </p:cNvPr>
          <p:cNvGrpSpPr/>
          <p:nvPr/>
        </p:nvGrpSpPr>
        <p:grpSpPr>
          <a:xfrm>
            <a:off x="588264" y="1509677"/>
            <a:ext cx="11193829" cy="3377381"/>
            <a:chOff x="412954" y="2027902"/>
            <a:chExt cx="11193829" cy="3377381"/>
          </a:xfrm>
        </p:grpSpPr>
        <p:pic>
          <p:nvPicPr>
            <p:cNvPr id="7" name="Seamless-horizontal@2x.png" descr="Seamless-horizontal@2x.png">
              <a:extLst>
                <a:ext uri="{FF2B5EF4-FFF2-40B4-BE49-F238E27FC236}">
                  <a16:creationId xmlns:a16="http://schemas.microsoft.com/office/drawing/2014/main" id="{94BA2496-EC2A-4694-B698-3EC42ADA9D50}"/>
                </a:ext>
              </a:extLst>
            </p:cNvPr>
            <p:cNvPicPr>
              <a:picLocks noChangeAspect="1"/>
            </p:cNvPicPr>
            <p:nvPr/>
          </p:nvPicPr>
          <p:blipFill rotWithShape="1">
            <a:blip r:embed="rId3">
              <a:extLst/>
            </a:blip>
            <a:srcRect l="4027" t="25275" r="4148" b="25471"/>
            <a:stretch/>
          </p:blipFill>
          <p:spPr>
            <a:xfrm>
              <a:off x="412954" y="2027902"/>
              <a:ext cx="11193829" cy="3377381"/>
            </a:xfrm>
            <a:prstGeom prst="rect">
              <a:avLst/>
            </a:prstGeom>
            <a:solidFill>
              <a:srgbClr val="E6E6E6"/>
            </a:solidFill>
            <a:ln w="12700">
              <a:miter lim="400000"/>
            </a:ln>
          </p:spPr>
        </p:pic>
        <p:sp>
          <p:nvSpPr>
            <p:cNvPr id="9" name="Hexagon 8">
              <a:extLst>
                <a:ext uri="{FF2B5EF4-FFF2-40B4-BE49-F238E27FC236}">
                  <a16:creationId xmlns:a16="http://schemas.microsoft.com/office/drawing/2014/main" id="{99CE6410-E5DA-4D74-A329-8CA23C4721A5}"/>
                </a:ext>
              </a:extLst>
            </p:cNvPr>
            <p:cNvSpPr/>
            <p:nvPr/>
          </p:nvSpPr>
          <p:spPr bwMode="auto">
            <a:xfrm>
              <a:off x="4144297" y="2131142"/>
              <a:ext cx="3753336" cy="3193026"/>
            </a:xfrm>
            <a:prstGeom prst="hexagon">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Yu Gothic UI"/>
                <a:cs typeface="+mn-cs"/>
              </a:endParaRPr>
            </a:p>
          </p:txBody>
        </p:sp>
      </p:grpSp>
      <p:sp>
        <p:nvSpPr>
          <p:cNvPr id="2" name="Title 1">
            <a:extLst>
              <a:ext uri="{FF2B5EF4-FFF2-40B4-BE49-F238E27FC236}">
                <a16:creationId xmlns:a16="http://schemas.microsoft.com/office/drawing/2014/main" id="{32FB9B09-2FFF-456A-B87B-CB07D1B269A3}"/>
              </a:ext>
            </a:extLst>
          </p:cNvPr>
          <p:cNvSpPr>
            <a:spLocks noGrp="1"/>
          </p:cNvSpPr>
          <p:nvPr>
            <p:ph type="title"/>
          </p:nvPr>
        </p:nvSpPr>
        <p:spPr/>
        <p:txBody>
          <a:bodyPr/>
          <a:lstStyle/>
          <a:p>
            <a:r>
              <a:rPr lang="en-US" dirty="0"/>
              <a:t>ONN</a:t>
            </a:r>
            <a:r>
              <a:rPr lang="en-US" altLang="ja-JP" dirty="0"/>
              <a:t>X</a:t>
            </a:r>
            <a:endParaRPr lang="en-US" dirty="0"/>
          </a:p>
        </p:txBody>
      </p:sp>
      <p:pic>
        <p:nvPicPr>
          <p:cNvPr id="23" name="Picture 22" descr="PyTorch">
            <a:extLst>
              <a:ext uri="{FF2B5EF4-FFF2-40B4-BE49-F238E27FC236}">
                <a16:creationId xmlns:a16="http://schemas.microsoft.com/office/drawing/2014/main" id="{B92085DD-5423-474F-89C3-FA564BA3B69D}"/>
              </a:ext>
            </a:extLst>
          </p:cNvPr>
          <p:cNvPicPr>
            <a:picLocks noChangeAspect="1"/>
          </p:cNvPicPr>
          <p:nvPr/>
        </p:nvPicPr>
        <p:blipFill>
          <a:blip r:embed="rId4"/>
          <a:stretch>
            <a:fillRect/>
          </a:stretch>
        </p:blipFill>
        <p:spPr>
          <a:xfrm>
            <a:off x="869181" y="1803905"/>
            <a:ext cx="1397942" cy="280959"/>
          </a:xfrm>
          <a:prstGeom prst="rect">
            <a:avLst/>
          </a:prstGeom>
        </p:spPr>
      </p:pic>
      <p:grpSp>
        <p:nvGrpSpPr>
          <p:cNvPr id="14" name="Group 13">
            <a:extLst>
              <a:ext uri="{FF2B5EF4-FFF2-40B4-BE49-F238E27FC236}">
                <a16:creationId xmlns:a16="http://schemas.microsoft.com/office/drawing/2014/main" id="{E58AE322-E0AD-442D-BB68-58B3400A5C93}"/>
              </a:ext>
            </a:extLst>
          </p:cNvPr>
          <p:cNvGrpSpPr/>
          <p:nvPr/>
        </p:nvGrpSpPr>
        <p:grpSpPr>
          <a:xfrm>
            <a:off x="937753" y="1765109"/>
            <a:ext cx="3792863" cy="2923398"/>
            <a:chOff x="762443" y="1767141"/>
            <a:chExt cx="3792863" cy="2923398"/>
          </a:xfrm>
        </p:grpSpPr>
        <p:pic>
          <p:nvPicPr>
            <p:cNvPr id="25" name="Picture 24">
              <a:extLst>
                <a:ext uri="{FF2B5EF4-FFF2-40B4-BE49-F238E27FC236}">
                  <a16:creationId xmlns:a16="http://schemas.microsoft.com/office/drawing/2014/main" id="{E5572FD3-1190-4AF1-92B3-E28A475D9524}"/>
                </a:ext>
              </a:extLst>
            </p:cNvPr>
            <p:cNvPicPr>
              <a:picLocks noChangeAspect="1"/>
            </p:cNvPicPr>
            <p:nvPr/>
          </p:nvPicPr>
          <p:blipFill>
            <a:blip r:embed="rId5"/>
            <a:stretch>
              <a:fillRect/>
            </a:stretch>
          </p:blipFill>
          <p:spPr>
            <a:xfrm>
              <a:off x="2924009" y="1767141"/>
              <a:ext cx="1122265" cy="406821"/>
            </a:xfrm>
            <a:prstGeom prst="rect">
              <a:avLst/>
            </a:prstGeom>
          </p:spPr>
        </p:pic>
        <p:grpSp>
          <p:nvGrpSpPr>
            <p:cNvPr id="13" name="Group 12">
              <a:extLst>
                <a:ext uri="{FF2B5EF4-FFF2-40B4-BE49-F238E27FC236}">
                  <a16:creationId xmlns:a16="http://schemas.microsoft.com/office/drawing/2014/main" id="{C1B994DE-FDBB-4F40-9309-B61E68896019}"/>
                </a:ext>
              </a:extLst>
            </p:cNvPr>
            <p:cNvGrpSpPr/>
            <p:nvPr/>
          </p:nvGrpSpPr>
          <p:grpSpPr>
            <a:xfrm>
              <a:off x="762443" y="2382244"/>
              <a:ext cx="3792863" cy="2308295"/>
              <a:chOff x="762443" y="2382244"/>
              <a:chExt cx="3792863" cy="2308295"/>
            </a:xfrm>
          </p:grpSpPr>
          <p:pic>
            <p:nvPicPr>
              <p:cNvPr id="16" name="Picture 11" descr="Picture 11">
                <a:extLst>
                  <a:ext uri="{FF2B5EF4-FFF2-40B4-BE49-F238E27FC236}">
                    <a16:creationId xmlns:a16="http://schemas.microsoft.com/office/drawing/2014/main" id="{A03FFE32-1551-4B9A-A4FB-FCABE2A4E4DA}"/>
                  </a:ext>
                </a:extLst>
              </p:cNvPr>
              <p:cNvPicPr>
                <a:picLocks noChangeAspect="1"/>
              </p:cNvPicPr>
              <p:nvPr/>
            </p:nvPicPr>
            <p:blipFill>
              <a:blip r:embed="rId6">
                <a:extLst/>
              </a:blip>
              <a:stretch>
                <a:fillRect/>
              </a:stretch>
            </p:blipFill>
            <p:spPr>
              <a:xfrm>
                <a:off x="764853" y="2899099"/>
                <a:ext cx="1326960" cy="696654"/>
              </a:xfrm>
              <a:prstGeom prst="rect">
                <a:avLst/>
              </a:prstGeom>
              <a:ln w="12700">
                <a:miter lim="400000"/>
              </a:ln>
            </p:spPr>
          </p:pic>
          <p:pic>
            <p:nvPicPr>
              <p:cNvPr id="17" name="Picture 13" descr="Picture 13">
                <a:extLst>
                  <a:ext uri="{FF2B5EF4-FFF2-40B4-BE49-F238E27FC236}">
                    <a16:creationId xmlns:a16="http://schemas.microsoft.com/office/drawing/2014/main" id="{63FE3B56-5443-4A98-8A87-1272272B5B43}"/>
                  </a:ext>
                </a:extLst>
              </p:cNvPr>
              <p:cNvPicPr>
                <a:picLocks noChangeAspect="1"/>
              </p:cNvPicPr>
              <p:nvPr/>
            </p:nvPicPr>
            <p:blipFill>
              <a:blip r:embed="rId7">
                <a:extLst/>
              </a:blip>
              <a:stretch>
                <a:fillRect/>
              </a:stretch>
            </p:blipFill>
            <p:spPr>
              <a:xfrm>
                <a:off x="3414279" y="3654577"/>
                <a:ext cx="631995" cy="631995"/>
              </a:xfrm>
              <a:prstGeom prst="rect">
                <a:avLst/>
              </a:prstGeom>
              <a:ln w="12700">
                <a:miter lim="400000"/>
              </a:ln>
            </p:spPr>
          </p:pic>
          <p:pic>
            <p:nvPicPr>
              <p:cNvPr id="18" name="Picture 15" descr="Picture 15">
                <a:extLst>
                  <a:ext uri="{FF2B5EF4-FFF2-40B4-BE49-F238E27FC236}">
                    <a16:creationId xmlns:a16="http://schemas.microsoft.com/office/drawing/2014/main" id="{E29D722C-D075-4F5A-960C-D698C6A66057}"/>
                  </a:ext>
                </a:extLst>
              </p:cNvPr>
              <p:cNvPicPr>
                <a:picLocks noChangeAspect="1"/>
              </p:cNvPicPr>
              <p:nvPr/>
            </p:nvPicPr>
            <p:blipFill>
              <a:blip r:embed="rId8">
                <a:extLst/>
              </a:blip>
              <a:stretch>
                <a:fillRect/>
              </a:stretch>
            </p:blipFill>
            <p:spPr>
              <a:xfrm>
                <a:off x="2528987" y="3105620"/>
                <a:ext cx="1068057" cy="365207"/>
              </a:xfrm>
              <a:prstGeom prst="rect">
                <a:avLst/>
              </a:prstGeom>
              <a:ln w="12700">
                <a:miter lim="400000"/>
              </a:ln>
            </p:spPr>
          </p:pic>
          <p:pic>
            <p:nvPicPr>
              <p:cNvPr id="19" name="Picture 21" descr="Picture 21">
                <a:extLst>
                  <a:ext uri="{FF2B5EF4-FFF2-40B4-BE49-F238E27FC236}">
                    <a16:creationId xmlns:a16="http://schemas.microsoft.com/office/drawing/2014/main" id="{8A35BB89-A062-4052-B926-3FD97CF73CA4}"/>
                  </a:ext>
                </a:extLst>
              </p:cNvPr>
              <p:cNvPicPr>
                <a:picLocks noChangeAspect="1"/>
              </p:cNvPicPr>
              <p:nvPr/>
            </p:nvPicPr>
            <p:blipFill>
              <a:blip r:embed="rId9">
                <a:extLst/>
              </a:blip>
              <a:stretch>
                <a:fillRect/>
              </a:stretch>
            </p:blipFill>
            <p:spPr>
              <a:xfrm>
                <a:off x="2558405" y="3702646"/>
                <a:ext cx="468051" cy="501732"/>
              </a:xfrm>
              <a:prstGeom prst="rect">
                <a:avLst/>
              </a:prstGeom>
              <a:ln w="12700">
                <a:miter lim="400000"/>
              </a:ln>
            </p:spPr>
          </p:pic>
          <p:pic>
            <p:nvPicPr>
              <p:cNvPr id="20" name="Picture 33" descr="Picture 33">
                <a:extLst>
                  <a:ext uri="{FF2B5EF4-FFF2-40B4-BE49-F238E27FC236}">
                    <a16:creationId xmlns:a16="http://schemas.microsoft.com/office/drawing/2014/main" id="{996F9EE8-32ED-4803-B123-FEAE9BFA6C91}"/>
                  </a:ext>
                </a:extLst>
              </p:cNvPr>
              <p:cNvPicPr>
                <a:picLocks noChangeAspect="1"/>
              </p:cNvPicPr>
              <p:nvPr/>
            </p:nvPicPr>
            <p:blipFill>
              <a:blip r:embed="rId10">
                <a:extLst/>
              </a:blip>
              <a:stretch>
                <a:fillRect/>
              </a:stretch>
            </p:blipFill>
            <p:spPr>
              <a:xfrm>
                <a:off x="762443" y="2390558"/>
                <a:ext cx="1713051" cy="358975"/>
              </a:xfrm>
              <a:prstGeom prst="rect">
                <a:avLst/>
              </a:prstGeom>
              <a:ln w="12700">
                <a:miter lim="400000"/>
              </a:ln>
            </p:spPr>
          </p:pic>
          <p:pic>
            <p:nvPicPr>
              <p:cNvPr id="21" name="Picture 43" descr="Picture 43">
                <a:extLst>
                  <a:ext uri="{FF2B5EF4-FFF2-40B4-BE49-F238E27FC236}">
                    <a16:creationId xmlns:a16="http://schemas.microsoft.com/office/drawing/2014/main" id="{2D5D41E2-D7B3-4DF2-891C-1DCBCD39C0A9}"/>
                  </a:ext>
                </a:extLst>
              </p:cNvPr>
              <p:cNvPicPr>
                <a:picLocks noChangeAspect="1"/>
              </p:cNvPicPr>
              <p:nvPr/>
            </p:nvPicPr>
            <p:blipFill>
              <a:blip r:embed="rId11">
                <a:extLst/>
              </a:blip>
              <a:stretch>
                <a:fillRect/>
              </a:stretch>
            </p:blipFill>
            <p:spPr>
              <a:xfrm>
                <a:off x="786138" y="3727013"/>
                <a:ext cx="1284390" cy="407512"/>
              </a:xfrm>
              <a:prstGeom prst="rect">
                <a:avLst/>
              </a:prstGeom>
              <a:ln w="12700">
                <a:miter lim="400000"/>
              </a:ln>
            </p:spPr>
          </p:pic>
          <p:pic>
            <p:nvPicPr>
              <p:cNvPr id="22" name="pasted-image-296.png" descr="pasted-image-296.png">
                <a:extLst>
                  <a:ext uri="{FF2B5EF4-FFF2-40B4-BE49-F238E27FC236}">
                    <a16:creationId xmlns:a16="http://schemas.microsoft.com/office/drawing/2014/main" id="{965A0463-19A5-43DA-89F0-6694035E2E69}"/>
                  </a:ext>
                </a:extLst>
              </p:cNvPr>
              <p:cNvPicPr>
                <a:picLocks noChangeAspect="1"/>
              </p:cNvPicPr>
              <p:nvPr/>
            </p:nvPicPr>
            <p:blipFill>
              <a:blip r:embed="rId12">
                <a:extLst/>
              </a:blip>
              <a:stretch>
                <a:fillRect/>
              </a:stretch>
            </p:blipFill>
            <p:spPr>
              <a:xfrm>
                <a:off x="2528987" y="4438761"/>
                <a:ext cx="2026319" cy="251778"/>
              </a:xfrm>
              <a:prstGeom prst="rect">
                <a:avLst/>
              </a:prstGeom>
              <a:ln w="12700">
                <a:miter lim="400000"/>
              </a:ln>
            </p:spPr>
          </p:pic>
          <p:pic>
            <p:nvPicPr>
              <p:cNvPr id="24" name="Picture 23">
                <a:extLst>
                  <a:ext uri="{FF2B5EF4-FFF2-40B4-BE49-F238E27FC236}">
                    <a16:creationId xmlns:a16="http://schemas.microsoft.com/office/drawing/2014/main" id="{1D34B512-2BC5-419A-95C1-BF4B4417397B}"/>
                  </a:ext>
                </a:extLst>
              </p:cNvPr>
              <p:cNvPicPr>
                <a:picLocks noChangeAspect="1"/>
              </p:cNvPicPr>
              <p:nvPr/>
            </p:nvPicPr>
            <p:blipFill rotWithShape="1">
              <a:blip r:embed="rId13"/>
              <a:srcRect r="68206"/>
              <a:stretch/>
            </p:blipFill>
            <p:spPr>
              <a:xfrm>
                <a:off x="3177637" y="2382244"/>
                <a:ext cx="473284" cy="431695"/>
              </a:xfrm>
              <a:prstGeom prst="rect">
                <a:avLst/>
              </a:prstGeom>
            </p:spPr>
          </p:pic>
          <p:pic>
            <p:nvPicPr>
              <p:cNvPr id="26" name="Picture 25">
                <a:extLst>
                  <a:ext uri="{FF2B5EF4-FFF2-40B4-BE49-F238E27FC236}">
                    <a16:creationId xmlns:a16="http://schemas.microsoft.com/office/drawing/2014/main" id="{3BF5937C-8F4F-4D27-ACB9-818FEC90E514}"/>
                  </a:ext>
                </a:extLst>
              </p:cNvPr>
              <p:cNvPicPr>
                <a:picLocks noChangeAspect="1"/>
              </p:cNvPicPr>
              <p:nvPr/>
            </p:nvPicPr>
            <p:blipFill>
              <a:blip r:embed="rId14"/>
              <a:stretch>
                <a:fillRect/>
              </a:stretch>
            </p:blipFill>
            <p:spPr>
              <a:xfrm>
                <a:off x="907970" y="4317378"/>
                <a:ext cx="969744" cy="373161"/>
              </a:xfrm>
              <a:prstGeom prst="rect">
                <a:avLst/>
              </a:prstGeom>
            </p:spPr>
          </p:pic>
        </p:grpSp>
      </p:grpSp>
      <p:grpSp>
        <p:nvGrpSpPr>
          <p:cNvPr id="6" name="Group 5">
            <a:extLst>
              <a:ext uri="{FF2B5EF4-FFF2-40B4-BE49-F238E27FC236}">
                <a16:creationId xmlns:a16="http://schemas.microsoft.com/office/drawing/2014/main" id="{C109BE66-9937-4A62-ADE0-72E4D86281B7}"/>
              </a:ext>
            </a:extLst>
          </p:cNvPr>
          <p:cNvGrpSpPr/>
          <p:nvPr/>
        </p:nvGrpSpPr>
        <p:grpSpPr>
          <a:xfrm>
            <a:off x="588263" y="1512564"/>
            <a:ext cx="11193829" cy="3377381"/>
            <a:chOff x="412953" y="2038162"/>
            <a:chExt cx="11193829" cy="3377381"/>
          </a:xfrm>
        </p:grpSpPr>
        <p:pic>
          <p:nvPicPr>
            <p:cNvPr id="27" name="Seamless-horizontal@2x.png" descr="Seamless-horizontal@2x.png">
              <a:extLst>
                <a:ext uri="{FF2B5EF4-FFF2-40B4-BE49-F238E27FC236}">
                  <a16:creationId xmlns:a16="http://schemas.microsoft.com/office/drawing/2014/main" id="{2EDDCC3C-CA42-49EA-8E4B-20E04CE8A573}"/>
                </a:ext>
              </a:extLst>
            </p:cNvPr>
            <p:cNvPicPr>
              <a:picLocks noChangeAspect="1"/>
            </p:cNvPicPr>
            <p:nvPr/>
          </p:nvPicPr>
          <p:blipFill rotWithShape="1">
            <a:blip r:embed="rId3">
              <a:clrChange>
                <a:clrFrom>
                  <a:srgbClr val="EDEDED"/>
                </a:clrFrom>
                <a:clrTo>
                  <a:srgbClr val="EDEDED">
                    <a:alpha val="0"/>
                  </a:srgbClr>
                </a:clrTo>
              </a:clrChange>
              <a:extLst/>
            </a:blip>
            <a:srcRect l="4027" t="25275" r="4148" b="25471"/>
            <a:stretch/>
          </p:blipFill>
          <p:spPr>
            <a:xfrm>
              <a:off x="412953" y="2038162"/>
              <a:ext cx="11193829" cy="3377381"/>
            </a:xfrm>
            <a:prstGeom prst="rect">
              <a:avLst/>
            </a:prstGeom>
            <a:ln w="12700">
              <a:miter lim="400000"/>
            </a:ln>
          </p:spPr>
        </p:pic>
        <p:pic>
          <p:nvPicPr>
            <p:cNvPr id="29" name="ONNX-logo-reverse@2x.png" descr="ONNX">
              <a:extLst>
                <a:ext uri="{FF2B5EF4-FFF2-40B4-BE49-F238E27FC236}">
                  <a16:creationId xmlns:a16="http://schemas.microsoft.com/office/drawing/2014/main" id="{8A0200F1-E7D5-4A20-992C-82FE10686F2C}"/>
                </a:ext>
              </a:extLst>
            </p:cNvPr>
            <p:cNvPicPr>
              <a:picLocks noChangeAspect="1"/>
            </p:cNvPicPr>
            <p:nvPr/>
          </p:nvPicPr>
          <p:blipFill>
            <a:blip r:embed="rId15">
              <a:extLst/>
            </a:blip>
            <a:stretch>
              <a:fillRect/>
            </a:stretch>
          </p:blipFill>
          <p:spPr>
            <a:xfrm>
              <a:off x="4911979" y="3438056"/>
              <a:ext cx="2323797" cy="577592"/>
            </a:xfrm>
            <a:prstGeom prst="rect">
              <a:avLst/>
            </a:prstGeom>
            <a:ln w="12700">
              <a:miter lim="400000"/>
            </a:ln>
          </p:spPr>
        </p:pic>
      </p:grpSp>
      <p:sp>
        <p:nvSpPr>
          <p:cNvPr id="32" name="desktop" title="a desktop PC">
            <a:extLst>
              <a:ext uri="{FF2B5EF4-FFF2-40B4-BE49-F238E27FC236}">
                <a16:creationId xmlns:a16="http://schemas.microsoft.com/office/drawing/2014/main" id="{8D14C6FE-FA0C-4DB3-B339-BAF99B321698}"/>
              </a:ext>
            </a:extLst>
          </p:cNvPr>
          <p:cNvSpPr>
            <a:spLocks noChangeAspect="1" noEditPoints="1"/>
          </p:cNvSpPr>
          <p:nvPr/>
        </p:nvSpPr>
        <p:spPr bwMode="auto">
          <a:xfrm>
            <a:off x="8512823" y="1884598"/>
            <a:ext cx="694759" cy="68341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nvGrpSpPr>
          <p:cNvPr id="11" name="Group 10">
            <a:extLst>
              <a:ext uri="{FF2B5EF4-FFF2-40B4-BE49-F238E27FC236}">
                <a16:creationId xmlns:a16="http://schemas.microsoft.com/office/drawing/2014/main" id="{915FE518-2F6B-40F2-AB0A-EC63CFCCF162}"/>
              </a:ext>
            </a:extLst>
          </p:cNvPr>
          <p:cNvGrpSpPr/>
          <p:nvPr/>
        </p:nvGrpSpPr>
        <p:grpSpPr>
          <a:xfrm>
            <a:off x="9980801" y="1860309"/>
            <a:ext cx="717450" cy="731992"/>
            <a:chOff x="10186338" y="2278175"/>
            <a:chExt cx="717450" cy="731992"/>
          </a:xfrm>
        </p:grpSpPr>
        <p:sp>
          <p:nvSpPr>
            <p:cNvPr id="15" name="TextBox 14">
              <a:extLst>
                <a:ext uri="{FF2B5EF4-FFF2-40B4-BE49-F238E27FC236}">
                  <a16:creationId xmlns:a16="http://schemas.microsoft.com/office/drawing/2014/main" id="{7AFDAC04-0F35-4A53-B16C-5DAE5BF2B555}"/>
                </a:ext>
              </a:extLst>
            </p:cNvPr>
            <p:cNvSpPr txBox="1"/>
            <p:nvPr/>
          </p:nvSpPr>
          <p:spPr>
            <a:xfrm>
              <a:off x="10318848" y="2496549"/>
              <a:ext cx="43120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Yu Gothic UI"/>
                  <a:cs typeface="+mn-cs"/>
                </a:rPr>
                <a:t>CPU</a:t>
              </a:r>
            </a:p>
          </p:txBody>
        </p:sp>
        <p:sp>
          <p:nvSpPr>
            <p:cNvPr id="34" name="chip" title="Icon of a computer chip">
              <a:extLst>
                <a:ext uri="{FF2B5EF4-FFF2-40B4-BE49-F238E27FC236}">
                  <a16:creationId xmlns:a16="http://schemas.microsoft.com/office/drawing/2014/main" id="{724F72BB-15AF-4F24-81E3-0F78702028BE}"/>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7" name="Group 46">
            <a:extLst>
              <a:ext uri="{FF2B5EF4-FFF2-40B4-BE49-F238E27FC236}">
                <a16:creationId xmlns:a16="http://schemas.microsoft.com/office/drawing/2014/main" id="{D7DE3315-74D3-46DD-BCDD-EBB55A7DA262}"/>
              </a:ext>
            </a:extLst>
          </p:cNvPr>
          <p:cNvGrpSpPr/>
          <p:nvPr/>
        </p:nvGrpSpPr>
        <p:grpSpPr>
          <a:xfrm>
            <a:off x="8438742" y="2533805"/>
            <a:ext cx="3033638" cy="2007874"/>
            <a:chOff x="8263432" y="2535837"/>
            <a:chExt cx="3033638" cy="2007874"/>
          </a:xfrm>
        </p:grpSpPr>
        <p:sp>
          <p:nvSpPr>
            <p:cNvPr id="31" name="CellPhone_E8EA" title="Icon of a cellphone">
              <a:extLst>
                <a:ext uri="{FF2B5EF4-FFF2-40B4-BE49-F238E27FC236}">
                  <a16:creationId xmlns:a16="http://schemas.microsoft.com/office/drawing/2014/main" id="{1894A800-EB8C-4EDB-8A8F-7054EF6F3E77}"/>
                </a:ext>
              </a:extLst>
            </p:cNvPr>
            <p:cNvSpPr>
              <a:spLocks noChangeAspect="1" noEditPoints="1"/>
            </p:cNvSpPr>
            <p:nvPr/>
          </p:nvSpPr>
          <p:spPr bwMode="auto">
            <a:xfrm>
              <a:off x="8547533" y="3013033"/>
              <a:ext cx="274721" cy="4577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sp>
          <p:nvSpPr>
            <p:cNvPr id="33" name="cloud" title="Icon of a cloud">
              <a:extLst>
                <a:ext uri="{FF2B5EF4-FFF2-40B4-BE49-F238E27FC236}">
                  <a16:creationId xmlns:a16="http://schemas.microsoft.com/office/drawing/2014/main" id="{7CB13D33-3A1C-45A0-AC41-BAB327FF5A9A}"/>
                </a:ext>
              </a:extLst>
            </p:cNvPr>
            <p:cNvSpPr>
              <a:spLocks noChangeAspect="1"/>
            </p:cNvSpPr>
            <p:nvPr/>
          </p:nvSpPr>
          <p:spPr bwMode="auto">
            <a:xfrm>
              <a:off x="8263432" y="3907333"/>
              <a:ext cx="848794" cy="5407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nvGrpSpPr>
            <p:cNvPr id="38" name="Group 37">
              <a:extLst>
                <a:ext uri="{FF2B5EF4-FFF2-40B4-BE49-F238E27FC236}">
                  <a16:creationId xmlns:a16="http://schemas.microsoft.com/office/drawing/2014/main" id="{8A2ABF8A-C90C-4FE2-9A20-A009E83B20EA}"/>
                </a:ext>
              </a:extLst>
            </p:cNvPr>
            <p:cNvGrpSpPr/>
            <p:nvPr/>
          </p:nvGrpSpPr>
          <p:grpSpPr>
            <a:xfrm>
              <a:off x="10567473" y="2535837"/>
              <a:ext cx="717450" cy="731992"/>
              <a:chOff x="10186338" y="2278175"/>
              <a:chExt cx="717450" cy="731992"/>
            </a:xfrm>
          </p:grpSpPr>
          <p:sp>
            <p:nvSpPr>
              <p:cNvPr id="39" name="TextBox 38">
                <a:extLst>
                  <a:ext uri="{FF2B5EF4-FFF2-40B4-BE49-F238E27FC236}">
                    <a16:creationId xmlns:a16="http://schemas.microsoft.com/office/drawing/2014/main" id="{0852CCA9-6853-4C55-9CCC-251D798502FF}"/>
                  </a:ext>
                </a:extLst>
              </p:cNvPr>
              <p:cNvSpPr txBox="1"/>
              <p:nvPr/>
            </p:nvSpPr>
            <p:spPr>
              <a:xfrm>
                <a:off x="10310833" y="2496549"/>
                <a:ext cx="44723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GPU</a:t>
                </a:r>
              </a:p>
            </p:txBody>
          </p:sp>
          <p:sp>
            <p:nvSpPr>
              <p:cNvPr id="40" name="chip" title="Icon of a computer chip">
                <a:extLst>
                  <a:ext uri="{FF2B5EF4-FFF2-40B4-BE49-F238E27FC236}">
                    <a16:creationId xmlns:a16="http://schemas.microsoft.com/office/drawing/2014/main" id="{AD106837-1632-4760-9A2B-50F639E1918D}"/>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1" name="Group 40">
              <a:extLst>
                <a:ext uri="{FF2B5EF4-FFF2-40B4-BE49-F238E27FC236}">
                  <a16:creationId xmlns:a16="http://schemas.microsoft.com/office/drawing/2014/main" id="{BB95D5D7-10E7-4C9F-9648-EAB9D0EC1483}"/>
                </a:ext>
              </a:extLst>
            </p:cNvPr>
            <p:cNvGrpSpPr/>
            <p:nvPr/>
          </p:nvGrpSpPr>
          <p:grpSpPr>
            <a:xfrm>
              <a:off x="9787040" y="3202383"/>
              <a:ext cx="717450" cy="731992"/>
              <a:chOff x="10186338" y="2278175"/>
              <a:chExt cx="717450" cy="731992"/>
            </a:xfrm>
          </p:grpSpPr>
          <p:sp>
            <p:nvSpPr>
              <p:cNvPr id="42" name="TextBox 41">
                <a:extLst>
                  <a:ext uri="{FF2B5EF4-FFF2-40B4-BE49-F238E27FC236}">
                    <a16:creationId xmlns:a16="http://schemas.microsoft.com/office/drawing/2014/main" id="{53A7392F-06EB-42F6-9E12-CF066C54AA76}"/>
                  </a:ext>
                </a:extLst>
              </p:cNvPr>
              <p:cNvSpPr txBox="1"/>
              <p:nvPr/>
            </p:nvSpPr>
            <p:spPr>
              <a:xfrm>
                <a:off x="10289706" y="2496549"/>
                <a:ext cx="48949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Yu Gothic UI"/>
                    <a:cs typeface="+mn-cs"/>
                  </a:rPr>
                  <a:t>FPGA</a:t>
                </a:r>
              </a:p>
            </p:txBody>
          </p:sp>
          <p:sp>
            <p:nvSpPr>
              <p:cNvPr id="43" name="chip" title="Icon of a computer chip">
                <a:extLst>
                  <a:ext uri="{FF2B5EF4-FFF2-40B4-BE49-F238E27FC236}">
                    <a16:creationId xmlns:a16="http://schemas.microsoft.com/office/drawing/2014/main" id="{9F8C6BA1-A6A9-4E0D-B824-6C3D98827D86}"/>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4" name="Group 43">
              <a:extLst>
                <a:ext uri="{FF2B5EF4-FFF2-40B4-BE49-F238E27FC236}">
                  <a16:creationId xmlns:a16="http://schemas.microsoft.com/office/drawing/2014/main" id="{03E0E669-076E-4A38-8AA8-D4B8D9AF1696}"/>
                </a:ext>
              </a:extLst>
            </p:cNvPr>
            <p:cNvGrpSpPr/>
            <p:nvPr/>
          </p:nvGrpSpPr>
          <p:grpSpPr>
            <a:xfrm>
              <a:off x="10579620" y="3811719"/>
              <a:ext cx="717450" cy="731992"/>
              <a:chOff x="10186338" y="2278175"/>
              <a:chExt cx="717450" cy="731992"/>
            </a:xfrm>
          </p:grpSpPr>
          <p:sp>
            <p:nvSpPr>
              <p:cNvPr id="45" name="TextBox 44">
                <a:extLst>
                  <a:ext uri="{FF2B5EF4-FFF2-40B4-BE49-F238E27FC236}">
                    <a16:creationId xmlns:a16="http://schemas.microsoft.com/office/drawing/2014/main" id="{DF80FE07-6CD3-4F87-A8A5-DA029B98292C}"/>
                  </a:ext>
                </a:extLst>
              </p:cNvPr>
              <p:cNvSpPr txBox="1"/>
              <p:nvPr/>
            </p:nvSpPr>
            <p:spPr>
              <a:xfrm>
                <a:off x="10322855" y="2496549"/>
                <a:ext cx="423194"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ASIC</a:t>
                </a:r>
              </a:p>
            </p:txBody>
          </p:sp>
          <p:sp>
            <p:nvSpPr>
              <p:cNvPr id="46" name="chip" title="Icon of a computer chip">
                <a:extLst>
                  <a:ext uri="{FF2B5EF4-FFF2-40B4-BE49-F238E27FC236}">
                    <a16:creationId xmlns:a16="http://schemas.microsoft.com/office/drawing/2014/main" id="{F21479BA-A5EF-4E8A-B3E0-31D3FB5EBC72}"/>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sp>
        <p:nvSpPr>
          <p:cNvPr id="3" name="TextBox 2">
            <a:extLst>
              <a:ext uri="{FF2B5EF4-FFF2-40B4-BE49-F238E27FC236}">
                <a16:creationId xmlns:a16="http://schemas.microsoft.com/office/drawing/2014/main" id="{E678F197-27B7-4E4E-AE68-3BEBE7451E37}"/>
              </a:ext>
            </a:extLst>
          </p:cNvPr>
          <p:cNvSpPr txBox="1"/>
          <p:nvPr/>
        </p:nvSpPr>
        <p:spPr>
          <a:xfrm>
            <a:off x="2449168" y="5058488"/>
            <a:ext cx="7293663" cy="166199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各フレームワーク間の 相互運用性を実現</a:t>
            </a:r>
            <a:endPar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複数環境へのモデル展開の標準化</a:t>
            </a:r>
            <a:endPar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学習済みモデルの提供</a:t>
            </a:r>
            <a:r>
              <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(Model Zoo)</a:t>
            </a:r>
          </a:p>
        </p:txBody>
      </p:sp>
    </p:spTree>
    <p:extLst>
      <p:ext uri="{BB962C8B-B14F-4D97-AF65-F5344CB8AC3E}">
        <p14:creationId xmlns:p14="http://schemas.microsoft.com/office/powerpoint/2010/main" val="98158136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F0E761F-32A4-4749-891F-482ADC97F4DD}"/>
              </a:ext>
            </a:extLst>
          </p:cNvPr>
          <p:cNvGrpSpPr/>
          <p:nvPr/>
        </p:nvGrpSpPr>
        <p:grpSpPr>
          <a:xfrm>
            <a:off x="611029" y="608809"/>
            <a:ext cx="10969943" cy="566027"/>
            <a:chOff x="611030" y="608809"/>
            <a:chExt cx="10969943" cy="566027"/>
          </a:xfrm>
        </p:grpSpPr>
        <p:sp>
          <p:nvSpPr>
            <p:cNvPr id="4" name="Title 1">
              <a:extLst/>
            </p:cNvPr>
            <p:cNvSpPr txBox="1">
              <a:spLocks/>
            </p:cNvSpPr>
            <p:nvPr/>
          </p:nvSpPr>
          <p:spPr>
            <a:xfrm>
              <a:off x="611030" y="608809"/>
              <a:ext cx="10969943" cy="566027"/>
            </a:xfrm>
            <a:prstGeom prst="rect">
              <a:avLst/>
            </a:prstGeom>
          </p:spPr>
          <p:txBody>
            <a:bodyPr vert="horz" lIns="0" tIns="0" rIns="0" bIns="0" rtlCol="0"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ctr" defTabSz="914012" rtl="0" eaLnBrk="1" fontAlgn="auto" latinLnBrk="0" hangingPunct="1">
                <a:lnSpc>
                  <a:spcPct val="90000"/>
                </a:lnSpc>
                <a:spcBef>
                  <a:spcPct val="0"/>
                </a:spcBef>
                <a:spcAft>
                  <a:spcPts val="0"/>
                </a:spcAft>
                <a:buClrTx/>
                <a:buSzTx/>
                <a:buFontTx/>
                <a:buNone/>
                <a:tabLst/>
                <a:defRPr/>
              </a:pPr>
              <a:r>
                <a:rPr kumimoji="0" lang="en-US" sz="4499" b="0" i="0" u="none" strike="noStrike" kern="1200" cap="none" spc="0" normalizeH="0" baseline="0" noProof="0" dirty="0">
                  <a:ln>
                    <a:noFill/>
                  </a:ln>
                  <a:solidFill>
                    <a:srgbClr val="333333"/>
                  </a:solidFill>
                  <a:effectLst/>
                  <a:uLnTx/>
                  <a:uFillTx/>
                  <a:latin typeface="+mn-lt"/>
                  <a:ea typeface="Yu Gothic Medium"/>
                  <a:cs typeface="+mj-cs"/>
                </a:rPr>
                <a:t>                 Partners</a:t>
              </a:r>
            </a:p>
          </p:txBody>
        </p:sp>
        <p:pic>
          <p:nvPicPr>
            <p:cNvPr id="5" name="Picture 4" descr="ONNX">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14681" y="617073"/>
              <a:ext cx="2140145" cy="530083"/>
            </a:xfrm>
            <a:prstGeom prst="rect">
              <a:avLst/>
            </a:prstGeom>
          </p:spPr>
        </p:pic>
      </p:grpSp>
      <p:cxnSp>
        <p:nvCxnSpPr>
          <p:cNvPr id="9" name="Straight Connector 8">
            <a:extLst/>
          </p:cNvPr>
          <p:cNvCxnSpPr/>
          <p:nvPr/>
        </p:nvCxnSpPr>
        <p:spPr>
          <a:xfrm>
            <a:off x="5181838" y="1422639"/>
            <a:ext cx="1828324"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353082-093D-4E1A-8664-8280FDFD167B}"/>
              </a:ext>
            </a:extLst>
          </p:cNvPr>
          <p:cNvGrpSpPr/>
          <p:nvPr/>
        </p:nvGrpSpPr>
        <p:grpSpPr>
          <a:xfrm>
            <a:off x="1169623" y="1896367"/>
            <a:ext cx="9852754" cy="4675302"/>
            <a:chOff x="1119074" y="1896367"/>
            <a:chExt cx="9852754" cy="4675302"/>
          </a:xfrm>
        </p:grpSpPr>
        <p:pic>
          <p:nvPicPr>
            <p:cNvPr id="6" name="Picture 5" descr="Facebook Open Source">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462589" y="1896367"/>
              <a:ext cx="1976171" cy="633565"/>
            </a:xfrm>
            <a:prstGeom prst="rect">
              <a:avLst/>
            </a:prstGeom>
          </p:spPr>
        </p:pic>
        <p:pic>
          <p:nvPicPr>
            <p:cNvPr id="7" name="Picture 6" descr="Microsof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859803" y="1989662"/>
              <a:ext cx="2432751" cy="518085"/>
            </a:xfrm>
            <a:prstGeom prst="rect">
              <a:avLst/>
            </a:prstGeom>
          </p:spPr>
        </p:pic>
        <p:pic>
          <p:nvPicPr>
            <p:cNvPr id="8" name="Picture 7" descr="AWS">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070837" y="1971005"/>
              <a:ext cx="970711" cy="579729"/>
            </a:xfrm>
            <a:prstGeom prst="rect">
              <a:avLst/>
            </a:prstGeom>
          </p:spPr>
        </p:pic>
        <p:pic>
          <p:nvPicPr>
            <p:cNvPr id="10" name="Picture 9" descr="AMD">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52539" y="3156160"/>
              <a:ext cx="1237939" cy="295157"/>
            </a:xfrm>
            <a:prstGeom prst="rect">
              <a:avLst/>
            </a:prstGeom>
          </p:spPr>
        </p:pic>
        <p:pic>
          <p:nvPicPr>
            <p:cNvPr id="11" name="Picture 10" descr="arm">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64507" y="3143761"/>
              <a:ext cx="970711" cy="295872"/>
            </a:xfrm>
            <a:prstGeom prst="rect">
              <a:avLst/>
            </a:prstGeom>
          </p:spPr>
        </p:pic>
        <p:pic>
          <p:nvPicPr>
            <p:cNvPr id="12" name="Picture 11" descr="Qualcomm">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68704" y="5142562"/>
              <a:ext cx="2081419" cy="455311"/>
            </a:xfrm>
            <a:prstGeom prst="rect">
              <a:avLst/>
            </a:prstGeom>
          </p:spPr>
        </p:pic>
        <p:pic>
          <p:nvPicPr>
            <p:cNvPr id="13" name="Picture 12" descr="IBM">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331468" y="4029282"/>
              <a:ext cx="1068499" cy="427399"/>
            </a:xfrm>
            <a:prstGeom prst="rect">
              <a:avLst/>
            </a:prstGeom>
          </p:spPr>
        </p:pic>
        <p:pic>
          <p:nvPicPr>
            <p:cNvPr id="14" name="Picture 13" descr="Mediatek">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212065" y="4012724"/>
              <a:ext cx="1759763" cy="439941"/>
            </a:xfrm>
            <a:prstGeom prst="rect">
              <a:avLst/>
            </a:prstGeom>
          </p:spPr>
        </p:pic>
        <p:pic>
          <p:nvPicPr>
            <p:cNvPr id="15" name="Picture 14" descr="Huawei">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9074" y="3928683"/>
              <a:ext cx="685623" cy="685623"/>
            </a:xfrm>
            <a:prstGeom prst="rect">
              <a:avLst/>
            </a:prstGeom>
          </p:spPr>
        </p:pic>
        <p:pic>
          <p:nvPicPr>
            <p:cNvPr id="17" name="Picture 16" descr="NVIDIA">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356056" y="5160254"/>
              <a:ext cx="2223669" cy="409217"/>
            </a:xfrm>
            <a:prstGeom prst="rect">
              <a:avLst/>
            </a:prstGeom>
          </p:spPr>
        </p:pic>
        <p:pic>
          <p:nvPicPr>
            <p:cNvPr id="18" name="Picture 17" descr="Preferred Networks">
              <a:extLst/>
            </p:cNvPr>
            <p:cNvPicPr>
              <a:picLocks noChangeAspect="1"/>
            </p:cNvPicPr>
            <p:nvPr/>
          </p:nvPicPr>
          <p:blipFill>
            <a:blip r:embed="rId14"/>
            <a:stretch>
              <a:fillRect/>
            </a:stretch>
          </p:blipFill>
          <p:spPr>
            <a:xfrm>
              <a:off x="5880729" y="5070001"/>
              <a:ext cx="2175297" cy="495068"/>
            </a:xfrm>
            <a:prstGeom prst="rect">
              <a:avLst/>
            </a:prstGeom>
          </p:spPr>
        </p:pic>
        <p:pic>
          <p:nvPicPr>
            <p:cNvPr id="19" name="Picture 18" descr="Bitmain"/>
            <p:cNvPicPr>
              <a:picLocks noChangeAspect="1"/>
            </p:cNvPicPr>
            <p:nvPr/>
          </p:nvPicPr>
          <p:blipFill rotWithShape="1">
            <a:blip r:embed="rId15" cstate="hqprint">
              <a:extLst>
                <a:ext uri="{28A0092B-C50C-407E-A947-70E740481C1C}">
                  <a14:useLocalDpi xmlns:a14="http://schemas.microsoft.com/office/drawing/2010/main"/>
                </a:ext>
              </a:extLst>
            </a:blip>
            <a:srcRect l="7211" t="25388" r="6966" b="32969"/>
            <a:stretch/>
          </p:blipFill>
          <p:spPr>
            <a:xfrm>
              <a:off x="6883061" y="3115639"/>
              <a:ext cx="1799156" cy="336976"/>
            </a:xfrm>
            <a:prstGeom prst="rect">
              <a:avLst/>
            </a:prstGeom>
          </p:spPr>
        </p:pic>
        <p:pic>
          <p:nvPicPr>
            <p:cNvPr id="3" name="Picture 2" descr="Skymizer">
              <a:extLst>
                <a:ext uri="{FF2B5EF4-FFF2-40B4-BE49-F238E27FC236}">
                  <a16:creationId xmlns:a16="http://schemas.microsoft.com/office/drawing/2014/main" id="{52F7FEF1-E5D0-4DE4-B63D-FE06B0FDE17D}"/>
                </a:ext>
              </a:extLst>
            </p:cNvPr>
            <p:cNvPicPr>
              <a:picLocks noChangeAspect="1"/>
            </p:cNvPicPr>
            <p:nvPr/>
          </p:nvPicPr>
          <p:blipFill>
            <a:blip r:embed="rId16"/>
            <a:stretch>
              <a:fillRect/>
            </a:stretch>
          </p:blipFill>
          <p:spPr>
            <a:xfrm>
              <a:off x="2860071" y="6040691"/>
              <a:ext cx="1752365" cy="445948"/>
            </a:xfrm>
            <a:prstGeom prst="rect">
              <a:avLst/>
            </a:prstGeom>
          </p:spPr>
        </p:pic>
        <p:pic>
          <p:nvPicPr>
            <p:cNvPr id="20" name="Picture 39" descr="Baidu">
              <a:extLst>
                <a:ext uri="{FF2B5EF4-FFF2-40B4-BE49-F238E27FC236}">
                  <a16:creationId xmlns:a16="http://schemas.microsoft.com/office/drawing/2014/main" id="{518EF02F-AA4C-4BE4-B3B6-482010099206}"/>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709248" y="2931015"/>
              <a:ext cx="1599784" cy="512893"/>
            </a:xfrm>
            <a:prstGeom prst="rect">
              <a:avLst/>
            </a:prstGeom>
            <a:ln w="12700">
              <a:miter lim="400000"/>
            </a:ln>
          </p:spPr>
        </p:pic>
        <p:grpSp>
          <p:nvGrpSpPr>
            <p:cNvPr id="21" name="Group" descr="Intel AI">
              <a:extLst>
                <a:ext uri="{FF2B5EF4-FFF2-40B4-BE49-F238E27FC236}">
                  <a16:creationId xmlns:a16="http://schemas.microsoft.com/office/drawing/2014/main" id="{5B870A51-D7A4-4E09-B65C-13147D0D8E2B}"/>
                </a:ext>
              </a:extLst>
            </p:cNvPr>
            <p:cNvGrpSpPr/>
            <p:nvPr/>
          </p:nvGrpSpPr>
          <p:grpSpPr>
            <a:xfrm>
              <a:off x="3926739" y="3919414"/>
              <a:ext cx="1303312" cy="689469"/>
              <a:chOff x="0" y="0"/>
              <a:chExt cx="2607302" cy="1253906"/>
            </a:xfrm>
          </p:grpSpPr>
          <p:pic>
            <p:nvPicPr>
              <p:cNvPr id="22" name="intel-ai-acrnym-rgb-3000.png" descr="intel-ai-acrnym-rgb-3000.png">
                <a:extLst>
                  <a:ext uri="{FF2B5EF4-FFF2-40B4-BE49-F238E27FC236}">
                    <a16:creationId xmlns:a16="http://schemas.microsoft.com/office/drawing/2014/main" id="{2A23480E-2A57-41C5-A298-434BF4ADC3F0}"/>
                  </a:ext>
                </a:extLst>
              </p:cNvPr>
              <p:cNvPicPr>
                <a:picLocks noChangeAspect="1"/>
              </p:cNvPicPr>
              <p:nvPr/>
            </p:nvPicPr>
            <p:blipFill>
              <a:blip r:embed="rId18" cstate="hqprint">
                <a:extLst>
                  <a:ext uri="{28A0092B-C50C-407E-A947-70E740481C1C}">
                    <a14:useLocalDpi xmlns:a14="http://schemas.microsoft.com/office/drawing/2010/main"/>
                  </a:ext>
                </a:extLst>
              </a:blip>
              <a:srcRect/>
              <a:stretch>
                <a:fillRect/>
              </a:stretch>
            </p:blipFill>
            <p:spPr>
              <a:xfrm>
                <a:off x="1954686" y="0"/>
                <a:ext cx="652617" cy="1253907"/>
              </a:xfrm>
              <a:prstGeom prst="rect">
                <a:avLst/>
              </a:prstGeom>
              <a:ln w="12700" cap="flat">
                <a:noFill/>
                <a:miter lim="400000"/>
              </a:ln>
              <a:effectLst/>
            </p:spPr>
          </p:pic>
          <p:pic>
            <p:nvPicPr>
              <p:cNvPr id="23" name="Picture 36" descr="Picture 36">
                <a:extLst>
                  <a:ext uri="{FF2B5EF4-FFF2-40B4-BE49-F238E27FC236}">
                    <a16:creationId xmlns:a16="http://schemas.microsoft.com/office/drawing/2014/main" id="{B6DC7639-6B84-4908-BF58-BD089148976D}"/>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0" y="24512"/>
                <a:ext cx="1793859" cy="1183801"/>
              </a:xfrm>
              <a:prstGeom prst="rect">
                <a:avLst/>
              </a:prstGeom>
              <a:ln w="12700" cap="flat">
                <a:noFill/>
                <a:miter lim="400000"/>
              </a:ln>
              <a:effectLst/>
            </p:spPr>
          </p:pic>
        </p:grpSp>
        <p:pic>
          <p:nvPicPr>
            <p:cNvPr id="2" name="Graphic 1" descr="Unity">
              <a:extLst>
                <a:ext uri="{FF2B5EF4-FFF2-40B4-BE49-F238E27FC236}">
                  <a16:creationId xmlns:a16="http://schemas.microsoft.com/office/drawing/2014/main" id="{63200ACF-F70E-4BC8-955C-F38D9B92BD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53837" y="5987425"/>
              <a:ext cx="1428379" cy="518977"/>
            </a:xfrm>
            <a:prstGeom prst="rect">
              <a:avLst/>
            </a:prstGeom>
          </p:spPr>
        </p:pic>
        <p:pic>
          <p:nvPicPr>
            <p:cNvPr id="24" name="Picture 23" descr="Hewlett Packard Enterprise">
              <a:extLst>
                <a:ext uri="{FF2B5EF4-FFF2-40B4-BE49-F238E27FC236}">
                  <a16:creationId xmlns:a16="http://schemas.microsoft.com/office/drawing/2014/main" id="{B78F9F4C-D633-4028-ACF1-384F66669AEF}"/>
                </a:ext>
              </a:extLst>
            </p:cNvPr>
            <p:cNvPicPr>
              <a:picLocks noChangeAspect="1"/>
            </p:cNvPicPr>
            <p:nvPr/>
          </p:nvPicPr>
          <p:blipFill>
            <a:blip r:embed="rId22"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56244" y="2909373"/>
              <a:ext cx="1495112" cy="634867"/>
            </a:xfrm>
            <a:prstGeom prst="rect">
              <a:avLst/>
            </a:prstGeom>
          </p:spPr>
        </p:pic>
        <p:pic>
          <p:nvPicPr>
            <p:cNvPr id="16" name="Picture 15" descr="MathWorks"/>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5756822" y="3947424"/>
              <a:ext cx="2925159" cy="688273"/>
            </a:xfrm>
            <a:prstGeom prst="rect">
              <a:avLst/>
            </a:prstGeom>
          </p:spPr>
        </p:pic>
        <p:pic>
          <p:nvPicPr>
            <p:cNvPr id="25" name="Picture 24" descr="Oath, a Verizon company"/>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4092404" y="5101314"/>
              <a:ext cx="1275645" cy="515015"/>
            </a:xfrm>
            <a:prstGeom prst="rect">
              <a:avLst/>
            </a:prstGeom>
          </p:spPr>
        </p:pic>
        <p:pic>
          <p:nvPicPr>
            <p:cNvPr id="26" name="Picture 26" descr="Tencent">
              <a:extLst>
                <a:ext uri="{FF2B5EF4-FFF2-40B4-BE49-F238E27FC236}">
                  <a16:creationId xmlns:a16="http://schemas.microsoft.com/office/drawing/2014/main" id="{864DE70F-C51F-4557-9C16-2D46EF1AA005}"/>
                </a:ext>
              </a:extLst>
            </p:cNvPr>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5111975" y="5983976"/>
              <a:ext cx="1642325" cy="587693"/>
            </a:xfrm>
            <a:prstGeom prst="rect">
              <a:avLst/>
            </a:prstGeom>
          </p:spPr>
        </p:pic>
      </p:grpSp>
    </p:spTree>
    <p:extLst>
      <p:ext uri="{BB962C8B-B14F-4D97-AF65-F5344CB8AC3E}">
        <p14:creationId xmlns:p14="http://schemas.microsoft.com/office/powerpoint/2010/main" val="8565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6CBF5A4-BBDD-4C47-AB60-772B07F8CFC8}"/>
              </a:ext>
            </a:extLst>
          </p:cNvPr>
          <p:cNvSpPr/>
          <p:nvPr/>
        </p:nvSpPr>
        <p:spPr bwMode="auto">
          <a:xfrm>
            <a:off x="384135" y="1410648"/>
            <a:ext cx="4290926" cy="32894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31" name="Rectangle 30">
            <a:extLst>
              <a:ext uri="{FF2B5EF4-FFF2-40B4-BE49-F238E27FC236}">
                <a16:creationId xmlns:a16="http://schemas.microsoft.com/office/drawing/2014/main" id="{34CF3348-0296-4E43-9F4C-0FA9009FCFC2}"/>
              </a:ext>
            </a:extLst>
          </p:cNvPr>
          <p:cNvSpPr/>
          <p:nvPr/>
        </p:nvSpPr>
        <p:spPr>
          <a:xfrm>
            <a:off x="384135" y="1437329"/>
            <a:ext cx="427303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Frameworks</a:t>
            </a:r>
            <a:endParaRPr kumimoji="0" lang="en-US" sz="2000" b="0" i="0" u="none" strike="noStrike" kern="1200" cap="none" spc="0" normalizeH="0" baseline="0" noProof="0" dirty="0">
              <a:ln>
                <a:noFill/>
              </a:ln>
              <a:solidFill>
                <a:srgbClr val="0078D7"/>
              </a:solidFill>
              <a:effectLst/>
              <a:uLnTx/>
              <a:uFillTx/>
              <a:latin typeface="+mn-ea"/>
            </a:endParaRPr>
          </a:p>
        </p:txBody>
      </p:sp>
      <p:pic>
        <p:nvPicPr>
          <p:cNvPr id="3" name="Picture 2" descr="A close up of a sign&#10;&#10;Description generated with high confidence">
            <a:extLst>
              <a:ext uri="{FF2B5EF4-FFF2-40B4-BE49-F238E27FC236}">
                <a16:creationId xmlns:a16="http://schemas.microsoft.com/office/drawing/2014/main" id="{3F73D647-84B5-47E2-8A99-5EFC0A93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808" y="2028887"/>
            <a:ext cx="981068" cy="285275"/>
          </a:xfrm>
          <a:prstGeom prst="rect">
            <a:avLst/>
          </a:prstGeom>
        </p:spPr>
      </p:pic>
      <p:pic>
        <p:nvPicPr>
          <p:cNvPr id="5" name="Picture 4" descr="A picture containing object&#10;&#10;Description generated with high confidence">
            <a:extLst>
              <a:ext uri="{FF2B5EF4-FFF2-40B4-BE49-F238E27FC236}">
                <a16:creationId xmlns:a16="http://schemas.microsoft.com/office/drawing/2014/main" id="{1D2268E0-10E9-4A37-9385-5AB2701C22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5882" y="2117842"/>
            <a:ext cx="1223094" cy="256414"/>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9BB9D4F3-2F23-45B6-AB17-9ED2C4FA27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7929" y="2059928"/>
            <a:ext cx="1082905" cy="344875"/>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14E4404A-F71D-48F0-ADFB-B5DD0A3C71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5655" y="2716256"/>
            <a:ext cx="1347911" cy="270904"/>
          </a:xfrm>
          <a:prstGeom prst="rect">
            <a:avLst/>
          </a:prstGeom>
        </p:spPr>
      </p:pic>
      <p:pic>
        <p:nvPicPr>
          <p:cNvPr id="13" name="Picture 12">
            <a:extLst>
              <a:ext uri="{FF2B5EF4-FFF2-40B4-BE49-F238E27FC236}">
                <a16:creationId xmlns:a16="http://schemas.microsoft.com/office/drawing/2014/main" id="{6FA94301-34C5-4489-89FD-23069AB718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4872" y="2691225"/>
            <a:ext cx="1300562" cy="306015"/>
          </a:xfrm>
          <a:prstGeom prst="rect">
            <a:avLst/>
          </a:prstGeom>
        </p:spPr>
      </p:pic>
      <p:pic>
        <p:nvPicPr>
          <p:cNvPr id="15" name="Picture 14">
            <a:extLst>
              <a:ext uri="{FF2B5EF4-FFF2-40B4-BE49-F238E27FC236}">
                <a16:creationId xmlns:a16="http://schemas.microsoft.com/office/drawing/2014/main" id="{8E5104F9-983A-4A98-99FA-52239A5342E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4002" y="3987242"/>
            <a:ext cx="474562" cy="517704"/>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CD03769C-BE65-4125-936B-CE77F1111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926" y="3292852"/>
            <a:ext cx="1752922" cy="409914"/>
          </a:xfrm>
          <a:prstGeom prst="rect">
            <a:avLst/>
          </a:prstGeom>
        </p:spPr>
      </p:pic>
      <p:pic>
        <p:nvPicPr>
          <p:cNvPr id="19" name="Picture 18">
            <a:extLst>
              <a:ext uri="{FF2B5EF4-FFF2-40B4-BE49-F238E27FC236}">
                <a16:creationId xmlns:a16="http://schemas.microsoft.com/office/drawing/2014/main" id="{DACB6C9E-F2B5-4ED7-8CF6-D167B62AA4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36248" y="4005446"/>
            <a:ext cx="415627" cy="440816"/>
          </a:xfrm>
          <a:prstGeom prst="rect">
            <a:avLst/>
          </a:prstGeom>
        </p:spPr>
      </p:pic>
      <p:sp>
        <p:nvSpPr>
          <p:cNvPr id="51" name="Subtitle 2">
            <a:extLst>
              <a:ext uri="{FF2B5EF4-FFF2-40B4-BE49-F238E27FC236}">
                <a16:creationId xmlns:a16="http://schemas.microsoft.com/office/drawing/2014/main" id="{EFE829E7-6E4E-4508-9E7E-E7767A38AF6E}"/>
              </a:ext>
            </a:extLst>
          </p:cNvPr>
          <p:cNvSpPr txBox="1">
            <a:spLocks/>
          </p:cNvSpPr>
          <p:nvPr/>
        </p:nvSpPr>
        <p:spPr>
          <a:xfrm>
            <a:off x="357826" y="500041"/>
            <a:ext cx="4290925"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モデリング</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
        <p:nvSpPr>
          <p:cNvPr id="20" name="Arrow: Right 19">
            <a:extLst>
              <a:ext uri="{FF2B5EF4-FFF2-40B4-BE49-F238E27FC236}">
                <a16:creationId xmlns:a16="http://schemas.microsoft.com/office/drawing/2014/main" id="{B9E90F2A-78FE-4564-B374-F520A8D3E531}"/>
              </a:ext>
            </a:extLst>
          </p:cNvPr>
          <p:cNvSpPr/>
          <p:nvPr/>
        </p:nvSpPr>
        <p:spPr bwMode="auto">
          <a:xfrm>
            <a:off x="4657167" y="1885418"/>
            <a:ext cx="714649"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21" name="TextBox 20">
            <a:extLst>
              <a:ext uri="{FF2B5EF4-FFF2-40B4-BE49-F238E27FC236}">
                <a16:creationId xmlns:a16="http://schemas.microsoft.com/office/drawing/2014/main" id="{52049EA6-2EDA-4D87-905A-0F71EC826D6C}"/>
              </a:ext>
            </a:extLst>
          </p:cNvPr>
          <p:cNvSpPr txBox="1"/>
          <p:nvPr/>
        </p:nvSpPr>
        <p:spPr>
          <a:xfrm>
            <a:off x="4779232" y="2177372"/>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57" name="Arrow: Right 56">
            <a:extLst>
              <a:ext uri="{FF2B5EF4-FFF2-40B4-BE49-F238E27FC236}">
                <a16:creationId xmlns:a16="http://schemas.microsoft.com/office/drawing/2014/main" id="{DD7394BC-1376-4B37-9ED6-9466DF508156}"/>
              </a:ext>
            </a:extLst>
          </p:cNvPr>
          <p:cNvSpPr/>
          <p:nvPr/>
        </p:nvSpPr>
        <p:spPr bwMode="auto">
          <a:xfrm>
            <a:off x="4657394" y="3517376"/>
            <a:ext cx="714938"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8" name="TextBox 57">
            <a:extLst>
              <a:ext uri="{FF2B5EF4-FFF2-40B4-BE49-F238E27FC236}">
                <a16:creationId xmlns:a16="http://schemas.microsoft.com/office/drawing/2014/main" id="{2A61B919-4869-446B-A6A0-1BFB7CC2605C}"/>
              </a:ext>
            </a:extLst>
          </p:cNvPr>
          <p:cNvSpPr txBox="1"/>
          <p:nvPr/>
        </p:nvSpPr>
        <p:spPr>
          <a:xfrm>
            <a:off x="4637258" y="3886275"/>
            <a:ext cx="691594"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Converters</a:t>
            </a:r>
          </a:p>
        </p:txBody>
      </p:sp>
      <p:sp>
        <p:nvSpPr>
          <p:cNvPr id="76" name="Rectangle 75">
            <a:extLst>
              <a:ext uri="{FF2B5EF4-FFF2-40B4-BE49-F238E27FC236}">
                <a16:creationId xmlns:a16="http://schemas.microsoft.com/office/drawing/2014/main" id="{A0DC6462-5961-4EC6-A57F-E30B00D838B3}"/>
              </a:ext>
            </a:extLst>
          </p:cNvPr>
          <p:cNvSpPr/>
          <p:nvPr/>
        </p:nvSpPr>
        <p:spPr bwMode="auto">
          <a:xfrm>
            <a:off x="8801309" y="3334409"/>
            <a:ext cx="3040782" cy="7801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77" name="Rectangle 76">
            <a:extLst>
              <a:ext uri="{FF2B5EF4-FFF2-40B4-BE49-F238E27FC236}">
                <a16:creationId xmlns:a16="http://schemas.microsoft.com/office/drawing/2014/main" id="{BA133A25-E658-4347-92E8-99316136822A}"/>
              </a:ext>
            </a:extLst>
          </p:cNvPr>
          <p:cNvSpPr/>
          <p:nvPr/>
        </p:nvSpPr>
        <p:spPr>
          <a:xfrm>
            <a:off x="9003115" y="3406669"/>
            <a:ext cx="268881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Windows Devices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7"/>
                </a:solidFill>
                <a:latin typeface="+mn-ea"/>
                <a:cs typeface="Segoe UI" charset="0"/>
              </a:rPr>
              <a:t>(Windows ML)</a:t>
            </a:r>
            <a:endParaRPr kumimoji="0" lang="en-US" sz="2000" b="0" i="0" u="none" strike="noStrike" kern="1200" cap="none" spc="0" normalizeH="0" baseline="0" noProof="0" dirty="0">
              <a:ln>
                <a:noFill/>
              </a:ln>
              <a:solidFill>
                <a:srgbClr val="0078D7"/>
              </a:solidFill>
              <a:effectLst/>
              <a:uLnTx/>
              <a:uFillTx/>
              <a:latin typeface="+mn-ea"/>
              <a:cs typeface="Segoe UI" charset="0"/>
            </a:endParaRPr>
          </a:p>
        </p:txBody>
      </p:sp>
      <p:pic>
        <p:nvPicPr>
          <p:cNvPr id="42" name="Picture 41">
            <a:extLst>
              <a:ext uri="{FF2B5EF4-FFF2-40B4-BE49-F238E27FC236}">
                <a16:creationId xmlns:a16="http://schemas.microsoft.com/office/drawing/2014/main" id="{EAA859FA-FE21-444B-B8B5-D7F20D069FF8}"/>
              </a:ext>
            </a:extLst>
          </p:cNvPr>
          <p:cNvPicPr>
            <a:picLocks noChangeAspect="1"/>
          </p:cNvPicPr>
          <p:nvPr/>
        </p:nvPicPr>
        <p:blipFill rotWithShape="1">
          <a:blip r:embed="rId11"/>
          <a:srcRect r="68206"/>
          <a:stretch/>
        </p:blipFill>
        <p:spPr>
          <a:xfrm>
            <a:off x="3865099" y="4020570"/>
            <a:ext cx="481493" cy="439183"/>
          </a:xfrm>
          <a:prstGeom prst="rect">
            <a:avLst/>
          </a:prstGeom>
        </p:spPr>
      </p:pic>
      <p:pic>
        <p:nvPicPr>
          <p:cNvPr id="48" name="Picture 47">
            <a:extLst>
              <a:ext uri="{FF2B5EF4-FFF2-40B4-BE49-F238E27FC236}">
                <a16:creationId xmlns:a16="http://schemas.microsoft.com/office/drawing/2014/main" id="{7321BAA7-931F-4E62-ADAE-460FFEEEAE99}"/>
              </a:ext>
            </a:extLst>
          </p:cNvPr>
          <p:cNvPicPr>
            <a:picLocks noChangeAspect="1"/>
          </p:cNvPicPr>
          <p:nvPr/>
        </p:nvPicPr>
        <p:blipFill>
          <a:blip r:embed="rId12"/>
          <a:stretch>
            <a:fillRect/>
          </a:stretch>
        </p:blipFill>
        <p:spPr>
          <a:xfrm>
            <a:off x="3550005" y="3283663"/>
            <a:ext cx="868245" cy="334104"/>
          </a:xfrm>
          <a:prstGeom prst="rect">
            <a:avLst/>
          </a:prstGeom>
        </p:spPr>
      </p:pic>
      <p:sp>
        <p:nvSpPr>
          <p:cNvPr id="50" name="Rectangle 49">
            <a:extLst>
              <a:ext uri="{FF2B5EF4-FFF2-40B4-BE49-F238E27FC236}">
                <a16:creationId xmlns:a16="http://schemas.microsoft.com/office/drawing/2014/main" id="{E5E764BE-8870-4D3C-9900-F132E4103E01}"/>
              </a:ext>
            </a:extLst>
          </p:cNvPr>
          <p:cNvSpPr/>
          <p:nvPr/>
        </p:nvSpPr>
        <p:spPr bwMode="auto">
          <a:xfrm>
            <a:off x="366241" y="4886494"/>
            <a:ext cx="4290926" cy="13562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2" name="Rectangle 51">
            <a:extLst>
              <a:ext uri="{FF2B5EF4-FFF2-40B4-BE49-F238E27FC236}">
                <a16:creationId xmlns:a16="http://schemas.microsoft.com/office/drawing/2014/main" id="{7E3043C1-5989-4FBB-A461-72DB3087A226}"/>
              </a:ext>
            </a:extLst>
          </p:cNvPr>
          <p:cNvSpPr/>
          <p:nvPr/>
        </p:nvSpPr>
        <p:spPr>
          <a:xfrm>
            <a:off x="366241" y="4897748"/>
            <a:ext cx="427303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mn-ea"/>
                <a:cs typeface="Segoe UI" charset="0"/>
              </a:rPr>
              <a:t>Services</a:t>
            </a:r>
            <a:endParaRPr kumimoji="0" lang="en-US" sz="2000" b="0" i="0" u="none" strike="noStrike" kern="1200" cap="none" spc="0" normalizeH="0" baseline="0" noProof="0">
              <a:ln>
                <a:noFill/>
              </a:ln>
              <a:solidFill>
                <a:srgbClr val="0078D7"/>
              </a:solidFill>
              <a:effectLst/>
              <a:uLnTx/>
              <a:uFillTx/>
              <a:latin typeface="+mn-ea"/>
            </a:endParaRPr>
          </a:p>
        </p:txBody>
      </p:sp>
      <p:grpSp>
        <p:nvGrpSpPr>
          <p:cNvPr id="53" name="Group 52">
            <a:extLst>
              <a:ext uri="{FF2B5EF4-FFF2-40B4-BE49-F238E27FC236}">
                <a16:creationId xmlns:a16="http://schemas.microsoft.com/office/drawing/2014/main" id="{3B176037-E68A-4DBB-B0E2-DBD2860DAC16}"/>
              </a:ext>
            </a:extLst>
          </p:cNvPr>
          <p:cNvGrpSpPr/>
          <p:nvPr/>
        </p:nvGrpSpPr>
        <p:grpSpPr>
          <a:xfrm>
            <a:off x="1593454" y="5477919"/>
            <a:ext cx="1930048" cy="584775"/>
            <a:chOff x="19378875" y="10819178"/>
            <a:chExt cx="3860595" cy="1169703"/>
          </a:xfrm>
        </p:grpSpPr>
        <p:pic>
          <p:nvPicPr>
            <p:cNvPr id="55" name="Graphic 54">
              <a:extLst>
                <a:ext uri="{FF2B5EF4-FFF2-40B4-BE49-F238E27FC236}">
                  <a16:creationId xmlns:a16="http://schemas.microsoft.com/office/drawing/2014/main" id="{4A9CC677-A6F2-459F-9E6C-ACF1228F4D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378875" y="10994624"/>
              <a:ext cx="790562" cy="790562"/>
            </a:xfrm>
            <a:prstGeom prst="rect">
              <a:avLst/>
            </a:prstGeom>
          </p:spPr>
        </p:pic>
        <p:sp>
          <p:nvSpPr>
            <p:cNvPr id="56" name="Group 26">
              <a:extLst>
                <a:ext uri="{FF2B5EF4-FFF2-40B4-BE49-F238E27FC236}">
                  <a16:creationId xmlns:a16="http://schemas.microsoft.com/office/drawing/2014/main" id="{9CEECD1A-5E17-4731-9B1A-0CB660791E3F}"/>
                </a:ext>
              </a:extLst>
            </p:cNvPr>
            <p:cNvSpPr/>
            <p:nvPr/>
          </p:nvSpPr>
          <p:spPr>
            <a:xfrm>
              <a:off x="20421680" y="10819178"/>
              <a:ext cx="2817790" cy="1169703"/>
            </a:xfrm>
            <a:prstGeom prst="rect">
              <a:avLst/>
            </a:prstGeom>
            <a:ln w="12700">
              <a:miter lim="400000"/>
            </a:ln>
            <a:extLst>
              <a:ext uri="{C572A759-6A51-4108-AA02-DFA0A04FC94B}">
                <ma14:wrappingTextBoxFlag xmlns:ma14="http://schemas.microsoft.com/office/mac/drawingml/2011/main" xmlns="" val="1"/>
              </a:ext>
            </a:extLst>
          </p:spPr>
          <p:txBody>
            <a:bodyPr wrap="none" lIns="22857" rIns="22857">
              <a:spAutoFit/>
            </a:bodyPr>
            <a:lstStyle>
              <a:lvl1pPr algn="ctr" defTabSz="457200">
                <a:defRPr sz="3600">
                  <a:solidFill>
                    <a:srgbClr val="000000"/>
                  </a:solidFill>
                  <a:latin typeface="FreightSans Pro Semibold"/>
                  <a:ea typeface="FreightSans Pro Semibold"/>
                  <a:cs typeface="FreightSans Pro Semibold"/>
                  <a:sym typeface="FreightSans Pro Semi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t>Azure Custom </a:t>
              </a:r>
              <a:b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br>
              <a: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t>Vision Service</a:t>
              </a:r>
              <a:endParaRPr kumimoji="0" sz="1600" b="1" i="0" u="none" strike="noStrike" kern="1200" cap="none" spc="0" normalizeH="0" baseline="0" noProof="0">
                <a:ln>
                  <a:noFill/>
                </a:ln>
                <a:solidFill>
                  <a:srgbClr val="737373">
                    <a:lumMod val="75000"/>
                  </a:srgbClr>
                </a:solidFill>
                <a:effectLst/>
                <a:uLnTx/>
                <a:uFillTx/>
                <a:latin typeface="+mn-ea"/>
                <a:ea typeface="+mn-ea"/>
                <a:sym typeface="FreightSans Pro Semibold"/>
              </a:endParaRPr>
            </a:p>
          </p:txBody>
        </p:sp>
      </p:grpSp>
      <p:sp>
        <p:nvSpPr>
          <p:cNvPr id="62" name="Arrow: Right 61">
            <a:extLst>
              <a:ext uri="{FF2B5EF4-FFF2-40B4-BE49-F238E27FC236}">
                <a16:creationId xmlns:a16="http://schemas.microsoft.com/office/drawing/2014/main" id="{DE647026-8A90-4251-9D66-BDCF777EB4C8}"/>
              </a:ext>
            </a:extLst>
          </p:cNvPr>
          <p:cNvSpPr/>
          <p:nvPr/>
        </p:nvSpPr>
        <p:spPr bwMode="auto">
          <a:xfrm>
            <a:off x="4661796" y="5030196"/>
            <a:ext cx="714649"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3" name="TextBox 62">
            <a:extLst>
              <a:ext uri="{FF2B5EF4-FFF2-40B4-BE49-F238E27FC236}">
                <a16:creationId xmlns:a16="http://schemas.microsoft.com/office/drawing/2014/main" id="{9B068154-3139-4666-B6C7-5547004DDD31}"/>
              </a:ext>
            </a:extLst>
          </p:cNvPr>
          <p:cNvSpPr txBox="1"/>
          <p:nvPr/>
        </p:nvSpPr>
        <p:spPr>
          <a:xfrm>
            <a:off x="4783861" y="5322150"/>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67" name="Rectangle 66">
            <a:extLst>
              <a:ext uri="{FF2B5EF4-FFF2-40B4-BE49-F238E27FC236}">
                <a16:creationId xmlns:a16="http://schemas.microsoft.com/office/drawing/2014/main" id="{1D034D82-F10E-4C1C-81B0-9AAAA33E65DE}"/>
              </a:ext>
            </a:extLst>
          </p:cNvPr>
          <p:cNvSpPr/>
          <p:nvPr/>
        </p:nvSpPr>
        <p:spPr bwMode="auto">
          <a:xfrm>
            <a:off x="8801309" y="4959367"/>
            <a:ext cx="3040782" cy="95445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mn-ea"/>
              <a:cs typeface="Segoe UI" pitchFamily="34" charset="0"/>
            </a:endParaRPr>
          </a:p>
        </p:txBody>
      </p:sp>
      <p:sp>
        <p:nvSpPr>
          <p:cNvPr id="68" name="Rectangle 67">
            <a:extLst>
              <a:ext uri="{FF2B5EF4-FFF2-40B4-BE49-F238E27FC236}">
                <a16:creationId xmlns:a16="http://schemas.microsoft.com/office/drawing/2014/main" id="{1C53A29B-04DC-4227-A486-5FDAC7221940}"/>
              </a:ext>
            </a:extLst>
          </p:cNvPr>
          <p:cNvSpPr/>
          <p:nvPr/>
        </p:nvSpPr>
        <p:spPr>
          <a:xfrm>
            <a:off x="8988729" y="5127999"/>
            <a:ext cx="2748753" cy="64633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mn-ea"/>
                <a:cs typeface="Segoe UI" charset="0"/>
              </a:rPr>
              <a:t>Other Devices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mn-ea"/>
                <a:cs typeface="Segoe UI" charset="0"/>
              </a:rPr>
              <a:t>(iOS, </a:t>
            </a:r>
            <a:r>
              <a:rPr kumimoji="0" lang="en-US" sz="1600" b="0" i="0" u="none" strike="noStrike" kern="1200" cap="none" spc="0" normalizeH="0" baseline="0" noProof="0" err="1">
                <a:ln>
                  <a:noFill/>
                </a:ln>
                <a:solidFill>
                  <a:srgbClr val="0078D7"/>
                </a:solidFill>
                <a:effectLst/>
                <a:uLnTx/>
                <a:uFillTx/>
                <a:latin typeface="+mn-ea"/>
                <a:cs typeface="Segoe UI" charset="0"/>
              </a:rPr>
              <a:t>etc</a:t>
            </a:r>
            <a:r>
              <a:rPr kumimoji="0" lang="en-US" sz="1600" b="0" i="0" u="none" strike="noStrike" kern="1200" cap="none" spc="0" normalizeH="0" baseline="0" noProof="0">
                <a:ln>
                  <a:noFill/>
                </a:ln>
                <a:solidFill>
                  <a:srgbClr val="0078D7"/>
                </a:solidFill>
                <a:effectLst/>
                <a:uLnTx/>
                <a:uFillTx/>
                <a:latin typeface="+mn-ea"/>
                <a:cs typeface="Segoe UI" charset="0"/>
              </a:rPr>
              <a:t>)</a:t>
            </a:r>
            <a:endParaRPr kumimoji="0" lang="en-US" sz="1600" b="0" i="0" u="none" strike="noStrike" kern="1200" cap="none" spc="0" normalizeH="0" baseline="0" noProof="0">
              <a:ln>
                <a:noFill/>
              </a:ln>
              <a:solidFill>
                <a:srgbClr val="0078D7"/>
              </a:solidFill>
              <a:effectLst/>
              <a:uLnTx/>
              <a:uFillTx/>
              <a:latin typeface="+mn-ea"/>
            </a:endParaRPr>
          </a:p>
        </p:txBody>
      </p:sp>
      <p:pic>
        <p:nvPicPr>
          <p:cNvPr id="12" name="Picture 11">
            <a:extLst>
              <a:ext uri="{FF2B5EF4-FFF2-40B4-BE49-F238E27FC236}">
                <a16:creationId xmlns:a16="http://schemas.microsoft.com/office/drawing/2014/main" id="{331ACC25-E157-4C23-91EA-D8ACA66DBCA0}"/>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637" t="-5209" r="5197" b="-474"/>
          <a:stretch/>
        </p:blipFill>
        <p:spPr>
          <a:xfrm>
            <a:off x="1541895" y="3941941"/>
            <a:ext cx="949303" cy="540231"/>
          </a:xfrm>
          <a:prstGeom prst="rect">
            <a:avLst/>
          </a:prstGeom>
        </p:spPr>
      </p:pic>
      <p:pic>
        <p:nvPicPr>
          <p:cNvPr id="59" name="Picture 15" descr="Picture 15">
            <a:extLst>
              <a:ext uri="{FF2B5EF4-FFF2-40B4-BE49-F238E27FC236}">
                <a16:creationId xmlns:a16="http://schemas.microsoft.com/office/drawing/2014/main" id="{0F82C645-7106-4582-927D-B9EF7B7018C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36198" y="2683985"/>
            <a:ext cx="892855" cy="305299"/>
          </a:xfrm>
          <a:prstGeom prst="rect">
            <a:avLst/>
          </a:prstGeom>
          <a:ln w="12700">
            <a:miter lim="400000"/>
          </a:ln>
        </p:spPr>
      </p:pic>
      <p:sp>
        <p:nvSpPr>
          <p:cNvPr id="60" name="Group 26">
            <a:extLst>
              <a:ext uri="{FF2B5EF4-FFF2-40B4-BE49-F238E27FC236}">
                <a16:creationId xmlns:a16="http://schemas.microsoft.com/office/drawing/2014/main" id="{8093B368-1C50-4743-A007-9B7AB99BD02C}"/>
              </a:ext>
            </a:extLst>
          </p:cNvPr>
          <p:cNvSpPr/>
          <p:nvPr/>
        </p:nvSpPr>
        <p:spPr>
          <a:xfrm>
            <a:off x="665672" y="3327841"/>
            <a:ext cx="839328" cy="369332"/>
          </a:xfrm>
          <a:prstGeom prst="rect">
            <a:avLst/>
          </a:prstGeom>
          <a:ln w="12700">
            <a:miter lim="400000"/>
          </a:ln>
          <a:extLst>
            <a:ext uri="{C572A759-6A51-4108-AA02-DFA0A04FC94B}">
              <ma14:wrappingTextBoxFlag xmlns:ma14="http://schemas.microsoft.com/office/mac/drawingml/2011/main" xmlns="" val="1"/>
            </a:ext>
          </a:extLst>
        </p:spPr>
        <p:txBody>
          <a:bodyPr wrap="none" lIns="17143" rIns="17143">
            <a:spAutoFit/>
          </a:bodyPr>
          <a:lstStyle>
            <a:lvl1pPr algn="ctr" defTabSz="457200">
              <a:defRPr sz="3600">
                <a:solidFill>
                  <a:srgbClr val="000000"/>
                </a:solidFill>
                <a:latin typeface="FreightSans Pro Semibold"/>
                <a:ea typeface="FreightSans Pro Semibold"/>
                <a:cs typeface="FreightSans Pro Semibold"/>
                <a:sym typeface="FreightSans Pro Semibold"/>
              </a:defRPr>
            </a:lvl1p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B1F73"/>
                </a:solidFill>
                <a:effectLst/>
                <a:uLnTx/>
                <a:uFillTx/>
                <a:latin typeface="+mn-ea"/>
                <a:ea typeface="+mn-ea"/>
                <a:sym typeface="FreightSans Pro Semibold"/>
              </a:rPr>
              <a:t>ML.NET</a:t>
            </a:r>
            <a:endParaRPr kumimoji="0" sz="1800" b="1" i="0" u="none" strike="noStrike" kern="1200" cap="none" spc="0" normalizeH="0" baseline="0" noProof="0">
              <a:ln>
                <a:noFill/>
              </a:ln>
              <a:solidFill>
                <a:srgbClr val="6B1F73"/>
              </a:solidFill>
              <a:effectLst/>
              <a:uLnTx/>
              <a:uFillTx/>
              <a:latin typeface="+mn-ea"/>
              <a:ea typeface="+mn-ea"/>
              <a:sym typeface="FreightSans Pro Semibold"/>
            </a:endParaRPr>
          </a:p>
        </p:txBody>
      </p:sp>
      <p:sp>
        <p:nvSpPr>
          <p:cNvPr id="61" name="Rectangle 60">
            <a:extLst>
              <a:ext uri="{FF2B5EF4-FFF2-40B4-BE49-F238E27FC236}">
                <a16:creationId xmlns:a16="http://schemas.microsoft.com/office/drawing/2014/main" id="{1A16CCA1-910B-4E8E-9051-46D6D390A4A4}"/>
              </a:ext>
            </a:extLst>
          </p:cNvPr>
          <p:cNvSpPr/>
          <p:nvPr/>
        </p:nvSpPr>
        <p:spPr bwMode="auto">
          <a:xfrm>
            <a:off x="8801309" y="1398429"/>
            <a:ext cx="3040782" cy="18168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5" name="Rectangle 64">
            <a:extLst>
              <a:ext uri="{FF2B5EF4-FFF2-40B4-BE49-F238E27FC236}">
                <a16:creationId xmlns:a16="http://schemas.microsoft.com/office/drawing/2014/main" id="{25C5528D-D1ED-482D-A9E7-D301773F75A4}"/>
              </a:ext>
            </a:extLst>
          </p:cNvPr>
          <p:cNvSpPr/>
          <p:nvPr/>
        </p:nvSpPr>
        <p:spPr>
          <a:xfrm>
            <a:off x="9277463" y="1358729"/>
            <a:ext cx="208847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Azure</a:t>
            </a:r>
          </a:p>
        </p:txBody>
      </p:sp>
      <p:sp>
        <p:nvSpPr>
          <p:cNvPr id="69" name="TextBox 68">
            <a:extLst>
              <a:ext uri="{FF2B5EF4-FFF2-40B4-BE49-F238E27FC236}">
                <a16:creationId xmlns:a16="http://schemas.microsoft.com/office/drawing/2014/main" id="{085A819C-9B5F-46F5-8F7E-F4EB47DF49CE}"/>
              </a:ext>
            </a:extLst>
          </p:cNvPr>
          <p:cNvSpPr txBox="1"/>
          <p:nvPr/>
        </p:nvSpPr>
        <p:spPr>
          <a:xfrm>
            <a:off x="9003115" y="2772011"/>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IoT Edge</a:t>
            </a:r>
          </a:p>
        </p:txBody>
      </p:sp>
      <p:sp>
        <p:nvSpPr>
          <p:cNvPr id="74" name="TextBox 73">
            <a:extLst>
              <a:ext uri="{FF2B5EF4-FFF2-40B4-BE49-F238E27FC236}">
                <a16:creationId xmlns:a16="http://schemas.microsoft.com/office/drawing/2014/main" id="{FDAFBB51-1656-4CB8-88C6-834CFC16D3F9}"/>
              </a:ext>
            </a:extLst>
          </p:cNvPr>
          <p:cNvSpPr txBox="1"/>
          <p:nvPr/>
        </p:nvSpPr>
        <p:spPr>
          <a:xfrm>
            <a:off x="9009465" y="1877978"/>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Kubernetes Service</a:t>
            </a:r>
          </a:p>
        </p:txBody>
      </p:sp>
      <p:sp>
        <p:nvSpPr>
          <p:cNvPr id="81" name="TextBox 80">
            <a:extLst>
              <a:ext uri="{FF2B5EF4-FFF2-40B4-BE49-F238E27FC236}">
                <a16:creationId xmlns:a16="http://schemas.microsoft.com/office/drawing/2014/main" id="{60DA8F29-C54C-45E4-9473-F8382BEF5477}"/>
              </a:ext>
            </a:extLst>
          </p:cNvPr>
          <p:cNvSpPr txBox="1"/>
          <p:nvPr/>
        </p:nvSpPr>
        <p:spPr>
          <a:xfrm>
            <a:off x="9009465" y="2300735"/>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Container Instance</a:t>
            </a:r>
          </a:p>
        </p:txBody>
      </p:sp>
      <p:sp>
        <p:nvSpPr>
          <p:cNvPr id="79" name="Subtitle 2">
            <a:extLst>
              <a:ext uri="{FF2B5EF4-FFF2-40B4-BE49-F238E27FC236}">
                <a16:creationId xmlns:a16="http://schemas.microsoft.com/office/drawing/2014/main" id="{B4F74FDF-C9CF-4E3C-88F2-0D4DD6CF5ED6}"/>
              </a:ext>
            </a:extLst>
          </p:cNvPr>
          <p:cNvSpPr txBox="1">
            <a:spLocks/>
          </p:cNvSpPr>
          <p:nvPr/>
        </p:nvSpPr>
        <p:spPr>
          <a:xfrm>
            <a:off x="8768465" y="500041"/>
            <a:ext cx="2796564"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デプロイ</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
        <p:nvSpPr>
          <p:cNvPr id="54" name="Rectangle 53">
            <a:extLst>
              <a:ext uri="{FF2B5EF4-FFF2-40B4-BE49-F238E27FC236}">
                <a16:creationId xmlns:a16="http://schemas.microsoft.com/office/drawing/2014/main" id="{459B5B29-2DD3-43D1-9431-8AB7CABE6558}"/>
              </a:ext>
            </a:extLst>
          </p:cNvPr>
          <p:cNvSpPr/>
          <p:nvPr/>
        </p:nvSpPr>
        <p:spPr bwMode="auto">
          <a:xfrm>
            <a:off x="5371817" y="1410647"/>
            <a:ext cx="2488787" cy="4832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73" name="Rectangle 72">
            <a:extLst>
              <a:ext uri="{FF2B5EF4-FFF2-40B4-BE49-F238E27FC236}">
                <a16:creationId xmlns:a16="http://schemas.microsoft.com/office/drawing/2014/main" id="{5D247065-B60C-4D35-AF46-BC3BB1C74EA0}"/>
              </a:ext>
            </a:extLst>
          </p:cNvPr>
          <p:cNvSpPr/>
          <p:nvPr/>
        </p:nvSpPr>
        <p:spPr>
          <a:xfrm>
            <a:off x="5582518" y="3849692"/>
            <a:ext cx="208847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D0D0D"/>
                </a:solidFill>
                <a:effectLst/>
                <a:uLnTx/>
                <a:uFillTx/>
                <a:latin typeface="+mn-ea"/>
                <a:cs typeface="Segoe UI" charset="0"/>
              </a:rPr>
              <a:t>ONNX Model</a:t>
            </a:r>
          </a:p>
        </p:txBody>
      </p:sp>
      <p:sp>
        <p:nvSpPr>
          <p:cNvPr id="75" name="Arrow: Right 74">
            <a:extLst>
              <a:ext uri="{FF2B5EF4-FFF2-40B4-BE49-F238E27FC236}">
                <a16:creationId xmlns:a16="http://schemas.microsoft.com/office/drawing/2014/main" id="{F360F92D-789A-49F9-B321-C341664F807C}"/>
              </a:ext>
            </a:extLst>
          </p:cNvPr>
          <p:cNvSpPr/>
          <p:nvPr/>
        </p:nvSpPr>
        <p:spPr bwMode="auto">
          <a:xfrm>
            <a:off x="7875988" y="1686194"/>
            <a:ext cx="892477" cy="2421863"/>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pic>
        <p:nvPicPr>
          <p:cNvPr id="78" name="Picture 77">
            <a:extLst>
              <a:ext uri="{FF2B5EF4-FFF2-40B4-BE49-F238E27FC236}">
                <a16:creationId xmlns:a16="http://schemas.microsoft.com/office/drawing/2014/main" id="{9E024D77-EFF0-4AD5-A053-C9219CDBB9B3}"/>
              </a:ext>
            </a:extLst>
          </p:cNvPr>
          <p:cNvPicPr>
            <a:picLocks noChangeAspect="1"/>
          </p:cNvPicPr>
          <p:nvPr/>
        </p:nvPicPr>
        <p:blipFill rotWithShape="1">
          <a:blip r:embed="rId17"/>
          <a:srcRect r="72688"/>
          <a:stretch/>
        </p:blipFill>
        <p:spPr>
          <a:xfrm>
            <a:off x="6323918" y="3173177"/>
            <a:ext cx="584584" cy="530151"/>
          </a:xfrm>
          <a:prstGeom prst="rect">
            <a:avLst/>
          </a:prstGeom>
        </p:spPr>
      </p:pic>
      <p:sp>
        <p:nvSpPr>
          <p:cNvPr id="82" name="TextBox 81">
            <a:extLst>
              <a:ext uri="{FF2B5EF4-FFF2-40B4-BE49-F238E27FC236}">
                <a16:creationId xmlns:a16="http://schemas.microsoft.com/office/drawing/2014/main" id="{233E265E-2B27-4D99-9792-BF7E6638F623}"/>
              </a:ext>
            </a:extLst>
          </p:cNvPr>
          <p:cNvSpPr txBox="1"/>
          <p:nvPr/>
        </p:nvSpPr>
        <p:spPr>
          <a:xfrm>
            <a:off x="7979654" y="2676715"/>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83" name="Arrow: Right 82">
            <a:extLst>
              <a:ext uri="{FF2B5EF4-FFF2-40B4-BE49-F238E27FC236}">
                <a16:creationId xmlns:a16="http://schemas.microsoft.com/office/drawing/2014/main" id="{22D2DF0A-10C4-4902-8716-AF9D73601701}"/>
              </a:ext>
            </a:extLst>
          </p:cNvPr>
          <p:cNvSpPr/>
          <p:nvPr/>
        </p:nvSpPr>
        <p:spPr bwMode="auto">
          <a:xfrm>
            <a:off x="7878689" y="4587615"/>
            <a:ext cx="889776" cy="1638292"/>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85" name="TextBox 84">
            <a:extLst>
              <a:ext uri="{FF2B5EF4-FFF2-40B4-BE49-F238E27FC236}">
                <a16:creationId xmlns:a16="http://schemas.microsoft.com/office/drawing/2014/main" id="{2093958B-4D3D-441C-897F-6104F5C103DB}"/>
              </a:ext>
            </a:extLst>
          </p:cNvPr>
          <p:cNvSpPr txBox="1"/>
          <p:nvPr/>
        </p:nvSpPr>
        <p:spPr>
          <a:xfrm>
            <a:off x="7956373" y="5323829"/>
            <a:ext cx="61425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Converters</a:t>
            </a:r>
          </a:p>
        </p:txBody>
      </p:sp>
      <p:sp>
        <p:nvSpPr>
          <p:cNvPr id="49" name="Rectangle 48">
            <a:extLst>
              <a:ext uri="{FF2B5EF4-FFF2-40B4-BE49-F238E27FC236}">
                <a16:creationId xmlns:a16="http://schemas.microsoft.com/office/drawing/2014/main" id="{66A586A8-FD17-4113-9E08-40D8962C0218}"/>
              </a:ext>
            </a:extLst>
          </p:cNvPr>
          <p:cNvSpPr/>
          <p:nvPr/>
        </p:nvSpPr>
        <p:spPr>
          <a:xfrm>
            <a:off x="8948320" y="4148839"/>
            <a:ext cx="268881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Cosmos Scope Jobs, C# LOB apps</a:t>
            </a:r>
          </a:p>
        </p:txBody>
      </p:sp>
      <p:sp>
        <p:nvSpPr>
          <p:cNvPr id="70" name="Subtitle 2">
            <a:extLst>
              <a:ext uri="{FF2B5EF4-FFF2-40B4-BE49-F238E27FC236}">
                <a16:creationId xmlns:a16="http://schemas.microsoft.com/office/drawing/2014/main" id="{88E05C8C-707B-094C-B9C0-A8E4D5B3B2E0}"/>
              </a:ext>
            </a:extLst>
          </p:cNvPr>
          <p:cNvSpPr txBox="1">
            <a:spLocks/>
          </p:cNvSpPr>
          <p:nvPr/>
        </p:nvSpPr>
        <p:spPr>
          <a:xfrm>
            <a:off x="4477540" y="511295"/>
            <a:ext cx="4290925"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モデル</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Tree>
    <p:extLst>
      <p:ext uri="{BB962C8B-B14F-4D97-AF65-F5344CB8AC3E}">
        <p14:creationId xmlns:p14="http://schemas.microsoft.com/office/powerpoint/2010/main" val="240969610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D8FE-AFE2-48B6-BEC8-A88EF3EE0395}"/>
              </a:ext>
            </a:extLst>
          </p:cNvPr>
          <p:cNvSpPr>
            <a:spLocks noGrp="1"/>
          </p:cNvSpPr>
          <p:nvPr>
            <p:ph type="title"/>
          </p:nvPr>
        </p:nvSpPr>
        <p:spPr/>
        <p:txBody>
          <a:bodyPr/>
          <a:lstStyle/>
          <a:p>
            <a:r>
              <a:rPr lang="en-US" dirty="0"/>
              <a:t>ONNX Runtime</a:t>
            </a:r>
          </a:p>
        </p:txBody>
      </p:sp>
      <p:sp>
        <p:nvSpPr>
          <p:cNvPr id="3" name="Text Placeholder 2">
            <a:extLst>
              <a:ext uri="{FF2B5EF4-FFF2-40B4-BE49-F238E27FC236}">
                <a16:creationId xmlns:a16="http://schemas.microsoft.com/office/drawing/2014/main" id="{CCAC18B0-BDEF-453A-83EF-16338C84D2BF}"/>
              </a:ext>
            </a:extLst>
          </p:cNvPr>
          <p:cNvSpPr>
            <a:spLocks noGrp="1"/>
          </p:cNvSpPr>
          <p:nvPr>
            <p:ph sz="quarter" idx="10"/>
          </p:nvPr>
        </p:nvSpPr>
        <p:spPr/>
        <p:txBody>
          <a:bodyPr>
            <a:normAutofit fontScale="85000" lnSpcReduction="20000"/>
          </a:bodyPr>
          <a:lstStyle/>
          <a:p>
            <a:pPr marL="457200" indent="-457200">
              <a:lnSpc>
                <a:spcPct val="150000"/>
              </a:lnSpc>
              <a:buFont typeface="Arial" panose="020B0604020202020204" pitchFamily="34" charset="0"/>
              <a:buChar char="•"/>
            </a:pPr>
            <a:r>
              <a:rPr lang="en-US" dirty="0"/>
              <a:t>High performance runtime for ONNX models</a:t>
            </a:r>
          </a:p>
          <a:p>
            <a:pPr marL="457200" indent="-457200">
              <a:lnSpc>
                <a:spcPct val="150000"/>
              </a:lnSpc>
              <a:buFont typeface="Arial" panose="020B0604020202020204" pitchFamily="34" charset="0"/>
              <a:buChar char="•"/>
            </a:pPr>
            <a:r>
              <a:rPr lang="en-US" dirty="0"/>
              <a:t>Cross Platform</a:t>
            </a:r>
          </a:p>
          <a:p>
            <a:pPr marL="693746" lvl="1" indent="-457200">
              <a:lnSpc>
                <a:spcPct val="150000"/>
              </a:lnSpc>
            </a:pPr>
            <a:r>
              <a:rPr lang="en-US" dirty="0"/>
              <a:t>Windows, Linux, Mac</a:t>
            </a:r>
          </a:p>
          <a:p>
            <a:pPr marL="693746" lvl="1" indent="-457200">
              <a:lnSpc>
                <a:spcPct val="150000"/>
              </a:lnSpc>
            </a:pPr>
            <a:r>
              <a:rPr lang="en-US" dirty="0"/>
              <a:t>Python, C#, C++, C (experimental)</a:t>
            </a:r>
          </a:p>
          <a:p>
            <a:pPr marL="457200" indent="-457200">
              <a:lnSpc>
                <a:spcPct val="150000"/>
              </a:lnSpc>
              <a:buFont typeface="Arial" panose="020B0604020202020204" pitchFamily="34" charset="0"/>
              <a:buChar char="•"/>
            </a:pPr>
            <a:r>
              <a:rPr lang="en-US" dirty="0"/>
              <a:t>Extensible architecture to plug-in hardware accelerators</a:t>
            </a:r>
          </a:p>
          <a:p>
            <a:pPr marL="457200" indent="-457200">
              <a:lnSpc>
                <a:spcPct val="150000"/>
              </a:lnSpc>
            </a:pPr>
            <a:r>
              <a:rPr lang="en-US" dirty="0"/>
              <a:t>Open Source:</a:t>
            </a:r>
            <a:br>
              <a:rPr lang="en-US" dirty="0"/>
            </a:br>
            <a:r>
              <a:rPr lang="en-US" dirty="0"/>
              <a:t>	https://github.com/microsoft/onnxruntime</a:t>
            </a:r>
          </a:p>
          <a:p>
            <a:pPr marL="457200" indent="-45720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54862060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D8FE-AFE2-48B6-BEC8-A88EF3EE0395}"/>
              </a:ext>
            </a:extLst>
          </p:cNvPr>
          <p:cNvSpPr>
            <a:spLocks noGrp="1"/>
          </p:cNvSpPr>
          <p:nvPr>
            <p:ph type="title"/>
          </p:nvPr>
        </p:nvSpPr>
        <p:spPr/>
        <p:txBody>
          <a:bodyPr/>
          <a:lstStyle/>
          <a:p>
            <a:r>
              <a:rPr lang="en-US"/>
              <a:t>ONNX Runtime - Python API</a:t>
            </a:r>
          </a:p>
        </p:txBody>
      </p:sp>
      <p:sp>
        <p:nvSpPr>
          <p:cNvPr id="3" name="Text Placeholder 2">
            <a:extLst>
              <a:ext uri="{FF2B5EF4-FFF2-40B4-BE49-F238E27FC236}">
                <a16:creationId xmlns:a16="http://schemas.microsoft.com/office/drawing/2014/main" id="{CCAC18B0-BDEF-453A-83EF-16338C84D2BF}"/>
              </a:ext>
            </a:extLst>
          </p:cNvPr>
          <p:cNvSpPr>
            <a:spLocks noGrp="1"/>
          </p:cNvSpPr>
          <p:nvPr>
            <p:ph type="body" sz="quarter" idx="10"/>
          </p:nvPr>
        </p:nvSpPr>
        <p:spPr/>
        <p:txBody>
          <a:bodyPr/>
          <a:lstStyle/>
          <a:p>
            <a:r>
              <a:rPr lang="en-US" sz="2400" dirty="0">
                <a:latin typeface="Consolas" panose="020B0609020204030204" pitchFamily="49" charset="0"/>
              </a:rPr>
              <a:t>import </a:t>
            </a:r>
            <a:r>
              <a:rPr lang="en-US" sz="2400" dirty="0" err="1">
                <a:latin typeface="Consolas" panose="020B0609020204030204" pitchFamily="49" charset="0"/>
              </a:rPr>
              <a:t>onnxruntime</a:t>
            </a:r>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a:latin typeface="Consolas" panose="020B0609020204030204" pitchFamily="49" charset="0"/>
              </a:rPr>
              <a:t>session = </a:t>
            </a:r>
            <a:r>
              <a:rPr lang="en-US" sz="2400" dirty="0" err="1">
                <a:latin typeface="Consolas" panose="020B0609020204030204" pitchFamily="49" charset="0"/>
              </a:rPr>
              <a:t>onnxruntime.InferenceSession</a:t>
            </a:r>
            <a:r>
              <a:rPr lang="en-US" sz="2400" dirty="0">
                <a:latin typeface="Consolas" panose="020B0609020204030204" pitchFamily="49" charset="0"/>
              </a:rPr>
              <a:t>("</a:t>
            </a:r>
            <a:r>
              <a:rPr lang="en-US" sz="2400" dirty="0" err="1">
                <a:latin typeface="Consolas" panose="020B0609020204030204" pitchFamily="49" charset="0"/>
              </a:rPr>
              <a:t>mymodel.onnx</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results = </a:t>
            </a:r>
            <a:r>
              <a:rPr lang="en-US" sz="2400" dirty="0" err="1">
                <a:latin typeface="Consolas" panose="020B0609020204030204" pitchFamily="49" charset="0"/>
              </a:rPr>
              <a:t>session.run</a:t>
            </a:r>
            <a:r>
              <a:rPr lang="en-US" sz="2400" dirty="0">
                <a:latin typeface="Consolas" panose="020B0609020204030204" pitchFamily="49" charset="0"/>
              </a:rPr>
              <a:t>([], {"input": </a:t>
            </a:r>
            <a:r>
              <a:rPr lang="en-US" sz="2400" dirty="0" err="1">
                <a:latin typeface="Consolas" panose="020B0609020204030204" pitchFamily="49" charset="0"/>
              </a:rPr>
              <a:t>input_data</a:t>
            </a:r>
            <a:r>
              <a:rPr lang="en-US" sz="2400" dirty="0">
                <a:latin typeface="Consolas" panose="020B0609020204030204" pitchFamily="49" charset="0"/>
              </a:rPr>
              <a:t>})</a:t>
            </a:r>
          </a:p>
        </p:txBody>
      </p:sp>
    </p:spTree>
    <p:extLst>
      <p:ext uri="{BB962C8B-B14F-4D97-AF65-F5344CB8AC3E}">
        <p14:creationId xmlns:p14="http://schemas.microsoft.com/office/powerpoint/2010/main" val="124004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1A0C0E-C8DE-4410-9807-E455F1935772}"/>
              </a:ext>
            </a:extLst>
          </p:cNvPr>
          <p:cNvSpPr>
            <a:spLocks noGrp="1"/>
          </p:cNvSpPr>
          <p:nvPr>
            <p:ph type="title"/>
          </p:nvPr>
        </p:nvSpPr>
        <p:spPr/>
        <p:txBody>
          <a:bodyPr/>
          <a:lstStyle/>
          <a:p>
            <a:r>
              <a:rPr lang="en-US" altLang="ja-JP" dirty="0"/>
              <a:t>Python</a:t>
            </a:r>
            <a:r>
              <a:rPr lang="ja-JP" altLang="en-US" dirty="0"/>
              <a:t> での モデル開発</a:t>
            </a:r>
            <a:endParaRPr kumimoji="1" lang="ja-JP" altLang="en-US" dirty="0"/>
          </a:p>
        </p:txBody>
      </p:sp>
      <p:sp>
        <p:nvSpPr>
          <p:cNvPr id="3" name="正方形/長方形 2">
            <a:extLst>
              <a:ext uri="{FF2B5EF4-FFF2-40B4-BE49-F238E27FC236}">
                <a16:creationId xmlns:a16="http://schemas.microsoft.com/office/drawing/2014/main" id="{E3F6054A-2738-4EF3-AF64-7650B9B74FDA}"/>
              </a:ext>
            </a:extLst>
          </p:cNvPr>
          <p:cNvSpPr/>
          <p:nvPr>
            <p:custDataLst>
              <p:tags r:id="rId1"/>
            </p:custDataLst>
          </p:nvPr>
        </p:nvSpPr>
        <p:spPr bwMode="auto">
          <a:xfrm>
            <a:off x="119336" y="1988839"/>
            <a:ext cx="3528392"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342900" indent="-342900">
              <a:lnSpc>
                <a:spcPct val="90000"/>
              </a:lnSpc>
              <a:spcAft>
                <a:spcPts val="600"/>
              </a:spcAft>
              <a:buFont typeface="Wingdings" panose="05000000000000000000" pitchFamily="2" charset="2"/>
              <a:buChar char="ü"/>
            </a:pPr>
            <a:r>
              <a:rPr lang="ja-JP" altLang="en-US" dirty="0">
                <a:solidFill>
                  <a:schemeClr val="bg1"/>
                </a:solidFill>
              </a:rPr>
              <a:t>ブラウザー</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ja-JP" altLang="en-US" dirty="0">
                <a:solidFill>
                  <a:schemeClr val="bg1"/>
                </a:solidFill>
              </a:rPr>
              <a:t>無料</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Microsoft Account </a:t>
            </a:r>
            <a:r>
              <a:rPr lang="ja-JP" altLang="en-US" dirty="0">
                <a:solidFill>
                  <a:schemeClr val="bg1"/>
                </a:solidFill>
              </a:rPr>
              <a:t>のみ</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コアモジュール</a:t>
            </a:r>
            <a:br>
              <a:rPr lang="en-US" altLang="ja-JP" dirty="0">
                <a:solidFill>
                  <a:schemeClr val="bg1"/>
                </a:solidFill>
              </a:rPr>
            </a:br>
            <a:r>
              <a:rPr lang="ja-JP" altLang="en-US" dirty="0">
                <a:solidFill>
                  <a:schemeClr val="bg1"/>
                </a:solidFill>
              </a:rPr>
              <a:t>インストール済み</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err="1">
                <a:solidFill>
                  <a:schemeClr val="bg1"/>
                </a:solidFill>
              </a:rPr>
              <a:t>Github</a:t>
            </a:r>
            <a:r>
              <a:rPr lang="en-US" altLang="ja-JP" dirty="0">
                <a:solidFill>
                  <a:schemeClr val="bg1"/>
                </a:solidFill>
              </a:rPr>
              <a:t>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CPU </a:t>
            </a:r>
            <a:r>
              <a:rPr lang="ja-JP" altLang="en-US" dirty="0">
                <a:solidFill>
                  <a:schemeClr val="bg1"/>
                </a:solidFill>
              </a:rPr>
              <a:t>のみ</a:t>
            </a:r>
            <a:endParaRPr lang="en-US" altLang="ja-JP" dirty="0">
              <a:solidFill>
                <a:schemeClr val="bg1"/>
              </a:solidFill>
            </a:endParaRPr>
          </a:p>
        </p:txBody>
      </p:sp>
      <p:sp>
        <p:nvSpPr>
          <p:cNvPr id="5" name="矢印: 五方向 4">
            <a:extLst>
              <a:ext uri="{FF2B5EF4-FFF2-40B4-BE49-F238E27FC236}">
                <a16:creationId xmlns:a16="http://schemas.microsoft.com/office/drawing/2014/main" id="{6E441613-91DE-4303-85CE-A3FABE15A27A}"/>
              </a:ext>
            </a:extLst>
          </p:cNvPr>
          <p:cNvSpPr/>
          <p:nvPr>
            <p:custDataLst>
              <p:tags r:id="rId2"/>
            </p:custDataLst>
          </p:nvPr>
        </p:nvSpPr>
        <p:spPr bwMode="auto">
          <a:xfrm>
            <a:off x="0" y="1211263"/>
            <a:ext cx="3947085" cy="517760"/>
          </a:xfrm>
          <a:prstGeom prst="homePlate">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主に</a:t>
            </a:r>
            <a:r>
              <a:rPr kumimoji="1" lang="en-US" altLang="ja-JP" sz="2400" dirty="0">
                <a:solidFill>
                  <a:srgbClr val="FFFFFF"/>
                </a:solidFill>
                <a:latin typeface="+mn-ea"/>
                <a:cs typeface="Segoe UI" pitchFamily="34" charset="0"/>
              </a:rPr>
              <a:t>…</a:t>
            </a:r>
            <a:r>
              <a:rPr kumimoji="1" lang="ja-JP" altLang="en-US" sz="2400" dirty="0">
                <a:solidFill>
                  <a:srgbClr val="FFFFFF"/>
                </a:solidFill>
                <a:latin typeface="+mn-ea"/>
                <a:cs typeface="Segoe UI" pitchFamily="34" charset="0"/>
              </a:rPr>
              <a:t>お勉強 </a:t>
            </a:r>
            <a:r>
              <a:rPr kumimoji="1" lang="en-US" altLang="ja-JP" sz="2400" dirty="0">
                <a:solidFill>
                  <a:srgbClr val="FFFFFF"/>
                </a:solidFill>
                <a:latin typeface="+mn-ea"/>
                <a:cs typeface="Segoe UI" pitchFamily="34" charset="0"/>
              </a:rPr>
              <a:t>| </a:t>
            </a:r>
            <a:r>
              <a:rPr kumimoji="1" lang="ja-JP" altLang="en-US" sz="2400" dirty="0">
                <a:solidFill>
                  <a:srgbClr val="FFFFFF"/>
                </a:solidFill>
                <a:latin typeface="+mn-ea"/>
                <a:cs typeface="Segoe UI" pitchFamily="34" charset="0"/>
              </a:rPr>
              <a:t>一人で</a:t>
            </a:r>
            <a:endParaRPr kumimoji="1" lang="en-US" altLang="ja-JP" sz="2400" dirty="0">
              <a:solidFill>
                <a:srgbClr val="FFFFFF"/>
              </a:solidFill>
              <a:latin typeface="+mn-ea"/>
              <a:cs typeface="Segoe UI" pitchFamily="34" charset="0"/>
            </a:endParaRPr>
          </a:p>
        </p:txBody>
      </p:sp>
      <p:sp>
        <p:nvSpPr>
          <p:cNvPr id="10" name="正方形/長方形 9">
            <a:extLst>
              <a:ext uri="{FF2B5EF4-FFF2-40B4-BE49-F238E27FC236}">
                <a16:creationId xmlns:a16="http://schemas.microsoft.com/office/drawing/2014/main" id="{82079CDE-9D63-4FB4-92E3-72FE7D3D0773}"/>
              </a:ext>
            </a:extLst>
          </p:cNvPr>
          <p:cNvSpPr/>
          <p:nvPr>
            <p:custDataLst>
              <p:tags r:id="rId3"/>
            </p:custDataLst>
          </p:nvPr>
        </p:nvSpPr>
        <p:spPr bwMode="auto">
          <a:xfrm>
            <a:off x="3947085" y="1988839"/>
            <a:ext cx="3685649"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上の仮想マシン</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GPU </a:t>
            </a:r>
            <a:r>
              <a:rPr lang="ja-JP" altLang="en-US" dirty="0">
                <a:solidFill>
                  <a:schemeClr val="bg1"/>
                </a:solidFill>
              </a:rPr>
              <a:t>対応</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ja-JP" altLang="en-US" dirty="0">
                <a:solidFill>
                  <a:schemeClr val="bg1"/>
                </a:solidFill>
              </a:rPr>
              <a:t>各種 深層学習のフレームワークがインストール</a:t>
            </a:r>
            <a:r>
              <a:rPr lang="en-US" altLang="ja-JP" dirty="0">
                <a:solidFill>
                  <a:schemeClr val="bg1"/>
                </a:solidFill>
              </a:rPr>
              <a:t>+</a:t>
            </a:r>
            <a:r>
              <a:rPr lang="ja-JP" altLang="en-US" dirty="0">
                <a:solidFill>
                  <a:schemeClr val="bg1"/>
                </a:solidFill>
              </a:rPr>
              <a:t>構成済み</a:t>
            </a:r>
            <a:endParaRPr lang="en-US" altLang="ja-JP" dirty="0">
              <a:solidFill>
                <a:schemeClr val="bg1"/>
              </a:solidFill>
            </a:endParaRPr>
          </a:p>
        </p:txBody>
      </p:sp>
      <p:sp>
        <p:nvSpPr>
          <p:cNvPr id="13" name="矢印: 山形 12">
            <a:extLst>
              <a:ext uri="{FF2B5EF4-FFF2-40B4-BE49-F238E27FC236}">
                <a16:creationId xmlns:a16="http://schemas.microsoft.com/office/drawing/2014/main" id="{80B411DA-0998-4F8C-B338-A082B55D3DF3}"/>
              </a:ext>
            </a:extLst>
          </p:cNvPr>
          <p:cNvSpPr/>
          <p:nvPr>
            <p:custDataLst>
              <p:tags r:id="rId4"/>
            </p:custDataLst>
          </p:nvPr>
        </p:nvSpPr>
        <p:spPr bwMode="auto">
          <a:xfrm>
            <a:off x="3947085" y="1211263"/>
            <a:ext cx="4007882" cy="561553"/>
          </a:xfrm>
          <a:prstGeom prst="chevron">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深層学習 </a:t>
            </a:r>
            <a:r>
              <a:rPr kumimoji="1" lang="en-US" altLang="ja-JP" sz="2400" dirty="0">
                <a:solidFill>
                  <a:srgbClr val="FFFFFF"/>
                </a:solidFill>
                <a:latin typeface="+mn-ea"/>
                <a:cs typeface="Segoe UI" pitchFamily="34" charset="0"/>
              </a:rPr>
              <a:t>| 1</a:t>
            </a:r>
            <a:r>
              <a:rPr kumimoji="1" lang="ja-JP" altLang="en-US" sz="2400" dirty="0">
                <a:solidFill>
                  <a:srgbClr val="FFFFFF"/>
                </a:solidFill>
                <a:latin typeface="+mn-ea"/>
                <a:cs typeface="Segoe UI" pitchFamily="34" charset="0"/>
              </a:rPr>
              <a:t>人で</a:t>
            </a:r>
          </a:p>
        </p:txBody>
      </p:sp>
      <p:sp>
        <p:nvSpPr>
          <p:cNvPr id="14" name="正方形/長方形 13">
            <a:extLst>
              <a:ext uri="{FF2B5EF4-FFF2-40B4-BE49-F238E27FC236}">
                <a16:creationId xmlns:a16="http://schemas.microsoft.com/office/drawing/2014/main" id="{2A0D2F86-A243-452E-8B48-D1C925255404}"/>
              </a:ext>
            </a:extLst>
          </p:cNvPr>
          <p:cNvSpPr/>
          <p:nvPr>
            <p:custDataLst>
              <p:tags r:id="rId5"/>
            </p:custDataLst>
          </p:nvPr>
        </p:nvSpPr>
        <p:spPr bwMode="auto">
          <a:xfrm>
            <a:off x="8041430" y="1988839"/>
            <a:ext cx="4175250"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Python SDK</a:t>
            </a:r>
          </a:p>
          <a:p>
            <a:pPr marL="342900" indent="-342900" defTabSz="932472" fontAlgn="base">
              <a:lnSpc>
                <a:spcPct val="90000"/>
              </a:lnSpc>
              <a:spcBef>
                <a:spcPct val="0"/>
              </a:spcBef>
              <a:spcAft>
                <a:spcPct val="0"/>
              </a:spcAft>
              <a:buFont typeface="Wingdings" panose="05000000000000000000" pitchFamily="2" charset="2"/>
              <a:buChar char="ü"/>
            </a:pPr>
            <a:r>
              <a:rPr lang="ja-JP" altLang="en-US" dirty="0">
                <a:gradFill flip="none" rotWithShape="1">
                  <a:gsLst>
                    <a:gs pos="0">
                      <a:srgbClr val="FFFFFF"/>
                    </a:gs>
                    <a:gs pos="100000">
                      <a:srgbClr val="FFFFFF"/>
                    </a:gs>
                  </a:gsLst>
                  <a:lin ang="5400000" scaled="0"/>
                  <a:tileRect/>
                </a:gradFill>
                <a:latin typeface="+mn-ea"/>
                <a:cs typeface="Segoe UI" pitchFamily="34" charset="0"/>
              </a:rPr>
              <a:t>モデル開発のライフサイクル管理</a:t>
            </a:r>
          </a:p>
          <a:p>
            <a:pPr marL="342900" indent="-342900" defTabSz="932472" fontAlgn="base">
              <a:lnSpc>
                <a:spcPct val="90000"/>
              </a:lnSpc>
              <a:spcBef>
                <a:spcPct val="0"/>
              </a:spcBef>
              <a:spcAft>
                <a:spcPct val="0"/>
              </a:spcAft>
              <a:buFont typeface="Wingdings" panose="05000000000000000000" pitchFamily="2" charset="2"/>
              <a:buChar char="ü"/>
            </a:pPr>
            <a:r>
              <a:rPr lang="ja-JP" altLang="en-US" dirty="0">
                <a:gradFill flip="none" rotWithShape="1">
                  <a:gsLst>
                    <a:gs pos="0">
                      <a:srgbClr val="FFFFFF"/>
                    </a:gs>
                    <a:gs pos="100000">
                      <a:srgbClr val="FFFFFF"/>
                    </a:gs>
                  </a:gsLst>
                  <a:lin ang="5400000" scaled="0"/>
                  <a:tileRect/>
                </a:gradFill>
                <a:latin typeface="+mn-ea"/>
                <a:cs typeface="Segoe UI" pitchFamily="34" charset="0"/>
              </a:rPr>
              <a:t>データ加工、学習、推論</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Container</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ONNX</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FPGA</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IoT </a:t>
            </a:r>
            <a:r>
              <a:rPr lang="ja-JP" altLang="en-US" dirty="0">
                <a:gradFill flip="none" rotWithShape="1">
                  <a:gsLst>
                    <a:gs pos="0">
                      <a:srgbClr val="FFFFFF"/>
                    </a:gs>
                    <a:gs pos="100000">
                      <a:srgbClr val="FFFFFF"/>
                    </a:gs>
                  </a:gsLst>
                  <a:lin ang="5400000" scaled="0"/>
                  <a:tileRect/>
                </a:gradFill>
                <a:latin typeface="+mn-ea"/>
                <a:cs typeface="Segoe UI" pitchFamily="34" charset="0"/>
              </a:rPr>
              <a:t>連携</a:t>
            </a:r>
            <a:endParaRPr lang="en-US" altLang="ja-JP" dirty="0">
              <a:gradFill flip="none" rotWithShape="1">
                <a:gsLst>
                  <a:gs pos="0">
                    <a:srgbClr val="FFFFFF"/>
                  </a:gs>
                  <a:gs pos="100000">
                    <a:srgbClr val="FFFFFF"/>
                  </a:gs>
                </a:gsLst>
                <a:lin ang="5400000" scaled="0"/>
                <a:tileRect/>
              </a:gradFill>
              <a:latin typeface="+mn-ea"/>
              <a:cs typeface="Segoe UI" pitchFamily="34" charset="0"/>
            </a:endParaRP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Automated Machine Learning</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Hyperparameters Tuning</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ML Ops</a:t>
            </a:r>
          </a:p>
          <a:p>
            <a:pPr marL="342900" indent="-342900" defTabSz="932472" fontAlgn="base">
              <a:lnSpc>
                <a:spcPct val="90000"/>
              </a:lnSpc>
              <a:spcBef>
                <a:spcPct val="0"/>
              </a:spcBef>
              <a:spcAft>
                <a:spcPct val="0"/>
              </a:spcAft>
              <a:buFont typeface="Wingdings" panose="05000000000000000000" pitchFamily="2" charset="2"/>
              <a:buChar char="ü"/>
            </a:pPr>
            <a:endParaRPr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5" name="矢印: 山形 14">
            <a:extLst>
              <a:ext uri="{FF2B5EF4-FFF2-40B4-BE49-F238E27FC236}">
                <a16:creationId xmlns:a16="http://schemas.microsoft.com/office/drawing/2014/main" id="{4F5B23BF-9851-45CE-A3C0-0136998CF142}"/>
              </a:ext>
            </a:extLst>
          </p:cNvPr>
          <p:cNvSpPr/>
          <p:nvPr>
            <p:custDataLst>
              <p:tags r:id="rId6"/>
            </p:custDataLst>
          </p:nvPr>
        </p:nvSpPr>
        <p:spPr bwMode="auto">
          <a:xfrm>
            <a:off x="8012568" y="1211263"/>
            <a:ext cx="4204111" cy="561553"/>
          </a:xfrm>
          <a:prstGeom prst="chevron">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繰り返し </a:t>
            </a:r>
            <a:r>
              <a:rPr kumimoji="1" lang="en-US" altLang="ja-JP" sz="2400" dirty="0">
                <a:solidFill>
                  <a:srgbClr val="FFFFFF"/>
                </a:solidFill>
                <a:latin typeface="+mn-ea"/>
                <a:cs typeface="Segoe UI" pitchFamily="34" charset="0"/>
              </a:rPr>
              <a:t>| </a:t>
            </a:r>
            <a:r>
              <a:rPr lang="ja-JP" altLang="en-US" sz="2400" dirty="0">
                <a:solidFill>
                  <a:srgbClr val="FFFFFF"/>
                </a:solidFill>
                <a:latin typeface="+mn-ea"/>
                <a:cs typeface="Segoe UI" pitchFamily="34" charset="0"/>
              </a:rPr>
              <a:t>チームで</a:t>
            </a:r>
            <a:endParaRPr kumimoji="1" lang="ja-JP" altLang="en-US" sz="2400" dirty="0">
              <a:solidFill>
                <a:srgbClr val="FFFFFF"/>
              </a:solidFill>
              <a:latin typeface="+mn-ea"/>
              <a:cs typeface="Segoe UI" pitchFamily="34" charset="0"/>
            </a:endParaRPr>
          </a:p>
        </p:txBody>
      </p:sp>
      <p:pic>
        <p:nvPicPr>
          <p:cNvPr id="19" name="グラフィックス 18">
            <a:extLst>
              <a:ext uri="{FF2B5EF4-FFF2-40B4-BE49-F238E27FC236}">
                <a16:creationId xmlns:a16="http://schemas.microsoft.com/office/drawing/2014/main" id="{C7E28651-6B5B-4E9C-AB19-9EA743E453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24392" y="310783"/>
            <a:ext cx="2250951" cy="664856"/>
          </a:xfrm>
          <a:prstGeom prst="rect">
            <a:avLst/>
          </a:prstGeom>
        </p:spPr>
      </p:pic>
      <p:sp>
        <p:nvSpPr>
          <p:cNvPr id="24" name="正方形/長方形 23">
            <a:extLst>
              <a:ext uri="{FF2B5EF4-FFF2-40B4-BE49-F238E27FC236}">
                <a16:creationId xmlns:a16="http://schemas.microsoft.com/office/drawing/2014/main" id="{9B7F95D1-8CD8-4A4F-A27E-44407B7BE7EC}"/>
              </a:ext>
            </a:extLst>
          </p:cNvPr>
          <p:cNvSpPr/>
          <p:nvPr>
            <p:custDataLst>
              <p:tags r:id="rId7"/>
            </p:custDataLst>
          </p:nvPr>
        </p:nvSpPr>
        <p:spPr bwMode="auto">
          <a:xfrm>
            <a:off x="0" y="5783263"/>
            <a:ext cx="12192000" cy="1074737"/>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Visual Studio Code + Python Extension</a:t>
            </a:r>
          </a:p>
          <a:p>
            <a:pPr algn="ctr" defTabSz="932472" fontAlgn="base">
              <a:lnSpc>
                <a:spcPct val="90000"/>
              </a:lnSpc>
              <a:spcBef>
                <a:spcPct val="0"/>
              </a:spcBef>
              <a:spcAft>
                <a:spcPct val="0"/>
              </a:spcAft>
            </a:pPr>
            <a:r>
              <a:rPr lang="ja-JP" altLang="en-US" sz="2400" dirty="0">
                <a:gradFill flip="none" rotWithShape="1">
                  <a:gsLst>
                    <a:gs pos="0">
                      <a:srgbClr val="FFFFFF"/>
                    </a:gs>
                    <a:gs pos="100000">
                      <a:srgbClr val="FFFFFF"/>
                    </a:gs>
                  </a:gsLst>
                  <a:lin ang="5400000" scaled="0"/>
                  <a:tileRect/>
                </a:gradFill>
                <a:latin typeface="+mn-ea"/>
                <a:cs typeface="Segoe UI" pitchFamily="34" charset="0"/>
              </a:rPr>
              <a:t>リッチなコーディング環境</a:t>
            </a:r>
            <a:endParaRPr kumimoji="1"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26" name="図 25">
            <a:extLst>
              <a:ext uri="{FF2B5EF4-FFF2-40B4-BE49-F238E27FC236}">
                <a16:creationId xmlns:a16="http://schemas.microsoft.com/office/drawing/2014/main" id="{10BB35A6-C783-429E-AD5B-D90A1573D1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67608" y="5937766"/>
            <a:ext cx="627905" cy="625288"/>
          </a:xfrm>
          <a:prstGeom prst="rect">
            <a:avLst/>
          </a:prstGeom>
          <a:effectLst>
            <a:outerShdw blurRad="50800" dist="38100" dir="8100000" algn="tr" rotWithShape="0">
              <a:prstClr val="black">
                <a:alpha val="40000"/>
              </a:prstClr>
            </a:outerShdw>
          </a:effectLst>
        </p:spPr>
      </p:pic>
      <p:sp>
        <p:nvSpPr>
          <p:cNvPr id="4" name="正方形/長方形 3">
            <a:extLst>
              <a:ext uri="{FF2B5EF4-FFF2-40B4-BE49-F238E27FC236}">
                <a16:creationId xmlns:a16="http://schemas.microsoft.com/office/drawing/2014/main" id="{12A0CCA7-E7E7-4038-934B-9EA5F76284F2}"/>
              </a:ext>
            </a:extLst>
          </p:cNvPr>
          <p:cNvSpPr/>
          <p:nvPr>
            <p:custDataLst>
              <p:tags r:id="rId8"/>
            </p:custDataLst>
          </p:nvPr>
        </p:nvSpPr>
        <p:spPr bwMode="auto">
          <a:xfrm>
            <a:off x="0" y="1988839"/>
            <a:ext cx="3647728"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Azure Notebook</a:t>
            </a:r>
            <a:endParaRPr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7" name="図 6" descr="クリップアート が含まれている画像&#10;&#10;自動的に生成された説明">
            <a:extLst>
              <a:ext uri="{FF2B5EF4-FFF2-40B4-BE49-F238E27FC236}">
                <a16:creationId xmlns:a16="http://schemas.microsoft.com/office/drawing/2014/main" id="{7614D7E5-9AB4-499B-A54F-FD5A7F0879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4405" y="2097065"/>
            <a:ext cx="373456" cy="507667"/>
          </a:xfrm>
          <a:prstGeom prst="rect">
            <a:avLst/>
          </a:prstGeom>
          <a:effectLst>
            <a:outerShdw blurRad="50800" dist="38100" dir="8100000" algn="tr" rotWithShape="0">
              <a:prstClr val="black">
                <a:alpha val="40000"/>
              </a:prstClr>
            </a:outerShdw>
          </a:effectLst>
        </p:spPr>
      </p:pic>
      <p:sp>
        <p:nvSpPr>
          <p:cNvPr id="20" name="正方形/長方形 19">
            <a:extLst>
              <a:ext uri="{FF2B5EF4-FFF2-40B4-BE49-F238E27FC236}">
                <a16:creationId xmlns:a16="http://schemas.microsoft.com/office/drawing/2014/main" id="{9295A244-B746-4827-B38F-53E086B1B2FF}"/>
              </a:ext>
            </a:extLst>
          </p:cNvPr>
          <p:cNvSpPr/>
          <p:nvPr>
            <p:custDataLst>
              <p:tags r:id="rId9"/>
            </p:custDataLst>
          </p:nvPr>
        </p:nvSpPr>
        <p:spPr bwMode="auto">
          <a:xfrm>
            <a:off x="3862499" y="1988838"/>
            <a:ext cx="3768982"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Data Science VM</a:t>
            </a:r>
            <a:endParaRPr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21" name="図 20" descr="電子機器, ディスプレイ が含まれている画像&#10;&#10;自動的に生成された説明">
            <a:extLst>
              <a:ext uri="{FF2B5EF4-FFF2-40B4-BE49-F238E27FC236}">
                <a16:creationId xmlns:a16="http://schemas.microsoft.com/office/drawing/2014/main" id="{B16C14FF-82D8-476A-931D-7F6B141F48B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47085" y="2049676"/>
            <a:ext cx="549380" cy="549380"/>
          </a:xfrm>
          <a:prstGeom prst="rect">
            <a:avLst/>
          </a:prstGeom>
          <a:effectLst>
            <a:outerShdw blurRad="50800" dist="38100" dir="8100000" algn="tr" rotWithShape="0">
              <a:prstClr val="black">
                <a:alpha val="40000"/>
              </a:prstClr>
            </a:outerShdw>
          </a:effectLst>
        </p:spPr>
      </p:pic>
      <p:sp>
        <p:nvSpPr>
          <p:cNvPr id="22" name="正方形/長方形 21">
            <a:extLst>
              <a:ext uri="{FF2B5EF4-FFF2-40B4-BE49-F238E27FC236}">
                <a16:creationId xmlns:a16="http://schemas.microsoft.com/office/drawing/2014/main" id="{DF02A044-E10B-4C9F-8E1E-E1E56C613FAA}"/>
              </a:ext>
            </a:extLst>
          </p:cNvPr>
          <p:cNvSpPr/>
          <p:nvPr>
            <p:custDataLst>
              <p:tags r:id="rId10"/>
            </p:custDataLst>
          </p:nvPr>
        </p:nvSpPr>
        <p:spPr bwMode="auto">
          <a:xfrm>
            <a:off x="7916172" y="1977068"/>
            <a:ext cx="4306824"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Azure Machine Learning Services</a:t>
            </a:r>
          </a:p>
        </p:txBody>
      </p:sp>
      <p:pic>
        <p:nvPicPr>
          <p:cNvPr id="23" name="図 22" descr="物体 が含まれている画像&#10;&#10;自動的に生成された説明">
            <a:extLst>
              <a:ext uri="{FF2B5EF4-FFF2-40B4-BE49-F238E27FC236}">
                <a16:creationId xmlns:a16="http://schemas.microsoft.com/office/drawing/2014/main" id="{5748A68F-8B4C-4A8C-8E8C-DE0F4184389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29580" y="2030458"/>
            <a:ext cx="441509" cy="44150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0054588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657EF19-10D4-49BC-ADC4-836F4A13A63B}"/>
              </a:ext>
            </a:extLst>
          </p:cNvPr>
          <p:cNvSpPr>
            <a:spLocks noGrp="1"/>
          </p:cNvSpPr>
          <p:nvPr>
            <p:ph type="title"/>
          </p:nvPr>
        </p:nvSpPr>
        <p:spPr/>
        <p:txBody>
          <a:bodyPr/>
          <a:lstStyle/>
          <a:p>
            <a:r>
              <a:rPr kumimoji="1" lang="en-US" altLang="ja-JP" dirty="0"/>
              <a:t>Windows ML</a:t>
            </a:r>
            <a:endParaRPr kumimoji="1" lang="ja-JP" altLang="en-US" dirty="0"/>
          </a:p>
        </p:txBody>
      </p:sp>
    </p:spTree>
    <p:extLst>
      <p:ext uri="{BB962C8B-B14F-4D97-AF65-F5344CB8AC3E}">
        <p14:creationId xmlns:p14="http://schemas.microsoft.com/office/powerpoint/2010/main" val="63086595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室内, テーブル, 床, 壁 が含まれている画像&#10;&#10;非常に高い精度で生成された説明">
            <a:extLst>
              <a:ext uri="{FF2B5EF4-FFF2-40B4-BE49-F238E27FC236}">
                <a16:creationId xmlns:a16="http://schemas.microsoft.com/office/drawing/2014/main" id="{031D2913-F4F3-4817-B823-FBB48F11F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760" y="0"/>
            <a:ext cx="10289572" cy="6858000"/>
          </a:xfrm>
          <a:prstGeom prst="rect">
            <a:avLst/>
          </a:prstGeom>
        </p:spPr>
      </p:pic>
      <p:sp>
        <p:nvSpPr>
          <p:cNvPr id="5" name="テキスト ボックス 4">
            <a:extLst>
              <a:ext uri="{FF2B5EF4-FFF2-40B4-BE49-F238E27FC236}">
                <a16:creationId xmlns:a16="http://schemas.microsoft.com/office/drawing/2014/main" id="{FF8E28FC-78BD-4794-9BEA-A3A26A4C3E49}"/>
              </a:ext>
            </a:extLst>
          </p:cNvPr>
          <p:cNvSpPr txBox="1"/>
          <p:nvPr/>
        </p:nvSpPr>
        <p:spPr>
          <a:xfrm>
            <a:off x="377482" y="2362554"/>
            <a:ext cx="3528392" cy="1526572"/>
          </a:xfrm>
          <a:prstGeom prst="rect">
            <a:avLst/>
          </a:prstGeom>
          <a:noFill/>
        </p:spPr>
        <p:txBody>
          <a:bodyPr wrap="square" lIns="0" tIns="0" rIns="0" bIns="0" rtlCol="0">
            <a:spAutoFit/>
          </a:bodyPr>
          <a:lstStyle/>
          <a:p>
            <a:pPr algn="ctr">
              <a:lnSpc>
                <a:spcPct val="90000"/>
              </a:lnSpc>
              <a:spcBef>
                <a:spcPct val="20000"/>
              </a:spcBef>
              <a:buSzPct val="80000"/>
            </a:pPr>
            <a:r>
              <a:rPr kumimoji="1" lang="en-US" altLang="ja-JP" sz="3200" dirty="0">
                <a:solidFill>
                  <a:srgbClr val="FF0000"/>
                </a:solidFill>
              </a:rPr>
              <a:t>Windows</a:t>
            </a:r>
          </a:p>
          <a:p>
            <a:pPr algn="ctr">
              <a:lnSpc>
                <a:spcPct val="90000"/>
              </a:lnSpc>
              <a:spcBef>
                <a:spcPct val="20000"/>
              </a:spcBef>
              <a:buSzPct val="80000"/>
            </a:pPr>
            <a:r>
              <a:rPr lang="en-US" altLang="ja-JP" sz="3200" dirty="0">
                <a:gradFill>
                  <a:gsLst>
                    <a:gs pos="0">
                      <a:srgbClr val="292929">
                        <a:lumMod val="90000"/>
                        <a:lumOff val="10000"/>
                      </a:srgbClr>
                    </a:gs>
                    <a:gs pos="86000">
                      <a:srgbClr val="292929">
                        <a:lumMod val="90000"/>
                        <a:lumOff val="10000"/>
                      </a:srgbClr>
                    </a:gs>
                  </a:gsLst>
                  <a:lin ang="5400000" scaled="0"/>
                </a:gradFill>
              </a:rPr>
              <a:t>as a </a:t>
            </a:r>
          </a:p>
          <a:p>
            <a:pPr algn="ctr">
              <a:lnSpc>
                <a:spcPct val="90000"/>
              </a:lnSpc>
              <a:spcBef>
                <a:spcPct val="20000"/>
              </a:spcBef>
              <a:buSzPct val="80000"/>
            </a:pPr>
            <a:r>
              <a:rPr kumimoji="1" lang="en-US" altLang="ja-JP" sz="3200" dirty="0">
                <a:gradFill>
                  <a:gsLst>
                    <a:gs pos="0">
                      <a:srgbClr val="292929">
                        <a:lumMod val="90000"/>
                        <a:lumOff val="10000"/>
                      </a:srgbClr>
                    </a:gs>
                    <a:gs pos="86000">
                      <a:srgbClr val="292929">
                        <a:lumMod val="90000"/>
                        <a:lumOff val="10000"/>
                      </a:srgbClr>
                    </a:gs>
                  </a:gsLst>
                  <a:lin ang="5400000" scaled="0"/>
                </a:gradFill>
              </a:rPr>
              <a:t>Intelligent </a:t>
            </a:r>
            <a:r>
              <a:rPr kumimoji="1" lang="en-US" altLang="ja-JP" sz="3200" dirty="0">
                <a:solidFill>
                  <a:srgbClr val="FF0000"/>
                </a:solidFill>
              </a:rPr>
              <a:t>Edge</a:t>
            </a:r>
            <a:endParaRPr kumimoji="1" lang="ja-JP" altLang="en-US" sz="3200" dirty="0">
              <a:solidFill>
                <a:srgbClr val="FF0000"/>
              </a:solidFill>
            </a:endParaRPr>
          </a:p>
        </p:txBody>
      </p:sp>
    </p:spTree>
    <p:extLst>
      <p:ext uri="{BB962C8B-B14F-4D97-AF65-F5344CB8AC3E}">
        <p14:creationId xmlns:p14="http://schemas.microsoft.com/office/powerpoint/2010/main" val="268138284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Windows</a:t>
            </a:r>
            <a:r>
              <a:rPr kumimoji="1" lang="ja-JP" altLang="en-US" dirty="0"/>
              <a:t> </a:t>
            </a:r>
            <a:r>
              <a:rPr kumimoji="1" lang="en-US" altLang="ja-JP" dirty="0"/>
              <a:t>ML</a:t>
            </a:r>
            <a:r>
              <a:rPr kumimoji="1" lang="ja-JP" altLang="en-US" dirty="0"/>
              <a:t> アーキテクチャー</a:t>
            </a:r>
          </a:p>
        </p:txBody>
      </p:sp>
      <p:sp>
        <p:nvSpPr>
          <p:cNvPr id="3" name="角丸四角形 2"/>
          <p:cNvSpPr/>
          <p:nvPr/>
        </p:nvSpPr>
        <p:spPr bwMode="auto">
          <a:xfrm>
            <a:off x="5699472" y="4833888"/>
            <a:ext cx="5850981" cy="1724646"/>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角丸四角形 3"/>
          <p:cNvSpPr/>
          <p:nvPr/>
        </p:nvSpPr>
        <p:spPr bwMode="auto">
          <a:xfrm>
            <a:off x="5699470" y="3101733"/>
            <a:ext cx="5908124" cy="152205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角丸四角形 4"/>
          <p:cNvSpPr/>
          <p:nvPr/>
        </p:nvSpPr>
        <p:spPr bwMode="auto">
          <a:xfrm>
            <a:off x="5699471" y="1435958"/>
            <a:ext cx="2976572" cy="1376600"/>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FFFFFF"/>
                </a:solidFill>
                <a:latin typeface="Segoe UI Semilight"/>
                <a:ea typeface="Segoe UI" pitchFamily="34" charset="0"/>
                <a:cs typeface="Segoe UI" pitchFamily="34" charset="0"/>
              </a:rPr>
              <a:t>Application #1</a:t>
            </a:r>
          </a:p>
          <a:p>
            <a:pPr algn="ctr" defTabSz="932293" fontAlgn="base">
              <a:lnSpc>
                <a:spcPct val="90000"/>
              </a:lnSpc>
              <a:spcBef>
                <a:spcPct val="0"/>
              </a:spcBef>
              <a:spcAft>
                <a:spcPct val="0"/>
              </a:spcAft>
            </a:pPr>
            <a:endParaRPr kumimoji="1" lang="en-US" altLang="ja-JP" dirty="0">
              <a:solidFill>
                <a:srgbClr val="FFFFFF"/>
              </a:solidFill>
              <a:latin typeface="Segoe UI Semilight"/>
              <a:ea typeface="Segoe UI" pitchFamily="34" charset="0"/>
              <a:cs typeface="Segoe UI" pitchFamily="34" charset="0"/>
            </a:endParaRPr>
          </a:p>
          <a:p>
            <a:pPr algn="ctr" defTabSz="932293" fontAlgn="base">
              <a:lnSpc>
                <a:spcPct val="90000"/>
              </a:lnSpc>
              <a:spcBef>
                <a:spcPct val="0"/>
              </a:spcBef>
              <a:spcAft>
                <a:spcPct val="0"/>
              </a:spcAft>
            </a:pPr>
            <a:endParaRPr kumimoji="1" lang="en-US" altLang="ja-JP" dirty="0">
              <a:solidFill>
                <a:srgbClr val="FFFFFF"/>
              </a:solidFill>
              <a:latin typeface="Segoe UI Semilight"/>
              <a:ea typeface="Segoe UI" pitchFamily="34" charset="0"/>
              <a:cs typeface="Segoe UI" pitchFamily="34" charset="0"/>
            </a:endParaRPr>
          </a:p>
          <a:p>
            <a:pPr algn="ctr" defTabSz="932293" fontAlgn="base">
              <a:lnSpc>
                <a:spcPct val="90000"/>
              </a:lnSpc>
              <a:spcBef>
                <a:spcPct val="0"/>
              </a:spcBef>
              <a:spcAft>
                <a:spcPct val="0"/>
              </a:spcAft>
            </a:pPr>
            <a:endParaRPr kumimoji="1" lang="ja-JP" altLang="en-US" dirty="0" err="1">
              <a:solidFill>
                <a:srgbClr val="FFFFFF"/>
              </a:solidFill>
              <a:latin typeface="Segoe UI Semilight"/>
              <a:ea typeface="Segoe UI" pitchFamily="34" charset="0"/>
              <a:cs typeface="Segoe UI" pitchFamily="34" charset="0"/>
            </a:endParaRPr>
          </a:p>
        </p:txBody>
      </p:sp>
      <p:sp>
        <p:nvSpPr>
          <p:cNvPr id="6" name="角丸四角形 5"/>
          <p:cNvSpPr/>
          <p:nvPr/>
        </p:nvSpPr>
        <p:spPr bwMode="auto">
          <a:xfrm>
            <a:off x="8821495" y="1435958"/>
            <a:ext cx="2728957" cy="661464"/>
          </a:xfrm>
          <a:prstGeom prst="roundRect">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FFFFFF"/>
                </a:solidFill>
                <a:latin typeface="Segoe UI Semilight"/>
                <a:ea typeface="Segoe UI" pitchFamily="34" charset="0"/>
                <a:cs typeface="Segoe UI" pitchFamily="34" charset="0"/>
              </a:rPr>
              <a:t>Application #2</a:t>
            </a:r>
            <a:endParaRPr kumimoji="1" lang="ja-JP" altLang="en-US" dirty="0" err="1">
              <a:solidFill>
                <a:srgbClr val="FFFFFF"/>
              </a:solidFill>
              <a:latin typeface="Segoe UI Semilight"/>
              <a:ea typeface="Segoe UI" pitchFamily="34" charset="0"/>
              <a:cs typeface="Segoe UI" pitchFamily="34" charset="0"/>
            </a:endParaRPr>
          </a:p>
        </p:txBody>
      </p:sp>
      <p:sp>
        <p:nvSpPr>
          <p:cNvPr id="7" name="角丸四角形 6"/>
          <p:cNvSpPr/>
          <p:nvPr/>
        </p:nvSpPr>
        <p:spPr bwMode="auto">
          <a:xfrm>
            <a:off x="8821494" y="2193804"/>
            <a:ext cx="2728957" cy="6187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rgbClr val="FFFFFF"/>
                </a:solidFill>
                <a:latin typeface="Segoe UI Semilight"/>
                <a:ea typeface="Segoe UI" pitchFamily="34" charset="0"/>
                <a:cs typeface="Segoe UI" pitchFamily="34" charset="0"/>
              </a:rPr>
              <a:t>WinML</a:t>
            </a:r>
            <a:r>
              <a:rPr kumimoji="1" lang="en-US" altLang="ja-JP" dirty="0">
                <a:solidFill>
                  <a:srgbClr val="FFFFFF"/>
                </a:solidFill>
                <a:latin typeface="Segoe UI Semilight"/>
                <a:ea typeface="Segoe UI" pitchFamily="34" charset="0"/>
                <a:cs typeface="Segoe UI" pitchFamily="34" charset="0"/>
              </a:rPr>
              <a:t> RT API</a:t>
            </a:r>
            <a:endParaRPr kumimoji="1" lang="ja-JP" altLang="en-US" dirty="0" err="1">
              <a:solidFill>
                <a:srgbClr val="FFFFFF"/>
              </a:solidFill>
              <a:latin typeface="Segoe UI Semilight"/>
              <a:ea typeface="Segoe UI" pitchFamily="34" charset="0"/>
              <a:cs typeface="Segoe UI" pitchFamily="34" charset="0"/>
            </a:endParaRPr>
          </a:p>
        </p:txBody>
      </p:sp>
      <p:sp>
        <p:nvSpPr>
          <p:cNvPr id="8" name="角丸四角形 7"/>
          <p:cNvSpPr/>
          <p:nvPr/>
        </p:nvSpPr>
        <p:spPr bwMode="auto">
          <a:xfrm>
            <a:off x="5924574" y="3200433"/>
            <a:ext cx="5504668" cy="410383"/>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chemeClr val="bg1"/>
                </a:solidFill>
                <a:latin typeface="Segoe UI Semilight"/>
                <a:ea typeface="Segoe UI" pitchFamily="34" charset="0"/>
                <a:cs typeface="Segoe UI" pitchFamily="34" charset="0"/>
              </a:rPr>
              <a:t>WinML</a:t>
            </a:r>
            <a:r>
              <a:rPr kumimoji="1" lang="en-US" altLang="ja-JP" dirty="0">
                <a:solidFill>
                  <a:schemeClr val="bg1"/>
                </a:solidFill>
                <a:latin typeface="Segoe UI Semilight"/>
                <a:ea typeface="Segoe UI" pitchFamily="34" charset="0"/>
                <a:cs typeface="Segoe UI" pitchFamily="34" charset="0"/>
              </a:rPr>
              <a:t> Win32 API</a:t>
            </a:r>
            <a:endParaRPr kumimoji="1" lang="ja-JP" altLang="en-US" dirty="0" err="1">
              <a:solidFill>
                <a:schemeClr val="bg1"/>
              </a:solidFill>
              <a:latin typeface="Segoe UI Semilight"/>
              <a:ea typeface="Segoe UI" pitchFamily="34" charset="0"/>
              <a:cs typeface="Segoe UI" pitchFamily="34" charset="0"/>
            </a:endParaRPr>
          </a:p>
        </p:txBody>
      </p:sp>
      <p:sp>
        <p:nvSpPr>
          <p:cNvPr id="9" name="角丸四角形 8"/>
          <p:cNvSpPr/>
          <p:nvPr/>
        </p:nvSpPr>
        <p:spPr bwMode="auto">
          <a:xfrm>
            <a:off x="5923709" y="3661032"/>
            <a:ext cx="5504668" cy="425096"/>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chemeClr val="bg1"/>
                </a:solidFill>
                <a:latin typeface="Segoe UI Semilight"/>
                <a:ea typeface="Segoe UI" pitchFamily="34" charset="0"/>
                <a:cs typeface="Segoe UI" pitchFamily="34" charset="0"/>
              </a:rPr>
              <a:t>WinML</a:t>
            </a:r>
            <a:r>
              <a:rPr kumimoji="1" lang="en-US" altLang="ja-JP" dirty="0">
                <a:solidFill>
                  <a:schemeClr val="bg1"/>
                </a:solidFill>
                <a:latin typeface="Segoe UI Semilight"/>
                <a:ea typeface="Segoe UI" pitchFamily="34" charset="0"/>
                <a:cs typeface="Segoe UI" pitchFamily="34" charset="0"/>
              </a:rPr>
              <a:t> Runtime</a:t>
            </a:r>
            <a:endParaRPr kumimoji="1" lang="ja-JP" altLang="en-US" dirty="0" err="1">
              <a:solidFill>
                <a:schemeClr val="bg1"/>
              </a:solidFill>
              <a:latin typeface="Segoe UI Semilight"/>
              <a:ea typeface="Segoe UI" pitchFamily="34" charset="0"/>
              <a:cs typeface="Segoe UI" pitchFamily="34" charset="0"/>
            </a:endParaRPr>
          </a:p>
        </p:txBody>
      </p:sp>
      <p:sp>
        <p:nvSpPr>
          <p:cNvPr id="10" name="角丸四角形 9"/>
          <p:cNvSpPr/>
          <p:nvPr/>
        </p:nvSpPr>
        <p:spPr bwMode="auto">
          <a:xfrm>
            <a:off x="5923709" y="4142622"/>
            <a:ext cx="5504668" cy="396956"/>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chemeClr val="bg1"/>
                </a:solidFill>
                <a:latin typeface="Segoe UI Semilight"/>
                <a:ea typeface="Segoe UI" pitchFamily="34" charset="0"/>
                <a:cs typeface="Segoe UI" pitchFamily="34" charset="0"/>
              </a:rPr>
              <a:t>Model Inference Engine</a:t>
            </a:r>
            <a:endParaRPr kumimoji="1" lang="ja-JP" altLang="en-US" dirty="0" err="1">
              <a:solidFill>
                <a:schemeClr val="bg1"/>
              </a:solidFill>
              <a:latin typeface="Segoe UI Semilight"/>
              <a:ea typeface="Segoe UI" pitchFamily="34" charset="0"/>
              <a:cs typeface="Segoe UI" pitchFamily="34" charset="0"/>
            </a:endParaRPr>
          </a:p>
        </p:txBody>
      </p:sp>
      <p:sp>
        <p:nvSpPr>
          <p:cNvPr id="11" name="角丸四角形 10"/>
          <p:cNvSpPr/>
          <p:nvPr>
            <p:custDataLst>
              <p:tags r:id="rId1"/>
            </p:custDataLst>
          </p:nvPr>
        </p:nvSpPr>
        <p:spPr bwMode="auto">
          <a:xfrm>
            <a:off x="5901198" y="4969234"/>
            <a:ext cx="5504668"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rgbClr val="000000"/>
                </a:solidFill>
                <a:latin typeface="Segoe UI Semilight"/>
                <a:ea typeface="Segoe UI" pitchFamily="34" charset="0"/>
                <a:cs typeface="Segoe UI" pitchFamily="34" charset="0"/>
              </a:rPr>
              <a:t>DirectML</a:t>
            </a:r>
            <a:r>
              <a:rPr kumimoji="1" lang="en-US" altLang="ja-JP" dirty="0">
                <a:solidFill>
                  <a:srgbClr val="000000"/>
                </a:solidFill>
                <a:latin typeface="Segoe UI Semilight"/>
                <a:ea typeface="Segoe UI" pitchFamily="34" charset="0"/>
                <a:cs typeface="Segoe UI" pitchFamily="34" charset="0"/>
              </a:rPr>
              <a:t> API</a:t>
            </a:r>
            <a:endParaRPr kumimoji="1" lang="ja-JP" altLang="en-US" dirty="0" err="1">
              <a:solidFill>
                <a:srgbClr val="000000"/>
              </a:solidFill>
              <a:latin typeface="Segoe UI Semilight"/>
              <a:ea typeface="Segoe UI" pitchFamily="34" charset="0"/>
              <a:cs typeface="Segoe UI" pitchFamily="34" charset="0"/>
            </a:endParaRPr>
          </a:p>
        </p:txBody>
      </p:sp>
      <p:sp>
        <p:nvSpPr>
          <p:cNvPr id="12" name="角丸四角形 11"/>
          <p:cNvSpPr/>
          <p:nvPr>
            <p:custDataLst>
              <p:tags r:id="rId2"/>
            </p:custDataLst>
          </p:nvPr>
        </p:nvSpPr>
        <p:spPr bwMode="auto">
          <a:xfrm>
            <a:off x="8698553" y="5480043"/>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CPU</a:t>
            </a:r>
            <a:endParaRPr kumimoji="1" lang="ja-JP" altLang="en-US" dirty="0" err="1">
              <a:solidFill>
                <a:srgbClr val="000000"/>
              </a:solidFill>
              <a:latin typeface="Segoe UI Semilight"/>
              <a:ea typeface="Segoe UI" pitchFamily="34" charset="0"/>
              <a:cs typeface="Segoe UI" pitchFamily="34" charset="0"/>
            </a:endParaRPr>
          </a:p>
        </p:txBody>
      </p:sp>
      <p:sp>
        <p:nvSpPr>
          <p:cNvPr id="13" name="角丸四角形 12"/>
          <p:cNvSpPr/>
          <p:nvPr>
            <p:custDataLst>
              <p:tags r:id="rId3"/>
            </p:custDataLst>
          </p:nvPr>
        </p:nvSpPr>
        <p:spPr bwMode="auto">
          <a:xfrm>
            <a:off x="5901199" y="5480042"/>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Direct3D</a:t>
            </a:r>
            <a:endParaRPr kumimoji="1" lang="ja-JP" altLang="en-US" dirty="0" err="1">
              <a:solidFill>
                <a:srgbClr val="000000"/>
              </a:solidFill>
              <a:latin typeface="Segoe UI Semilight"/>
              <a:ea typeface="Segoe UI" pitchFamily="34" charset="0"/>
              <a:cs typeface="Segoe UI" pitchFamily="34" charset="0"/>
            </a:endParaRPr>
          </a:p>
        </p:txBody>
      </p:sp>
      <p:sp>
        <p:nvSpPr>
          <p:cNvPr id="14" name="角丸四角形 13"/>
          <p:cNvSpPr/>
          <p:nvPr>
            <p:custDataLst>
              <p:tags r:id="rId4"/>
            </p:custDataLst>
          </p:nvPr>
        </p:nvSpPr>
        <p:spPr bwMode="auto">
          <a:xfrm>
            <a:off x="5901199" y="5976717"/>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GPU</a:t>
            </a:r>
            <a:endParaRPr kumimoji="1" lang="ja-JP" altLang="en-US" dirty="0" err="1">
              <a:solidFill>
                <a:srgbClr val="000000"/>
              </a:solidFill>
              <a:latin typeface="Segoe UI Semilight"/>
              <a:ea typeface="Segoe UI" pitchFamily="34" charset="0"/>
              <a:cs typeface="Segoe UI" pitchFamily="34" charset="0"/>
            </a:endParaRPr>
          </a:p>
        </p:txBody>
      </p:sp>
      <p:sp>
        <p:nvSpPr>
          <p:cNvPr id="15" name="角丸四角形 14"/>
          <p:cNvSpPr/>
          <p:nvPr/>
        </p:nvSpPr>
        <p:spPr bwMode="auto">
          <a:xfrm>
            <a:off x="5813324" y="2187465"/>
            <a:ext cx="1366643" cy="51145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Input</a:t>
            </a:r>
          </a:p>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Surface</a:t>
            </a:r>
            <a:endParaRPr kumimoji="1" lang="ja-JP" altLang="en-US" dirty="0" err="1">
              <a:solidFill>
                <a:srgbClr val="353535"/>
              </a:solidFill>
              <a:latin typeface="Segoe UI Semilight"/>
              <a:ea typeface="Segoe UI" pitchFamily="34" charset="0"/>
              <a:cs typeface="Segoe UI" pitchFamily="34" charset="0"/>
            </a:endParaRPr>
          </a:p>
        </p:txBody>
      </p:sp>
      <p:sp>
        <p:nvSpPr>
          <p:cNvPr id="16" name="角丸四角形 15"/>
          <p:cNvSpPr/>
          <p:nvPr/>
        </p:nvSpPr>
        <p:spPr bwMode="auto">
          <a:xfrm>
            <a:off x="7221092" y="2187465"/>
            <a:ext cx="1366643" cy="51145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Output</a:t>
            </a:r>
          </a:p>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Surface</a:t>
            </a:r>
            <a:endParaRPr kumimoji="1" lang="ja-JP" altLang="en-US" dirty="0" err="1">
              <a:solidFill>
                <a:srgbClr val="353535"/>
              </a:solidFill>
              <a:latin typeface="Segoe UI Semilight"/>
              <a:ea typeface="Segoe UI" pitchFamily="34" charset="0"/>
              <a:cs typeface="Segoe UI" pitchFamily="34" charset="0"/>
            </a:endParaRPr>
          </a:p>
        </p:txBody>
      </p:sp>
      <p:sp>
        <p:nvSpPr>
          <p:cNvPr id="17" name="下矢印 16"/>
          <p:cNvSpPr/>
          <p:nvPr/>
        </p:nvSpPr>
        <p:spPr bwMode="auto">
          <a:xfrm>
            <a:off x="9491613" y="2021516"/>
            <a:ext cx="327268" cy="322370"/>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下矢印 17"/>
          <p:cNvSpPr/>
          <p:nvPr/>
        </p:nvSpPr>
        <p:spPr bwMode="auto">
          <a:xfrm rot="10800000">
            <a:off x="10470818" y="2004373"/>
            <a:ext cx="327268" cy="322370"/>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下矢印 18"/>
          <p:cNvSpPr/>
          <p:nvPr/>
        </p:nvSpPr>
        <p:spPr bwMode="auto">
          <a:xfrm>
            <a:off x="6333010" y="2666308"/>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下矢印 19"/>
          <p:cNvSpPr/>
          <p:nvPr/>
        </p:nvSpPr>
        <p:spPr bwMode="auto">
          <a:xfrm>
            <a:off x="7424768" y="2651947"/>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下矢印 20"/>
          <p:cNvSpPr/>
          <p:nvPr/>
        </p:nvSpPr>
        <p:spPr bwMode="auto">
          <a:xfrm rot="10800000">
            <a:off x="7996187" y="2649306"/>
            <a:ext cx="327268" cy="594556"/>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下矢印 21"/>
          <p:cNvSpPr/>
          <p:nvPr/>
        </p:nvSpPr>
        <p:spPr bwMode="auto">
          <a:xfrm>
            <a:off x="10052209" y="2675775"/>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下矢印 22"/>
          <p:cNvSpPr/>
          <p:nvPr/>
        </p:nvSpPr>
        <p:spPr bwMode="auto">
          <a:xfrm>
            <a:off x="8494226" y="4453725"/>
            <a:ext cx="327268" cy="575250"/>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テキスト ボックス 23"/>
          <p:cNvSpPr txBox="1"/>
          <p:nvPr/>
        </p:nvSpPr>
        <p:spPr>
          <a:xfrm>
            <a:off x="244587" y="1435957"/>
            <a:ext cx="5656612" cy="5108816"/>
          </a:xfrm>
          <a:prstGeom prst="rect">
            <a:avLst/>
          </a:prstGeom>
          <a:noFill/>
        </p:spPr>
        <p:txBody>
          <a:bodyPr wrap="square" lIns="182854" tIns="146284" rIns="182854" bIns="146284" rtlCol="0">
            <a:spAutoFit/>
          </a:bodyPr>
          <a:lstStyle/>
          <a:p>
            <a:pPr defTabSz="914225">
              <a:lnSpc>
                <a:spcPct val="90000"/>
              </a:lnSpc>
              <a:spcAft>
                <a:spcPts val="600"/>
              </a:spcAft>
            </a:pPr>
            <a:r>
              <a:rPr kumimoji="1" lang="en-US" altLang="ja-JP" sz="2400" dirty="0" err="1">
                <a:gradFill>
                  <a:gsLst>
                    <a:gs pos="2917">
                      <a:srgbClr val="353535"/>
                    </a:gs>
                    <a:gs pos="30000">
                      <a:srgbClr val="353535"/>
                    </a:gs>
                  </a:gsLst>
                  <a:lin ang="5400000" scaled="0"/>
                </a:gradFill>
                <a:latin typeface="Segoe UI Semilight"/>
              </a:rPr>
              <a:t>WinML</a:t>
            </a:r>
            <a:r>
              <a:rPr kumimoji="1" lang="en-US" altLang="ja-JP" sz="2400" dirty="0">
                <a:gradFill>
                  <a:gsLst>
                    <a:gs pos="2917">
                      <a:srgbClr val="353535"/>
                    </a:gs>
                    <a:gs pos="30000">
                      <a:srgbClr val="353535"/>
                    </a:gs>
                  </a:gsLst>
                  <a:lin ang="5400000" scaled="0"/>
                </a:gradFill>
                <a:latin typeface="Segoe UI Semilight"/>
              </a:rPr>
              <a:t> API</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Win32 &amp; </a:t>
            </a:r>
            <a:r>
              <a:rPr kumimoji="1" lang="en-US" altLang="ja-JP" dirty="0" err="1">
                <a:gradFill>
                  <a:gsLst>
                    <a:gs pos="2917">
                      <a:srgbClr val="353535"/>
                    </a:gs>
                    <a:gs pos="30000">
                      <a:srgbClr val="353535"/>
                    </a:gs>
                  </a:gsLst>
                  <a:lin ang="5400000" scaled="0"/>
                </a:gradFill>
                <a:latin typeface="Segoe UI Semilight"/>
              </a:rPr>
              <a:t>WinRT</a:t>
            </a:r>
            <a:r>
              <a:rPr kumimoji="1" lang="en-US" altLang="ja-JP" dirty="0">
                <a:gradFill>
                  <a:gsLst>
                    <a:gs pos="2917">
                      <a:srgbClr val="353535"/>
                    </a:gs>
                    <a:gs pos="30000">
                      <a:srgbClr val="353535"/>
                    </a:gs>
                  </a:gsLst>
                  <a:lin ang="5400000" scaled="0"/>
                </a:gradFill>
                <a:latin typeface="Segoe UI Semilight"/>
              </a:rPr>
              <a:t> Layers</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Converts images to Tensor Resources</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Available on all Windows edition in 2018</a:t>
            </a:r>
          </a:p>
          <a:p>
            <a:pPr marL="342834" indent="-342834" defTabSz="914225">
              <a:lnSpc>
                <a:spcPct val="90000"/>
              </a:lnSpc>
              <a:spcAft>
                <a:spcPts val="600"/>
              </a:spcAft>
              <a:buFont typeface="Arial" panose="020B0604020202020204" pitchFamily="34" charset="0"/>
              <a:buChar char="•"/>
            </a:pPr>
            <a:endParaRPr kumimoji="1" lang="en-US" altLang="ja-JP" dirty="0">
              <a:gradFill>
                <a:gsLst>
                  <a:gs pos="2917">
                    <a:srgbClr val="353535"/>
                  </a:gs>
                  <a:gs pos="30000">
                    <a:srgbClr val="353535"/>
                  </a:gs>
                </a:gsLst>
                <a:lin ang="5400000" scaled="0"/>
              </a:gradFill>
              <a:latin typeface="Segoe UI Semilight"/>
            </a:endParaRPr>
          </a:p>
          <a:p>
            <a:pPr defTabSz="914225">
              <a:lnSpc>
                <a:spcPct val="90000"/>
              </a:lnSpc>
              <a:spcAft>
                <a:spcPts val="600"/>
              </a:spcAft>
            </a:pPr>
            <a:r>
              <a:rPr kumimoji="1" lang="en-US" altLang="ja-JP" sz="2400" dirty="0">
                <a:gradFill>
                  <a:gsLst>
                    <a:gs pos="2917">
                      <a:srgbClr val="353535"/>
                    </a:gs>
                    <a:gs pos="30000">
                      <a:srgbClr val="353535"/>
                    </a:gs>
                  </a:gsLst>
                  <a:lin ang="5400000" scaled="0"/>
                </a:gradFill>
                <a:latin typeface="Segoe UI Semilight"/>
              </a:rPr>
              <a:t>Inference Engine</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Model &amp; Device resource management</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Loads and compilers operator kernels</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Execute dataflow graph</a:t>
            </a:r>
          </a:p>
          <a:p>
            <a:pPr marL="285695" indent="-285695" defTabSz="914225">
              <a:lnSpc>
                <a:spcPct val="90000"/>
              </a:lnSpc>
              <a:spcAft>
                <a:spcPts val="600"/>
              </a:spcAft>
              <a:buFont typeface="Arial" panose="020B0604020202020204" pitchFamily="34" charset="0"/>
              <a:buChar char="•"/>
            </a:pPr>
            <a:endParaRPr kumimoji="1" lang="en-US" altLang="ja-JP" dirty="0">
              <a:gradFill>
                <a:gsLst>
                  <a:gs pos="2917">
                    <a:srgbClr val="353535"/>
                  </a:gs>
                  <a:gs pos="30000">
                    <a:srgbClr val="353535"/>
                  </a:gs>
                </a:gsLst>
                <a:lin ang="5400000" scaled="0"/>
              </a:gradFill>
              <a:latin typeface="Segoe UI Semilight"/>
            </a:endParaRPr>
          </a:p>
          <a:p>
            <a:pPr defTabSz="914225">
              <a:lnSpc>
                <a:spcPct val="90000"/>
              </a:lnSpc>
              <a:spcAft>
                <a:spcPts val="600"/>
              </a:spcAft>
            </a:pPr>
            <a:r>
              <a:rPr kumimoji="1" lang="en-US" altLang="ja-JP" sz="2400" dirty="0">
                <a:gradFill>
                  <a:gsLst>
                    <a:gs pos="2917">
                      <a:srgbClr val="353535"/>
                    </a:gs>
                    <a:gs pos="30000">
                      <a:srgbClr val="353535"/>
                    </a:gs>
                  </a:gsLst>
                  <a:lin ang="5400000" scaled="0"/>
                </a:gradFill>
                <a:latin typeface="Segoe UI Semilight"/>
              </a:rPr>
              <a:t>Device Layer</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CPU instruction optimization up to AVX-512</a:t>
            </a:r>
          </a:p>
          <a:p>
            <a:pPr marL="285695" indent="-285695" defTabSz="914225">
              <a:lnSpc>
                <a:spcPct val="90000"/>
              </a:lnSpc>
              <a:spcAft>
                <a:spcPts val="600"/>
              </a:spcAft>
              <a:buFont typeface="Arial" panose="020B0604020202020204" pitchFamily="34" charset="0"/>
              <a:buChar char="•"/>
            </a:pPr>
            <a:r>
              <a:rPr kumimoji="1" lang="en-US" altLang="ja-JP" dirty="0" err="1">
                <a:gradFill>
                  <a:gsLst>
                    <a:gs pos="2917">
                      <a:srgbClr val="353535"/>
                    </a:gs>
                    <a:gs pos="30000">
                      <a:srgbClr val="353535"/>
                    </a:gs>
                  </a:gsLst>
                  <a:lin ang="5400000" scaled="0"/>
                </a:gradFill>
                <a:latin typeface="Segoe UI Semilight"/>
              </a:rPr>
              <a:t>DirectML</a:t>
            </a:r>
            <a:r>
              <a:rPr kumimoji="1" lang="en-US" altLang="ja-JP" dirty="0">
                <a:gradFill>
                  <a:gsLst>
                    <a:gs pos="2917">
                      <a:srgbClr val="353535"/>
                    </a:gs>
                    <a:gs pos="30000">
                      <a:srgbClr val="353535"/>
                    </a:gs>
                  </a:gsLst>
                  <a:lin ang="5400000" scaled="0"/>
                </a:gradFill>
                <a:latin typeface="Segoe UI Semilight"/>
              </a:rPr>
              <a:t> generating DX12 Compute shades</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~80% of Windows 10 MAD are on DX12</a:t>
            </a:r>
            <a:endParaRPr kumimoji="1" lang="ja-JP" altLang="en-US" dirty="0" err="1">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3422617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3"/>
          <p:cNvSpPr>
            <a:spLocks noGrp="1"/>
          </p:cNvSpPr>
          <p:nvPr>
            <p:ph type="title"/>
          </p:nvPr>
        </p:nvSpPr>
        <p:spPr/>
        <p:txBody>
          <a:bodyPr>
            <a:normAutofit/>
          </a:bodyPr>
          <a:lstStyle/>
          <a:p>
            <a:r>
              <a:rPr lang="en-US" altLang="ja-JP" dirty="0"/>
              <a:t>Windows ML </a:t>
            </a:r>
            <a:r>
              <a:rPr lang="en-US" altLang="ja-JP" u="sng" dirty="0"/>
              <a:t>Simple</a:t>
            </a:r>
            <a:r>
              <a:rPr lang="en-US" altLang="ja-JP" dirty="0"/>
              <a:t> Architecture</a:t>
            </a:r>
            <a:r>
              <a:rPr lang="en-US" dirty="0"/>
              <a:t> </a:t>
            </a:r>
          </a:p>
        </p:txBody>
      </p:sp>
      <p:grpSp>
        <p:nvGrpSpPr>
          <p:cNvPr id="8" name="グループ化 7" descr="Windows ML API から Windows 10 April 2018 Update の推論実行エンジンを利用する。">
            <a:extLst>
              <a:ext uri="{FF2B5EF4-FFF2-40B4-BE49-F238E27FC236}">
                <a16:creationId xmlns:a16="http://schemas.microsoft.com/office/drawing/2014/main" id="{DD99616F-0D1D-4DBC-AB91-5C7F29351578}"/>
              </a:ext>
            </a:extLst>
          </p:cNvPr>
          <p:cNvGrpSpPr/>
          <p:nvPr/>
        </p:nvGrpSpPr>
        <p:grpSpPr>
          <a:xfrm>
            <a:off x="4943051" y="1272023"/>
            <a:ext cx="7657075" cy="2569860"/>
            <a:chOff x="5042169" y="1297033"/>
            <a:chExt cx="7810615" cy="2621391"/>
          </a:xfrm>
        </p:grpSpPr>
        <p:sp>
          <p:nvSpPr>
            <p:cNvPr id="54" name="Rectangle 6">
              <a:extLst>
                <a:ext uri="{FF2B5EF4-FFF2-40B4-BE49-F238E27FC236}">
                  <a16:creationId xmlns:a16="http://schemas.microsoft.com/office/drawing/2014/main" id="{EF8EE7C6-A31B-421B-BFCE-D9030B039E82}"/>
                </a:ext>
              </a:extLst>
            </p:cNvPr>
            <p:cNvSpPr/>
            <p:nvPr/>
          </p:nvSpPr>
          <p:spPr>
            <a:xfrm>
              <a:off x="5042170" y="2607068"/>
              <a:ext cx="3042058" cy="546217"/>
            </a:xfrm>
            <a:prstGeom prst="rect">
              <a:avLst/>
            </a:prstGeom>
            <a:solidFill>
              <a:schemeClr val="accent2"/>
            </a:solidFill>
            <a:ln w="38100"/>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Windows ML API</a:t>
              </a:r>
            </a:p>
          </p:txBody>
        </p:sp>
        <p:grpSp>
          <p:nvGrpSpPr>
            <p:cNvPr id="4" name="グループ化 3">
              <a:extLst>
                <a:ext uri="{FF2B5EF4-FFF2-40B4-BE49-F238E27FC236}">
                  <a16:creationId xmlns:a16="http://schemas.microsoft.com/office/drawing/2014/main" id="{A355D7ED-EAD6-46CA-A018-DE2395478C80}"/>
                </a:ext>
              </a:extLst>
            </p:cNvPr>
            <p:cNvGrpSpPr/>
            <p:nvPr/>
          </p:nvGrpSpPr>
          <p:grpSpPr>
            <a:xfrm>
              <a:off x="8134508" y="1297033"/>
              <a:ext cx="4718276" cy="2621391"/>
              <a:chOff x="4099390" y="3724066"/>
              <a:chExt cx="4718276" cy="2621391"/>
            </a:xfrm>
          </p:grpSpPr>
          <p:grpSp>
            <p:nvGrpSpPr>
              <p:cNvPr id="2" name="グループ化 1">
                <a:extLst>
                  <a:ext uri="{FF2B5EF4-FFF2-40B4-BE49-F238E27FC236}">
                    <a16:creationId xmlns:a16="http://schemas.microsoft.com/office/drawing/2014/main" id="{20107CA2-81D3-4ABC-BC42-BE42AE47A444}"/>
                  </a:ext>
                </a:extLst>
              </p:cNvPr>
              <p:cNvGrpSpPr/>
              <p:nvPr/>
            </p:nvGrpSpPr>
            <p:grpSpPr>
              <a:xfrm>
                <a:off x="4297511" y="3980670"/>
                <a:ext cx="3874685" cy="1327278"/>
                <a:chOff x="8106308" y="1658169"/>
                <a:chExt cx="3874685" cy="1327278"/>
              </a:xfrm>
            </p:grpSpPr>
            <p:sp>
              <p:nvSpPr>
                <p:cNvPr id="50" name="Rectangle 4">
                  <a:extLst>
                    <a:ext uri="{FF2B5EF4-FFF2-40B4-BE49-F238E27FC236}">
                      <a16:creationId xmlns:a16="http://schemas.microsoft.com/office/drawing/2014/main" id="{1DD44C17-2102-4000-A564-B08F391433B9}"/>
                    </a:ext>
                  </a:extLst>
                </p:cNvPr>
                <p:cNvSpPr/>
                <p:nvPr/>
              </p:nvSpPr>
              <p:spPr>
                <a:xfrm>
                  <a:off x="8106308" y="1658169"/>
                  <a:ext cx="3752816" cy="1327278"/>
                </a:xfrm>
                <a:prstGeom prst="rect">
                  <a:avLst/>
                </a:prstGeom>
                <a:noFill/>
                <a:ln w="381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51" name="Text Placeholder 2">
                  <a:extLst>
                    <a:ext uri="{FF2B5EF4-FFF2-40B4-BE49-F238E27FC236}">
                      <a16:creationId xmlns:a16="http://schemas.microsoft.com/office/drawing/2014/main" id="{0C77F5F0-D548-438E-8190-4FEA3DBB130C}"/>
                    </a:ext>
                  </a:extLst>
                </p:cNvPr>
                <p:cNvSpPr txBox="1">
                  <a:spLocks/>
                </p:cNvSpPr>
                <p:nvPr/>
              </p:nvSpPr>
              <p:spPr>
                <a:xfrm>
                  <a:off x="9202756" y="1690463"/>
                  <a:ext cx="2778237"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3137" dirty="0">
                      <a:gradFill>
                        <a:gsLst>
                          <a:gs pos="87611">
                            <a:schemeClr val="tx1"/>
                          </a:gs>
                          <a:gs pos="58000">
                            <a:schemeClr val="tx1"/>
                          </a:gs>
                        </a:gsLst>
                        <a:lin ang="5400000" scaled="0"/>
                      </a:gradFill>
                      <a:latin typeface="+mn-lt"/>
                    </a:rPr>
                    <a:t>推論処理の</a:t>
                  </a:r>
                  <a:endParaRPr lang="en-US" altLang="ja-JP" sz="3137" dirty="0">
                    <a:gradFill>
                      <a:gsLst>
                        <a:gs pos="87611">
                          <a:schemeClr val="tx1"/>
                        </a:gs>
                        <a:gs pos="58000">
                          <a:schemeClr val="tx1"/>
                        </a:gs>
                      </a:gsLst>
                      <a:lin ang="5400000" scaled="0"/>
                    </a:gradFill>
                    <a:latin typeface="+mn-lt"/>
                  </a:endParaRPr>
                </a:p>
                <a:p>
                  <a:pPr marL="0" indent="0">
                    <a:buNone/>
                  </a:pPr>
                  <a:r>
                    <a:rPr lang="ja-JP" altLang="en-US" sz="3137" dirty="0">
                      <a:gradFill>
                        <a:gsLst>
                          <a:gs pos="87611">
                            <a:schemeClr val="tx1"/>
                          </a:gs>
                          <a:gs pos="58000">
                            <a:schemeClr val="tx1"/>
                          </a:gs>
                        </a:gsLst>
                        <a:lin ang="5400000" scaled="0"/>
                      </a:gradFill>
                      <a:latin typeface="+mn-lt"/>
                    </a:rPr>
                    <a:t>実行エンジン</a:t>
                  </a:r>
                  <a:endParaRPr lang="en-US" altLang="ja-JP" sz="3137" dirty="0">
                    <a:gradFill>
                      <a:gsLst>
                        <a:gs pos="87611">
                          <a:schemeClr val="tx1"/>
                        </a:gs>
                        <a:gs pos="58000">
                          <a:schemeClr val="tx1"/>
                        </a:gs>
                      </a:gsLst>
                      <a:lin ang="5400000" scaled="0"/>
                    </a:gradFill>
                    <a:latin typeface="+mn-lt"/>
                  </a:endParaRPr>
                </a:p>
              </p:txBody>
            </p:sp>
            <p:pic>
              <p:nvPicPr>
                <p:cNvPr id="52" name="グラフィックス 51" descr="歯車のイメージ">
                  <a:extLst>
                    <a:ext uri="{FF2B5EF4-FFF2-40B4-BE49-F238E27FC236}">
                      <a16:creationId xmlns:a16="http://schemas.microsoft.com/office/drawing/2014/main" id="{53242076-BF07-4C53-B030-8A36772DA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2850" y="1843180"/>
                  <a:ext cx="919906" cy="957255"/>
                </a:xfrm>
                <a:prstGeom prst="rect">
                  <a:avLst/>
                </a:prstGeom>
              </p:spPr>
            </p:pic>
          </p:grpSp>
          <p:sp>
            <p:nvSpPr>
              <p:cNvPr id="60" name="Rectangle 6">
                <a:extLst>
                  <a:ext uri="{FF2B5EF4-FFF2-40B4-BE49-F238E27FC236}">
                    <a16:creationId xmlns:a16="http://schemas.microsoft.com/office/drawing/2014/main" id="{C90721FC-1AFC-4F20-9413-EAD038FC3216}"/>
                  </a:ext>
                </a:extLst>
              </p:cNvPr>
              <p:cNvSpPr/>
              <p:nvPr/>
            </p:nvSpPr>
            <p:spPr>
              <a:xfrm>
                <a:off x="4171782" y="3724066"/>
                <a:ext cx="4000414" cy="2621391"/>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132" name="Text Placeholder 2">
                <a:extLst>
                  <a:ext uri="{FF2B5EF4-FFF2-40B4-BE49-F238E27FC236}">
                    <a16:creationId xmlns:a16="http://schemas.microsoft.com/office/drawing/2014/main" id="{FB4F6CB7-A2A2-4729-8C83-FB78404E2328}"/>
                  </a:ext>
                </a:extLst>
              </p:cNvPr>
              <p:cNvSpPr txBox="1">
                <a:spLocks/>
              </p:cNvSpPr>
              <p:nvPr/>
            </p:nvSpPr>
            <p:spPr>
              <a:xfrm>
                <a:off x="4099390" y="5277979"/>
                <a:ext cx="4718276"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Windows 10</a:t>
                </a:r>
              </a:p>
              <a:p>
                <a:pPr marL="0" indent="0">
                  <a:buNone/>
                </a:pPr>
                <a:r>
                  <a:rPr lang="en-US" altLang="ja-JP" sz="2745" dirty="0">
                    <a:gradFill>
                      <a:gsLst>
                        <a:gs pos="87611">
                          <a:schemeClr val="tx1"/>
                        </a:gs>
                        <a:gs pos="58000">
                          <a:schemeClr val="tx1"/>
                        </a:gs>
                      </a:gsLst>
                      <a:lin ang="5400000" scaled="0"/>
                    </a:gradFill>
                    <a:latin typeface="+mn-lt"/>
                  </a:rPr>
                  <a:t>April 2018 Update</a:t>
                </a:r>
              </a:p>
            </p:txBody>
          </p:sp>
        </p:grpSp>
        <p:sp>
          <p:nvSpPr>
            <p:cNvPr id="10" name="矢印: 上下 9">
              <a:extLst>
                <a:ext uri="{FF2B5EF4-FFF2-40B4-BE49-F238E27FC236}">
                  <a16:creationId xmlns:a16="http://schemas.microsoft.com/office/drawing/2014/main" id="{41A0C8FE-F95B-4D49-AB99-936E11FA7790}"/>
                </a:ext>
              </a:extLst>
            </p:cNvPr>
            <p:cNvSpPr/>
            <p:nvPr/>
          </p:nvSpPr>
          <p:spPr bwMode="auto">
            <a:xfrm rot="5400000">
              <a:off x="6401987" y="676781"/>
              <a:ext cx="372704" cy="309233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グループ化 10" descr="クライアントアプリケーション">
            <a:extLst>
              <a:ext uri="{FF2B5EF4-FFF2-40B4-BE49-F238E27FC236}">
                <a16:creationId xmlns:a16="http://schemas.microsoft.com/office/drawing/2014/main" id="{3F6AB582-48F4-4329-87F8-ADCB68F614EC}"/>
              </a:ext>
            </a:extLst>
          </p:cNvPr>
          <p:cNvGrpSpPr/>
          <p:nvPr/>
        </p:nvGrpSpPr>
        <p:grpSpPr>
          <a:xfrm>
            <a:off x="32253" y="1282881"/>
            <a:ext cx="4807002" cy="3502906"/>
            <a:chOff x="32899" y="1308108"/>
            <a:chExt cx="4903392" cy="3573147"/>
          </a:xfrm>
        </p:grpSpPr>
        <p:grpSp>
          <p:nvGrpSpPr>
            <p:cNvPr id="7" name="グループ化 6">
              <a:extLst>
                <a:ext uri="{FF2B5EF4-FFF2-40B4-BE49-F238E27FC236}">
                  <a16:creationId xmlns:a16="http://schemas.microsoft.com/office/drawing/2014/main" id="{91EEADD4-9C9A-441A-A4CB-C367181B9E59}"/>
                </a:ext>
              </a:extLst>
            </p:cNvPr>
            <p:cNvGrpSpPr/>
            <p:nvPr/>
          </p:nvGrpSpPr>
          <p:grpSpPr>
            <a:xfrm>
              <a:off x="32899" y="1308108"/>
              <a:ext cx="4903392" cy="3573147"/>
              <a:chOff x="32899" y="1308108"/>
              <a:chExt cx="4903392" cy="3573147"/>
            </a:xfrm>
          </p:grpSpPr>
          <p:pic>
            <p:nvPicPr>
              <p:cNvPr id="56" name="図 55" descr="入力データ, イヌの画像">
                <a:extLst>
                  <a:ext uri="{FF2B5EF4-FFF2-40B4-BE49-F238E27FC236}">
                    <a16:creationId xmlns:a16="http://schemas.microsoft.com/office/drawing/2014/main" id="{98B1A4B5-AA41-4CF0-828A-FD41756790A4}"/>
                  </a:ext>
                </a:extLst>
              </p:cNvPr>
              <p:cNvPicPr>
                <a:picLocks noChangeAspect="1"/>
              </p:cNvPicPr>
              <p:nvPr/>
            </p:nvPicPr>
            <p:blipFill>
              <a:blip r:embed="rId6"/>
              <a:stretch>
                <a:fillRect/>
              </a:stretch>
            </p:blipFill>
            <p:spPr>
              <a:xfrm>
                <a:off x="403758" y="1961809"/>
                <a:ext cx="1229260" cy="1229260"/>
              </a:xfrm>
              <a:prstGeom prst="rect">
                <a:avLst/>
              </a:prstGeom>
            </p:spPr>
          </p:pic>
          <p:grpSp>
            <p:nvGrpSpPr>
              <p:cNvPr id="99" name="グループ化 98">
                <a:extLst>
                  <a:ext uri="{FF2B5EF4-FFF2-40B4-BE49-F238E27FC236}">
                    <a16:creationId xmlns:a16="http://schemas.microsoft.com/office/drawing/2014/main" id="{FEE40A83-BA6B-48CD-995F-D99980A19CBE}"/>
                  </a:ext>
                </a:extLst>
              </p:cNvPr>
              <p:cNvGrpSpPr/>
              <p:nvPr/>
            </p:nvGrpSpPr>
            <p:grpSpPr>
              <a:xfrm>
                <a:off x="498720" y="3397808"/>
                <a:ext cx="1039337" cy="1229260"/>
                <a:chOff x="6493518" y="2557192"/>
                <a:chExt cx="2246282" cy="2656755"/>
              </a:xfrm>
            </p:grpSpPr>
            <p:grpSp>
              <p:nvGrpSpPr>
                <p:cNvPr id="100" name="グループ化 99">
                  <a:extLst>
                    <a:ext uri="{FF2B5EF4-FFF2-40B4-BE49-F238E27FC236}">
                      <a16:creationId xmlns:a16="http://schemas.microsoft.com/office/drawing/2014/main" id="{7124256F-85A4-4EC2-B6FE-76CD3BBFF000}"/>
                    </a:ext>
                  </a:extLst>
                </p:cNvPr>
                <p:cNvGrpSpPr/>
                <p:nvPr/>
              </p:nvGrpSpPr>
              <p:grpSpPr>
                <a:xfrm>
                  <a:off x="6493518" y="2964252"/>
                  <a:ext cx="425322" cy="1833612"/>
                  <a:chOff x="7076024" y="3183705"/>
                  <a:chExt cx="425322" cy="1833612"/>
                </a:xfrm>
              </p:grpSpPr>
              <p:sp>
                <p:nvSpPr>
                  <p:cNvPr id="129" name="楕円 128">
                    <a:extLst>
                      <a:ext uri="{FF2B5EF4-FFF2-40B4-BE49-F238E27FC236}">
                        <a16:creationId xmlns:a16="http://schemas.microsoft.com/office/drawing/2014/main" id="{B2536224-532F-4639-9AA9-ECB67F3D9FE8}"/>
                      </a:ext>
                    </a:extLst>
                  </p:cNvPr>
                  <p:cNvSpPr/>
                  <p:nvPr/>
                </p:nvSpPr>
                <p:spPr bwMode="auto">
                  <a:xfrm>
                    <a:off x="7076024" y="3183705"/>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楕円 129">
                    <a:extLst>
                      <a:ext uri="{FF2B5EF4-FFF2-40B4-BE49-F238E27FC236}">
                        <a16:creationId xmlns:a16="http://schemas.microsoft.com/office/drawing/2014/main" id="{98BCE204-C103-4C62-8CF8-09347CB31269}"/>
                      </a:ext>
                    </a:extLst>
                  </p:cNvPr>
                  <p:cNvSpPr/>
                  <p:nvPr/>
                </p:nvSpPr>
                <p:spPr bwMode="auto">
                  <a:xfrm>
                    <a:off x="7076024" y="3892281"/>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楕円 130">
                    <a:extLst>
                      <a:ext uri="{FF2B5EF4-FFF2-40B4-BE49-F238E27FC236}">
                        <a16:creationId xmlns:a16="http://schemas.microsoft.com/office/drawing/2014/main" id="{A6149A0E-F0BD-45BB-B2A6-8C77932DD51F}"/>
                      </a:ext>
                    </a:extLst>
                  </p:cNvPr>
                  <p:cNvSpPr/>
                  <p:nvPr/>
                </p:nvSpPr>
                <p:spPr bwMode="auto">
                  <a:xfrm>
                    <a:off x="7084886" y="4600857"/>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グループ化 100">
                  <a:extLst>
                    <a:ext uri="{FF2B5EF4-FFF2-40B4-BE49-F238E27FC236}">
                      <a16:creationId xmlns:a16="http://schemas.microsoft.com/office/drawing/2014/main" id="{18C00886-8511-47FB-88FB-176840233422}"/>
                    </a:ext>
                  </a:extLst>
                </p:cNvPr>
                <p:cNvGrpSpPr/>
                <p:nvPr/>
              </p:nvGrpSpPr>
              <p:grpSpPr>
                <a:xfrm>
                  <a:off x="7412860" y="2557192"/>
                  <a:ext cx="416460" cy="2656755"/>
                  <a:chOff x="7919101" y="2777022"/>
                  <a:chExt cx="416460" cy="2656755"/>
                </a:xfrm>
              </p:grpSpPr>
              <p:sp>
                <p:nvSpPr>
                  <p:cNvPr id="125" name="楕円 124">
                    <a:extLst>
                      <a:ext uri="{FF2B5EF4-FFF2-40B4-BE49-F238E27FC236}">
                        <a16:creationId xmlns:a16="http://schemas.microsoft.com/office/drawing/2014/main" id="{12E471FC-1D7F-44AC-B3F4-32804D7D4285}"/>
                      </a:ext>
                    </a:extLst>
                  </p:cNvPr>
                  <p:cNvSpPr/>
                  <p:nvPr/>
                </p:nvSpPr>
                <p:spPr bwMode="auto">
                  <a:xfrm>
                    <a:off x="7919101" y="2777022"/>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楕円 125">
                    <a:extLst>
                      <a:ext uri="{FF2B5EF4-FFF2-40B4-BE49-F238E27FC236}">
                        <a16:creationId xmlns:a16="http://schemas.microsoft.com/office/drawing/2014/main" id="{BA936B3C-E5EB-47F3-B7AB-1152ADA72484}"/>
                      </a:ext>
                    </a:extLst>
                  </p:cNvPr>
                  <p:cNvSpPr/>
                  <p:nvPr/>
                </p:nvSpPr>
                <p:spPr bwMode="auto">
                  <a:xfrm>
                    <a:off x="7919101" y="4270552"/>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楕円 126">
                    <a:extLst>
                      <a:ext uri="{FF2B5EF4-FFF2-40B4-BE49-F238E27FC236}">
                        <a16:creationId xmlns:a16="http://schemas.microsoft.com/office/drawing/2014/main" id="{EDC471DA-9618-4476-AD66-198D71FA9783}"/>
                      </a:ext>
                    </a:extLst>
                  </p:cNvPr>
                  <p:cNvSpPr/>
                  <p:nvPr/>
                </p:nvSpPr>
                <p:spPr bwMode="auto">
                  <a:xfrm>
                    <a:off x="7919101" y="5017317"/>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楕円 127">
                    <a:extLst>
                      <a:ext uri="{FF2B5EF4-FFF2-40B4-BE49-F238E27FC236}">
                        <a16:creationId xmlns:a16="http://schemas.microsoft.com/office/drawing/2014/main" id="{D475DDCB-31CC-4B5A-B1BC-7FD7371D1C8E}"/>
                      </a:ext>
                    </a:extLst>
                  </p:cNvPr>
                  <p:cNvSpPr/>
                  <p:nvPr/>
                </p:nvSpPr>
                <p:spPr bwMode="auto">
                  <a:xfrm>
                    <a:off x="7919101" y="3523787"/>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2" name="グループ化 101">
                  <a:extLst>
                    <a:ext uri="{FF2B5EF4-FFF2-40B4-BE49-F238E27FC236}">
                      <a16:creationId xmlns:a16="http://schemas.microsoft.com/office/drawing/2014/main" id="{77C3A41B-3D24-49DB-BAC8-B796AAB64EB6}"/>
                    </a:ext>
                  </a:extLst>
                </p:cNvPr>
                <p:cNvGrpSpPr/>
                <p:nvPr/>
              </p:nvGrpSpPr>
              <p:grpSpPr>
                <a:xfrm>
                  <a:off x="8323340" y="3117206"/>
                  <a:ext cx="416460" cy="1417152"/>
                  <a:chOff x="8874206" y="3391935"/>
                  <a:chExt cx="416460" cy="1417152"/>
                </a:xfrm>
              </p:grpSpPr>
              <p:sp>
                <p:nvSpPr>
                  <p:cNvPr id="123" name="楕円 122">
                    <a:extLst>
                      <a:ext uri="{FF2B5EF4-FFF2-40B4-BE49-F238E27FC236}">
                        <a16:creationId xmlns:a16="http://schemas.microsoft.com/office/drawing/2014/main" id="{3ED043F7-BA5E-496D-AF8B-9510E62F7B78}"/>
                      </a:ext>
                    </a:extLst>
                  </p:cNvPr>
                  <p:cNvSpPr/>
                  <p:nvPr/>
                </p:nvSpPr>
                <p:spPr bwMode="auto">
                  <a:xfrm>
                    <a:off x="8874206" y="4392627"/>
                    <a:ext cx="416460" cy="41646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楕円 123">
                    <a:extLst>
                      <a:ext uri="{FF2B5EF4-FFF2-40B4-BE49-F238E27FC236}">
                        <a16:creationId xmlns:a16="http://schemas.microsoft.com/office/drawing/2014/main" id="{4FDB3900-4796-401B-BE37-659C0B658D61}"/>
                      </a:ext>
                    </a:extLst>
                  </p:cNvPr>
                  <p:cNvSpPr/>
                  <p:nvPr/>
                </p:nvSpPr>
                <p:spPr bwMode="auto">
                  <a:xfrm>
                    <a:off x="8874206" y="3391935"/>
                    <a:ext cx="416460" cy="41646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03" name="直線コネクタ 102">
                  <a:extLst>
                    <a:ext uri="{FF2B5EF4-FFF2-40B4-BE49-F238E27FC236}">
                      <a16:creationId xmlns:a16="http://schemas.microsoft.com/office/drawing/2014/main" id="{B607E19C-1255-4E52-B1AC-E30E632763AB}"/>
                    </a:ext>
                  </a:extLst>
                </p:cNvPr>
                <p:cNvCxnSpPr>
                  <a:cxnSpLocks/>
                  <a:stCxn id="129" idx="6"/>
                  <a:endCxn id="125" idx="2"/>
                </p:cNvCxnSpPr>
                <p:nvPr/>
              </p:nvCxnSpPr>
              <p:spPr>
                <a:xfrm flipV="1">
                  <a:off x="6909978" y="2765422"/>
                  <a:ext cx="502882" cy="407060"/>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B55C00A-7646-4EC6-B2F6-6319FB82FBF8}"/>
                    </a:ext>
                  </a:extLst>
                </p:cNvPr>
                <p:cNvCxnSpPr>
                  <a:cxnSpLocks/>
                  <a:stCxn id="129" idx="6"/>
                  <a:endCxn id="128" idx="2"/>
                </p:cNvCxnSpPr>
                <p:nvPr/>
              </p:nvCxnSpPr>
              <p:spPr>
                <a:xfrm>
                  <a:off x="6909978" y="3172482"/>
                  <a:ext cx="502882" cy="33970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0E4C832-57BA-467C-9CC9-57F5E32E6D04}"/>
                    </a:ext>
                  </a:extLst>
                </p:cNvPr>
                <p:cNvCxnSpPr>
                  <a:cxnSpLocks/>
                  <a:stCxn id="129" idx="6"/>
                  <a:endCxn id="127" idx="2"/>
                </p:cNvCxnSpPr>
                <p:nvPr/>
              </p:nvCxnSpPr>
              <p:spPr>
                <a:xfrm>
                  <a:off x="6909978" y="3172482"/>
                  <a:ext cx="502882" cy="1833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F394EC2-966D-4D52-AA68-5181EFAA2827}"/>
                    </a:ext>
                  </a:extLst>
                </p:cNvPr>
                <p:cNvCxnSpPr>
                  <a:cxnSpLocks/>
                  <a:stCxn id="129" idx="6"/>
                  <a:endCxn id="126" idx="2"/>
                </p:cNvCxnSpPr>
                <p:nvPr/>
              </p:nvCxnSpPr>
              <p:spPr>
                <a:xfrm>
                  <a:off x="6909978" y="3172482"/>
                  <a:ext cx="502882" cy="108647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85C586-FE05-4760-B9AA-0BB7ECCDF7FC}"/>
                    </a:ext>
                  </a:extLst>
                </p:cNvPr>
                <p:cNvCxnSpPr>
                  <a:cxnSpLocks/>
                  <a:stCxn id="130" idx="6"/>
                  <a:endCxn id="128" idx="2"/>
                </p:cNvCxnSpPr>
                <p:nvPr/>
              </p:nvCxnSpPr>
              <p:spPr>
                <a:xfrm flipV="1">
                  <a:off x="6909978" y="3512187"/>
                  <a:ext cx="502882" cy="36887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958AECFF-C334-46D8-81B3-370B68444755}"/>
                    </a:ext>
                  </a:extLst>
                </p:cNvPr>
                <p:cNvCxnSpPr>
                  <a:cxnSpLocks/>
                  <a:stCxn id="131" idx="6"/>
                  <a:endCxn id="126" idx="2"/>
                </p:cNvCxnSpPr>
                <p:nvPr/>
              </p:nvCxnSpPr>
              <p:spPr>
                <a:xfrm flipV="1">
                  <a:off x="6918840" y="4258952"/>
                  <a:ext cx="494020" cy="33068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8D1829DF-B227-4497-92CF-820EFEDBEB87}"/>
                    </a:ext>
                  </a:extLst>
                </p:cNvPr>
                <p:cNvCxnSpPr>
                  <a:cxnSpLocks/>
                  <a:stCxn id="130" idx="6"/>
                  <a:endCxn id="125" idx="2"/>
                </p:cNvCxnSpPr>
                <p:nvPr/>
              </p:nvCxnSpPr>
              <p:spPr>
                <a:xfrm flipV="1">
                  <a:off x="6909978" y="2765422"/>
                  <a:ext cx="502882" cy="11156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FECEFD88-255A-4AF8-B045-F29117AA40F7}"/>
                    </a:ext>
                  </a:extLst>
                </p:cNvPr>
                <p:cNvCxnSpPr>
                  <a:cxnSpLocks/>
                  <a:stCxn id="131" idx="6"/>
                  <a:endCxn id="125" idx="2"/>
                </p:cNvCxnSpPr>
                <p:nvPr/>
              </p:nvCxnSpPr>
              <p:spPr>
                <a:xfrm flipV="1">
                  <a:off x="6918840" y="2765422"/>
                  <a:ext cx="494020" cy="18242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9CA2D7BF-7EB3-461F-93A7-46876100C1FB}"/>
                    </a:ext>
                  </a:extLst>
                </p:cNvPr>
                <p:cNvCxnSpPr>
                  <a:cxnSpLocks/>
                  <a:stCxn id="130" idx="6"/>
                  <a:endCxn id="126" idx="2"/>
                </p:cNvCxnSpPr>
                <p:nvPr/>
              </p:nvCxnSpPr>
              <p:spPr>
                <a:xfrm>
                  <a:off x="6909978" y="3881058"/>
                  <a:ext cx="502882" cy="377894"/>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3F64F39D-208A-46A4-B351-F7F8D6EFB14A}"/>
                    </a:ext>
                  </a:extLst>
                </p:cNvPr>
                <p:cNvCxnSpPr>
                  <a:cxnSpLocks/>
                  <a:stCxn id="130" idx="6"/>
                  <a:endCxn id="127" idx="2"/>
                </p:cNvCxnSpPr>
                <p:nvPr/>
              </p:nvCxnSpPr>
              <p:spPr>
                <a:xfrm>
                  <a:off x="6909978" y="3881058"/>
                  <a:ext cx="502882" cy="1124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9E8DAC71-A6A1-46FD-9A9E-254E3F74C15E}"/>
                    </a:ext>
                  </a:extLst>
                </p:cNvPr>
                <p:cNvCxnSpPr>
                  <a:cxnSpLocks/>
                  <a:stCxn id="131" idx="6"/>
                  <a:endCxn id="128" idx="2"/>
                </p:cNvCxnSpPr>
                <p:nvPr/>
              </p:nvCxnSpPr>
              <p:spPr>
                <a:xfrm flipV="1">
                  <a:off x="6918840" y="3512187"/>
                  <a:ext cx="494020" cy="107744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B382A3CA-4211-4227-AE07-FC1621B6A28E}"/>
                    </a:ext>
                  </a:extLst>
                </p:cNvPr>
                <p:cNvCxnSpPr>
                  <a:cxnSpLocks/>
                  <a:stCxn id="131" idx="6"/>
                  <a:endCxn id="127" idx="2"/>
                </p:cNvCxnSpPr>
                <p:nvPr/>
              </p:nvCxnSpPr>
              <p:spPr>
                <a:xfrm>
                  <a:off x="6918840" y="4589634"/>
                  <a:ext cx="494020" cy="41608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E4CB24B9-9D11-4247-B36B-BE642D91D5F6}"/>
                    </a:ext>
                  </a:extLst>
                </p:cNvPr>
                <p:cNvCxnSpPr>
                  <a:cxnSpLocks/>
                  <a:stCxn id="125" idx="6"/>
                  <a:endCxn id="124" idx="2"/>
                </p:cNvCxnSpPr>
                <p:nvPr/>
              </p:nvCxnSpPr>
              <p:spPr>
                <a:xfrm>
                  <a:off x="7829320" y="2765422"/>
                  <a:ext cx="494020" cy="5600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B4824D65-4E4F-44B0-9272-E339D036B80D}"/>
                    </a:ext>
                  </a:extLst>
                </p:cNvPr>
                <p:cNvCxnSpPr>
                  <a:cxnSpLocks/>
                  <a:stCxn id="125" idx="6"/>
                  <a:endCxn id="123" idx="2"/>
                </p:cNvCxnSpPr>
                <p:nvPr/>
              </p:nvCxnSpPr>
              <p:spPr>
                <a:xfrm>
                  <a:off x="7829320" y="2765422"/>
                  <a:ext cx="494020" cy="156070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1C6A5990-10AE-4A24-A439-58183BC8BB53}"/>
                    </a:ext>
                  </a:extLst>
                </p:cNvPr>
                <p:cNvCxnSpPr>
                  <a:cxnSpLocks/>
                  <a:stCxn id="128" idx="6"/>
                  <a:endCxn id="124" idx="2"/>
                </p:cNvCxnSpPr>
                <p:nvPr/>
              </p:nvCxnSpPr>
              <p:spPr>
                <a:xfrm flipV="1">
                  <a:off x="7829320" y="3325436"/>
                  <a:ext cx="494020" cy="18675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9ACEFD47-111A-42CF-9DC1-8FE7C00B3383}"/>
                    </a:ext>
                  </a:extLst>
                </p:cNvPr>
                <p:cNvCxnSpPr>
                  <a:cxnSpLocks/>
                  <a:stCxn id="128" idx="6"/>
                  <a:endCxn id="123" idx="2"/>
                </p:cNvCxnSpPr>
                <p:nvPr/>
              </p:nvCxnSpPr>
              <p:spPr>
                <a:xfrm>
                  <a:off x="7829320" y="3512187"/>
                  <a:ext cx="494020" cy="8139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6940F9A7-7ABB-4FCA-AE63-8D49DBA9BFC1}"/>
                    </a:ext>
                  </a:extLst>
                </p:cNvPr>
                <p:cNvCxnSpPr>
                  <a:cxnSpLocks/>
                  <a:stCxn id="126" idx="6"/>
                  <a:endCxn id="124" idx="2"/>
                </p:cNvCxnSpPr>
                <p:nvPr/>
              </p:nvCxnSpPr>
              <p:spPr>
                <a:xfrm flipV="1">
                  <a:off x="7829320" y="3325436"/>
                  <a:ext cx="494020" cy="9335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4D3DC489-CF56-42AB-94E8-47E8E1AA956A}"/>
                    </a:ext>
                  </a:extLst>
                </p:cNvPr>
                <p:cNvCxnSpPr>
                  <a:cxnSpLocks/>
                  <a:stCxn id="126" idx="6"/>
                  <a:endCxn id="123" idx="2"/>
                </p:cNvCxnSpPr>
                <p:nvPr/>
              </p:nvCxnSpPr>
              <p:spPr>
                <a:xfrm>
                  <a:off x="7829320" y="4258952"/>
                  <a:ext cx="494020" cy="671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F4411DDA-2C9D-4B51-A237-41BA905DE5A6}"/>
                    </a:ext>
                  </a:extLst>
                </p:cNvPr>
                <p:cNvCxnSpPr>
                  <a:cxnSpLocks/>
                  <a:stCxn id="127" idx="6"/>
                  <a:endCxn id="124" idx="2"/>
                </p:cNvCxnSpPr>
                <p:nvPr/>
              </p:nvCxnSpPr>
              <p:spPr>
                <a:xfrm flipV="1">
                  <a:off x="7829320" y="3325436"/>
                  <a:ext cx="494020" cy="1680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9E25E2D-3488-4984-8CBB-A48694D8FF4A}"/>
                    </a:ext>
                  </a:extLst>
                </p:cNvPr>
                <p:cNvCxnSpPr>
                  <a:cxnSpLocks/>
                  <a:stCxn id="127" idx="6"/>
                  <a:endCxn id="123" idx="2"/>
                </p:cNvCxnSpPr>
                <p:nvPr/>
              </p:nvCxnSpPr>
              <p:spPr>
                <a:xfrm flipV="1">
                  <a:off x="7829320" y="4326128"/>
                  <a:ext cx="494020" cy="6795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8E4358DA-8655-4FE0-A725-B722A7D81CD1}"/>
                  </a:ext>
                </a:extLst>
              </p:cNvPr>
              <p:cNvGrpSpPr/>
              <p:nvPr/>
            </p:nvGrpSpPr>
            <p:grpSpPr>
              <a:xfrm>
                <a:off x="32899" y="1308108"/>
                <a:ext cx="4903392" cy="3573147"/>
                <a:chOff x="32899" y="1308108"/>
                <a:chExt cx="4903392" cy="3573147"/>
              </a:xfrm>
            </p:grpSpPr>
            <p:sp>
              <p:nvSpPr>
                <p:cNvPr id="53" name="Rectangle 6">
                  <a:extLst>
                    <a:ext uri="{FF2B5EF4-FFF2-40B4-BE49-F238E27FC236}">
                      <a16:creationId xmlns:a16="http://schemas.microsoft.com/office/drawing/2014/main" id="{3FE323EC-01B1-4749-96BF-0827E25420EB}"/>
                    </a:ext>
                  </a:extLst>
                </p:cNvPr>
                <p:cNvSpPr/>
                <p:nvPr/>
              </p:nvSpPr>
              <p:spPr>
                <a:xfrm>
                  <a:off x="158371" y="1308108"/>
                  <a:ext cx="4777920" cy="3573147"/>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57" name="Text Placeholder 2">
                  <a:extLst>
                    <a:ext uri="{FF2B5EF4-FFF2-40B4-BE49-F238E27FC236}">
                      <a16:creationId xmlns:a16="http://schemas.microsoft.com/office/drawing/2014/main" id="{34EEF799-9B98-4D38-90DF-8F351E0D37FB}"/>
                    </a:ext>
                  </a:extLst>
                </p:cNvPr>
                <p:cNvSpPr txBox="1">
                  <a:spLocks/>
                </p:cNvSpPr>
                <p:nvPr/>
              </p:nvSpPr>
              <p:spPr>
                <a:xfrm>
                  <a:off x="32899" y="1311617"/>
                  <a:ext cx="2547614"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アプリケーション</a:t>
                  </a:r>
                  <a:endParaRPr lang="en-US" altLang="ja-JP" sz="2745" dirty="0">
                    <a:gradFill>
                      <a:gsLst>
                        <a:gs pos="87611">
                          <a:schemeClr val="tx1"/>
                        </a:gs>
                        <a:gs pos="58000">
                          <a:schemeClr val="tx1"/>
                        </a:gs>
                      </a:gsLst>
                      <a:lin ang="5400000" scaled="0"/>
                    </a:gradFill>
                    <a:latin typeface="+mn-lt"/>
                  </a:endParaRPr>
                </a:p>
              </p:txBody>
            </p:sp>
            <p:sp>
              <p:nvSpPr>
                <p:cNvPr id="142" name="Rectangle 6">
                  <a:extLst>
                    <a:ext uri="{FF2B5EF4-FFF2-40B4-BE49-F238E27FC236}">
                      <a16:creationId xmlns:a16="http://schemas.microsoft.com/office/drawing/2014/main" id="{0689EB88-0E8D-4D31-B09F-06AB4AA09072}"/>
                    </a:ext>
                  </a:extLst>
                </p:cNvPr>
                <p:cNvSpPr/>
                <p:nvPr/>
              </p:nvSpPr>
              <p:spPr>
                <a:xfrm>
                  <a:off x="2286938" y="1910707"/>
                  <a:ext cx="2562512" cy="565456"/>
                </a:xfrm>
                <a:prstGeom prst="rect">
                  <a:avLst/>
                </a:prstGeom>
                <a:solidFill>
                  <a:schemeClr val="accent1"/>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Wrapper Class</a:t>
                  </a:r>
                </a:p>
              </p:txBody>
            </p:sp>
            <p:sp>
              <p:nvSpPr>
                <p:cNvPr id="59" name="矢印: 右 58">
                  <a:extLst>
                    <a:ext uri="{FF2B5EF4-FFF2-40B4-BE49-F238E27FC236}">
                      <a16:creationId xmlns:a16="http://schemas.microsoft.com/office/drawing/2014/main" id="{3DA331E2-4DB9-4A3E-83A4-2D739823018A}"/>
                    </a:ext>
                  </a:extLst>
                </p:cNvPr>
                <p:cNvSpPr/>
                <p:nvPr/>
              </p:nvSpPr>
              <p:spPr bwMode="auto">
                <a:xfrm rot="10800000" flipH="1">
                  <a:off x="1794488" y="2036598"/>
                  <a:ext cx="437109"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4">
                  <a:extLst>
                    <a:ext uri="{FF2B5EF4-FFF2-40B4-BE49-F238E27FC236}">
                      <a16:creationId xmlns:a16="http://schemas.microsoft.com/office/drawing/2014/main" id="{E06A94C2-D0DE-47EB-B230-C7660944F47F}"/>
                    </a:ext>
                  </a:extLst>
                </p:cNvPr>
                <p:cNvSpPr/>
                <p:nvPr/>
              </p:nvSpPr>
              <p:spPr>
                <a:xfrm>
                  <a:off x="302975" y="1895110"/>
                  <a:ext cx="1426480" cy="280652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grpSp>
          <p:nvGrpSpPr>
            <p:cNvPr id="62" name="グループ化 61">
              <a:extLst>
                <a:ext uri="{FF2B5EF4-FFF2-40B4-BE49-F238E27FC236}">
                  <a16:creationId xmlns:a16="http://schemas.microsoft.com/office/drawing/2014/main" id="{D9D631E7-392B-4CAF-9C3D-44B355A48832}"/>
                </a:ext>
              </a:extLst>
            </p:cNvPr>
            <p:cNvGrpSpPr/>
            <p:nvPr/>
          </p:nvGrpSpPr>
          <p:grpSpPr>
            <a:xfrm>
              <a:off x="2618785" y="2727416"/>
              <a:ext cx="2267226" cy="1974216"/>
              <a:chOff x="7829341" y="4041486"/>
              <a:chExt cx="2267226" cy="1974216"/>
            </a:xfrm>
          </p:grpSpPr>
          <p:sp>
            <p:nvSpPr>
              <p:cNvPr id="63" name="Text Placeholder 2">
                <a:extLst>
                  <a:ext uri="{FF2B5EF4-FFF2-40B4-BE49-F238E27FC236}">
                    <a16:creationId xmlns:a16="http://schemas.microsoft.com/office/drawing/2014/main" id="{16D21A51-9657-4134-989C-6BC0099EAE1F}"/>
                  </a:ext>
                </a:extLst>
              </p:cNvPr>
              <p:cNvSpPr txBox="1">
                <a:spLocks/>
              </p:cNvSpPr>
              <p:nvPr/>
            </p:nvSpPr>
            <p:spPr>
              <a:xfrm>
                <a:off x="7829341" y="4467355"/>
                <a:ext cx="2267226"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推論結果</a:t>
                </a:r>
              </a:p>
              <a:p>
                <a:pPr marL="0" indent="0">
                  <a:buNone/>
                </a:pPr>
                <a:r>
                  <a:rPr lang="en-US" altLang="ja-JP" sz="2745" dirty="0">
                    <a:gradFill>
                      <a:gsLst>
                        <a:gs pos="87611">
                          <a:schemeClr val="tx1"/>
                        </a:gs>
                        <a:gs pos="58000">
                          <a:schemeClr val="tx1"/>
                        </a:gs>
                      </a:gsLst>
                      <a:lin ang="5400000" scaled="0"/>
                    </a:gradFill>
                    <a:latin typeface="+mn-lt"/>
                  </a:rPr>
                  <a:t>Dog: 	0.97</a:t>
                </a:r>
              </a:p>
              <a:p>
                <a:pPr marL="0" indent="0">
                  <a:buNone/>
                </a:pPr>
                <a:r>
                  <a:rPr lang="en-US" altLang="ja-JP" sz="2745" dirty="0">
                    <a:gradFill>
                      <a:gsLst>
                        <a:gs pos="87611">
                          <a:schemeClr val="tx1"/>
                        </a:gs>
                        <a:gs pos="58000">
                          <a:schemeClr val="tx1"/>
                        </a:gs>
                      </a:gsLst>
                      <a:lin ang="5400000" scaled="0"/>
                    </a:gradFill>
                    <a:latin typeface="+mn-lt"/>
                  </a:rPr>
                  <a:t>Cat : 	0.02</a:t>
                </a:r>
              </a:p>
              <a:p>
                <a:pPr marL="0" indent="0">
                  <a:buNone/>
                </a:pPr>
                <a:endParaRPr lang="en-US" altLang="ja-JP" sz="2745" dirty="0">
                  <a:gradFill>
                    <a:gsLst>
                      <a:gs pos="87611">
                        <a:schemeClr val="tx1"/>
                      </a:gs>
                      <a:gs pos="58000">
                        <a:schemeClr val="tx1"/>
                      </a:gs>
                    </a:gsLst>
                    <a:lin ang="5400000" scaled="0"/>
                  </a:gradFill>
                  <a:latin typeface="+mn-lt"/>
                </a:endParaRPr>
              </a:p>
            </p:txBody>
          </p:sp>
          <p:grpSp>
            <p:nvGrpSpPr>
              <p:cNvPr id="64" name="グループ化 63">
                <a:extLst>
                  <a:ext uri="{FF2B5EF4-FFF2-40B4-BE49-F238E27FC236}">
                    <a16:creationId xmlns:a16="http://schemas.microsoft.com/office/drawing/2014/main" id="{DFFF8C87-C8F9-4B83-AEC3-E041355E7EF0}"/>
                  </a:ext>
                </a:extLst>
              </p:cNvPr>
              <p:cNvGrpSpPr/>
              <p:nvPr/>
            </p:nvGrpSpPr>
            <p:grpSpPr>
              <a:xfrm>
                <a:off x="7917653" y="4041486"/>
                <a:ext cx="1780212" cy="1974216"/>
                <a:chOff x="7917653" y="4041486"/>
                <a:chExt cx="1780212" cy="1974216"/>
              </a:xfrm>
            </p:grpSpPr>
            <p:sp>
              <p:nvSpPr>
                <p:cNvPr id="65" name="矢印: 右 64">
                  <a:extLst>
                    <a:ext uri="{FF2B5EF4-FFF2-40B4-BE49-F238E27FC236}">
                      <a16:creationId xmlns:a16="http://schemas.microsoft.com/office/drawing/2014/main" id="{6F48B837-DCFF-4AEC-8559-B4A8F1F656AA}"/>
                    </a:ext>
                  </a:extLst>
                </p:cNvPr>
                <p:cNvSpPr/>
                <p:nvPr/>
              </p:nvSpPr>
              <p:spPr bwMode="auto">
                <a:xfrm rot="5400000">
                  <a:off x="8618639" y="3925806"/>
                  <a:ext cx="378239" cy="609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4">
                  <a:extLst>
                    <a:ext uri="{FF2B5EF4-FFF2-40B4-BE49-F238E27FC236}">
                      <a16:creationId xmlns:a16="http://schemas.microsoft.com/office/drawing/2014/main" id="{5293157C-71EC-4B8D-9A48-5E05B1663B54}"/>
                    </a:ext>
                  </a:extLst>
                </p:cNvPr>
                <p:cNvSpPr/>
                <p:nvPr/>
              </p:nvSpPr>
              <p:spPr>
                <a:xfrm>
                  <a:off x="7917653" y="4528639"/>
                  <a:ext cx="1780212" cy="1487063"/>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grpSp>
      <p:grpSp>
        <p:nvGrpSpPr>
          <p:cNvPr id="9" name="グループ化 8" descr="実行エンジンが最適なハードウェアを選択して実行する">
            <a:extLst>
              <a:ext uri="{FF2B5EF4-FFF2-40B4-BE49-F238E27FC236}">
                <a16:creationId xmlns:a16="http://schemas.microsoft.com/office/drawing/2014/main" id="{53A1A950-F428-4570-A07E-4CB45AFF0E6B}"/>
              </a:ext>
            </a:extLst>
          </p:cNvPr>
          <p:cNvGrpSpPr/>
          <p:nvPr/>
        </p:nvGrpSpPr>
        <p:grpSpPr>
          <a:xfrm>
            <a:off x="8045570" y="2596247"/>
            <a:ext cx="3927550" cy="3867663"/>
            <a:chOff x="8206900" y="2647810"/>
            <a:chExt cx="4006306" cy="3945218"/>
          </a:xfrm>
        </p:grpSpPr>
        <p:pic>
          <p:nvPicPr>
            <p:cNvPr id="5" name="グラフィックス 4" descr="グラフィックボード">
              <a:extLst>
                <a:ext uri="{FF2B5EF4-FFF2-40B4-BE49-F238E27FC236}">
                  <a16:creationId xmlns:a16="http://schemas.microsoft.com/office/drawing/2014/main" id="{F7506F80-7407-439B-B7BB-FC86209B9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0670096" y="4088853"/>
              <a:ext cx="1415349" cy="1415349"/>
            </a:xfrm>
            <a:prstGeom prst="rect">
              <a:avLst/>
            </a:prstGeom>
          </p:spPr>
        </p:pic>
        <p:sp>
          <p:nvSpPr>
            <p:cNvPr id="134" name="Rectangle 6">
              <a:extLst>
                <a:ext uri="{FF2B5EF4-FFF2-40B4-BE49-F238E27FC236}">
                  <a16:creationId xmlns:a16="http://schemas.microsoft.com/office/drawing/2014/main" id="{F09E5E4F-2383-451A-86D4-06EA87AD3D2E}"/>
                </a:ext>
              </a:extLst>
            </p:cNvPr>
            <p:cNvSpPr/>
            <p:nvPr/>
          </p:nvSpPr>
          <p:spPr>
            <a:xfrm>
              <a:off x="8206900" y="4165681"/>
              <a:ext cx="4006306" cy="2179776"/>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135" name="Text Placeholder 2">
              <a:extLst>
                <a:ext uri="{FF2B5EF4-FFF2-40B4-BE49-F238E27FC236}">
                  <a16:creationId xmlns:a16="http://schemas.microsoft.com/office/drawing/2014/main" id="{F40ABF54-DCA9-4635-929E-DEB5DE1D30E8}"/>
                </a:ext>
              </a:extLst>
            </p:cNvPr>
            <p:cNvSpPr txBox="1">
              <a:spLocks/>
            </p:cNvSpPr>
            <p:nvPr/>
          </p:nvSpPr>
          <p:spPr>
            <a:xfrm>
              <a:off x="9310496" y="5791376"/>
              <a:ext cx="1991268"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ハードウェア</a:t>
              </a:r>
              <a:endParaRPr lang="en-US" altLang="ja-JP" sz="2745" dirty="0">
                <a:gradFill>
                  <a:gsLst>
                    <a:gs pos="87611">
                      <a:schemeClr val="tx1"/>
                    </a:gs>
                    <a:gs pos="58000">
                      <a:schemeClr val="tx1"/>
                    </a:gs>
                  </a:gsLst>
                  <a:lin ang="5400000" scaled="0"/>
                </a:gradFill>
                <a:latin typeface="+mn-lt"/>
              </a:endParaRPr>
            </a:p>
          </p:txBody>
        </p:sp>
        <p:sp>
          <p:nvSpPr>
            <p:cNvPr id="139" name="Text Placeholder 2">
              <a:extLst>
                <a:ext uri="{FF2B5EF4-FFF2-40B4-BE49-F238E27FC236}">
                  <a16:creationId xmlns:a16="http://schemas.microsoft.com/office/drawing/2014/main" id="{62313F76-2CCA-4236-B9E1-7C50D99D749A}"/>
                </a:ext>
              </a:extLst>
            </p:cNvPr>
            <p:cNvSpPr txBox="1">
              <a:spLocks/>
            </p:cNvSpPr>
            <p:nvPr/>
          </p:nvSpPr>
          <p:spPr>
            <a:xfrm>
              <a:off x="8244883" y="525367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CPU</a:t>
              </a:r>
            </a:p>
          </p:txBody>
        </p:sp>
        <p:sp>
          <p:nvSpPr>
            <p:cNvPr id="140" name="Text Placeholder 2">
              <a:extLst>
                <a:ext uri="{FF2B5EF4-FFF2-40B4-BE49-F238E27FC236}">
                  <a16:creationId xmlns:a16="http://schemas.microsoft.com/office/drawing/2014/main" id="{B3F5BBE7-037E-4D3B-B799-9FD14F95B84A}"/>
                </a:ext>
              </a:extLst>
            </p:cNvPr>
            <p:cNvSpPr txBox="1">
              <a:spLocks/>
            </p:cNvSpPr>
            <p:nvPr/>
          </p:nvSpPr>
          <p:spPr>
            <a:xfrm>
              <a:off x="10859226" y="526791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GPU</a:t>
              </a:r>
            </a:p>
          </p:txBody>
        </p:sp>
        <p:sp>
          <p:nvSpPr>
            <p:cNvPr id="141" name="矢印: 上下 140">
              <a:extLst>
                <a:ext uri="{FF2B5EF4-FFF2-40B4-BE49-F238E27FC236}">
                  <a16:creationId xmlns:a16="http://schemas.microsoft.com/office/drawing/2014/main" id="{B3803CB1-9E28-43AC-B24B-5276836952BF}"/>
                </a:ext>
              </a:extLst>
            </p:cNvPr>
            <p:cNvSpPr/>
            <p:nvPr/>
          </p:nvSpPr>
          <p:spPr bwMode="auto">
            <a:xfrm>
              <a:off x="11368258" y="2647810"/>
              <a:ext cx="372704" cy="1628350"/>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図 12" descr="CPU チップ">
              <a:extLst>
                <a:ext uri="{FF2B5EF4-FFF2-40B4-BE49-F238E27FC236}">
                  <a16:creationId xmlns:a16="http://schemas.microsoft.com/office/drawing/2014/main" id="{BD2CC7B2-6CAB-4514-AE51-27364C0708B9}"/>
                </a:ext>
              </a:extLst>
            </p:cNvPr>
            <p:cNvPicPr>
              <a:picLocks noChangeAspect="1"/>
            </p:cNvPicPr>
            <p:nvPr/>
          </p:nvPicPr>
          <p:blipFill>
            <a:blip r:embed="rId9"/>
            <a:stretch>
              <a:fillRect/>
            </a:stretch>
          </p:blipFill>
          <p:spPr>
            <a:xfrm flipV="1">
              <a:off x="8271794" y="4249816"/>
              <a:ext cx="975988" cy="975988"/>
            </a:xfrm>
            <a:prstGeom prst="rect">
              <a:avLst/>
            </a:prstGeom>
          </p:spPr>
        </p:pic>
        <p:sp>
          <p:nvSpPr>
            <p:cNvPr id="71" name="Text Placeholder 2">
              <a:extLst>
                <a:ext uri="{FF2B5EF4-FFF2-40B4-BE49-F238E27FC236}">
                  <a16:creationId xmlns:a16="http://schemas.microsoft.com/office/drawing/2014/main" id="{3BE57EE7-07C4-486D-B27E-482F370464FE}"/>
                </a:ext>
              </a:extLst>
            </p:cNvPr>
            <p:cNvSpPr txBox="1">
              <a:spLocks/>
            </p:cNvSpPr>
            <p:nvPr/>
          </p:nvSpPr>
          <p:spPr>
            <a:xfrm>
              <a:off x="9516401" y="525367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NPU</a:t>
              </a:r>
            </a:p>
          </p:txBody>
        </p:sp>
        <p:pic>
          <p:nvPicPr>
            <p:cNvPr id="72" name="図 71" descr="NPU チップ">
              <a:extLst>
                <a:ext uri="{FF2B5EF4-FFF2-40B4-BE49-F238E27FC236}">
                  <a16:creationId xmlns:a16="http://schemas.microsoft.com/office/drawing/2014/main" id="{99483AF4-3097-403E-B923-8A7B70058F6B}"/>
                </a:ext>
              </a:extLst>
            </p:cNvPr>
            <p:cNvPicPr>
              <a:picLocks noChangeAspect="1"/>
            </p:cNvPicPr>
            <p:nvPr/>
          </p:nvPicPr>
          <p:blipFill>
            <a:blip r:embed="rId9">
              <a:duotone>
                <a:schemeClr val="accent4">
                  <a:shade val="45000"/>
                  <a:satMod val="135000"/>
                </a:schemeClr>
                <a:prstClr val="white"/>
              </a:duotone>
            </a:blip>
            <a:stretch>
              <a:fillRect/>
            </a:stretch>
          </p:blipFill>
          <p:spPr>
            <a:xfrm flipV="1">
              <a:off x="9543312" y="4249816"/>
              <a:ext cx="975988" cy="975988"/>
            </a:xfrm>
            <a:prstGeom prst="rect">
              <a:avLst/>
            </a:prstGeom>
          </p:spPr>
        </p:pic>
      </p:grpSp>
      <p:sp>
        <p:nvSpPr>
          <p:cNvPr id="75" name="正方形/長方形 74">
            <a:extLst>
              <a:ext uri="{FF2B5EF4-FFF2-40B4-BE49-F238E27FC236}">
                <a16:creationId xmlns:a16="http://schemas.microsoft.com/office/drawing/2014/main" id="{C55A8521-8F47-4182-AE40-9185E9199AA8}"/>
              </a:ext>
            </a:extLst>
          </p:cNvPr>
          <p:cNvSpPr/>
          <p:nvPr/>
        </p:nvSpPr>
        <p:spPr bwMode="auto">
          <a:xfrm>
            <a:off x="2653882" y="5373100"/>
            <a:ext cx="5266439" cy="833099"/>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dirty="0">
                <a:gradFill>
                  <a:gsLst>
                    <a:gs pos="0">
                      <a:srgbClr val="FFFFFF"/>
                    </a:gs>
                    <a:gs pos="100000">
                      <a:srgbClr val="FFFFFF"/>
                    </a:gs>
                  </a:gsLst>
                  <a:lin ang="5400000" scaled="0"/>
                </a:gradFill>
                <a:latin typeface="+mn-ea"/>
                <a:cs typeface="Segoe UI" pitchFamily="34" charset="0"/>
              </a:rPr>
              <a:t>最適なパフォーマンスを実現</a:t>
            </a:r>
            <a:endParaRPr lang="en-US" altLang="ja-JP" sz="3529" dirty="0">
              <a:gradFill>
                <a:gsLst>
                  <a:gs pos="0">
                    <a:srgbClr val="FFFFFF"/>
                  </a:gs>
                  <a:gs pos="100000">
                    <a:srgbClr val="FFFFFF"/>
                  </a:gs>
                </a:gsLst>
                <a:lin ang="5400000" scaled="0"/>
              </a:gradFill>
              <a:latin typeface="+mn-ea"/>
              <a:cs typeface="Segoe UI" pitchFamily="34" charset="0"/>
            </a:endParaRPr>
          </a:p>
        </p:txBody>
      </p:sp>
    </p:spTree>
    <p:custDataLst>
      <p:tags r:id="rId1"/>
    </p:custDataLst>
    <p:extLst>
      <p:ext uri="{BB962C8B-B14F-4D97-AF65-F5344CB8AC3E}">
        <p14:creationId xmlns:p14="http://schemas.microsoft.com/office/powerpoint/2010/main" val="1779465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3"/>
          <p:cNvSpPr>
            <a:spLocks noGrp="1"/>
          </p:cNvSpPr>
          <p:nvPr>
            <p:ph type="title"/>
          </p:nvPr>
        </p:nvSpPr>
        <p:spPr/>
        <p:txBody>
          <a:bodyPr>
            <a:normAutofit/>
          </a:bodyPr>
          <a:lstStyle/>
          <a:p>
            <a:r>
              <a:rPr lang="en-US" altLang="ja-JP" dirty="0"/>
              <a:t>Windows ML </a:t>
            </a:r>
            <a:r>
              <a:rPr lang="ja-JP" altLang="en-US" dirty="0"/>
              <a:t>の全体像</a:t>
            </a:r>
            <a:endParaRPr lang="en-US" dirty="0"/>
          </a:p>
        </p:txBody>
      </p:sp>
      <p:grpSp>
        <p:nvGrpSpPr>
          <p:cNvPr id="27" name="グループ化 26" descr="クラウドサービス">
            <a:extLst>
              <a:ext uri="{FF2B5EF4-FFF2-40B4-BE49-F238E27FC236}">
                <a16:creationId xmlns:a16="http://schemas.microsoft.com/office/drawing/2014/main" id="{8187A5A9-2BEC-48E3-BB03-22391A50972B}"/>
              </a:ext>
            </a:extLst>
          </p:cNvPr>
          <p:cNvGrpSpPr/>
          <p:nvPr/>
        </p:nvGrpSpPr>
        <p:grpSpPr>
          <a:xfrm>
            <a:off x="224217" y="1065164"/>
            <a:ext cx="2876047" cy="2247863"/>
            <a:chOff x="8065212" y="877351"/>
            <a:chExt cx="4732277" cy="3554348"/>
          </a:xfrm>
        </p:grpSpPr>
        <p:pic>
          <p:nvPicPr>
            <p:cNvPr id="28" name="グラフィックス 27" descr="クラウド">
              <a:extLst>
                <a:ext uri="{FF2B5EF4-FFF2-40B4-BE49-F238E27FC236}">
                  <a16:creationId xmlns:a16="http://schemas.microsoft.com/office/drawing/2014/main" id="{A820098B-8407-4C6E-8493-BC529B0C5B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7745" y="877351"/>
              <a:ext cx="4599744" cy="3554348"/>
            </a:xfrm>
            <a:prstGeom prst="rect">
              <a:avLst/>
            </a:prstGeom>
          </p:spPr>
        </p:pic>
        <p:pic>
          <p:nvPicPr>
            <p:cNvPr id="29" name="グラフィックス 28" descr="学習済みモデル">
              <a:extLst>
                <a:ext uri="{FF2B5EF4-FFF2-40B4-BE49-F238E27FC236}">
                  <a16:creationId xmlns:a16="http://schemas.microsoft.com/office/drawing/2014/main" id="{957CF9CB-721D-41CA-A25A-C8D93B4603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161" y="1235025"/>
              <a:ext cx="1279437" cy="1279437"/>
            </a:xfrm>
            <a:prstGeom prst="rect">
              <a:avLst/>
            </a:prstGeom>
          </p:spPr>
        </p:pic>
        <p:sp>
          <p:nvSpPr>
            <p:cNvPr id="30" name="Rectangle 4">
              <a:extLst>
                <a:ext uri="{FF2B5EF4-FFF2-40B4-BE49-F238E27FC236}">
                  <a16:creationId xmlns:a16="http://schemas.microsoft.com/office/drawing/2014/main" id="{3229FB15-C789-459B-8627-7620B6C711FF}"/>
                </a:ext>
              </a:extLst>
            </p:cNvPr>
            <p:cNvSpPr/>
            <p:nvPr/>
          </p:nvSpPr>
          <p:spPr>
            <a:xfrm>
              <a:off x="8065212" y="1315771"/>
              <a:ext cx="4212405" cy="2482611"/>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pic>
          <p:nvPicPr>
            <p:cNvPr id="31" name="グラフィックス 30" descr="実行エンジン,歯車のイメージ,クラウド上">
              <a:extLst>
                <a:ext uri="{FF2B5EF4-FFF2-40B4-BE49-F238E27FC236}">
                  <a16:creationId xmlns:a16="http://schemas.microsoft.com/office/drawing/2014/main" id="{5CF334A8-44F1-4B39-B1B0-4366E4A866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12470" y="2238188"/>
              <a:ext cx="1071972" cy="1071974"/>
            </a:xfrm>
            <a:prstGeom prst="rect">
              <a:avLst/>
            </a:prstGeom>
          </p:spPr>
        </p:pic>
      </p:grpSp>
      <p:grpSp>
        <p:nvGrpSpPr>
          <p:cNvPr id="24" name="グループ化 23" descr="Windows ML API で OS の推論実行エンジンを利用する">
            <a:extLst>
              <a:ext uri="{FF2B5EF4-FFF2-40B4-BE49-F238E27FC236}">
                <a16:creationId xmlns:a16="http://schemas.microsoft.com/office/drawing/2014/main" id="{19A17F69-8CB7-4BA8-99DA-35EE149B6A8A}"/>
              </a:ext>
            </a:extLst>
          </p:cNvPr>
          <p:cNvGrpSpPr/>
          <p:nvPr/>
        </p:nvGrpSpPr>
        <p:grpSpPr>
          <a:xfrm>
            <a:off x="6589574" y="2923599"/>
            <a:ext cx="6096291" cy="3439340"/>
            <a:chOff x="6721708" y="2981727"/>
            <a:chExt cx="6218534" cy="3508306"/>
          </a:xfrm>
        </p:grpSpPr>
        <p:sp>
          <p:nvSpPr>
            <p:cNvPr id="86" name="Text Placeholder 2">
              <a:extLst>
                <a:ext uri="{FF2B5EF4-FFF2-40B4-BE49-F238E27FC236}">
                  <a16:creationId xmlns:a16="http://schemas.microsoft.com/office/drawing/2014/main" id="{772C7BB6-F00A-463C-8EC7-292C6EF861C2}"/>
                </a:ext>
              </a:extLst>
            </p:cNvPr>
            <p:cNvSpPr txBox="1">
              <a:spLocks/>
            </p:cNvSpPr>
            <p:nvPr/>
          </p:nvSpPr>
          <p:spPr>
            <a:xfrm>
              <a:off x="6721708" y="5688381"/>
              <a:ext cx="6218534"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Windows 10 April 2018 Update</a:t>
              </a:r>
            </a:p>
          </p:txBody>
        </p:sp>
        <p:grpSp>
          <p:nvGrpSpPr>
            <p:cNvPr id="22" name="グループ化 21">
              <a:extLst>
                <a:ext uri="{FF2B5EF4-FFF2-40B4-BE49-F238E27FC236}">
                  <a16:creationId xmlns:a16="http://schemas.microsoft.com/office/drawing/2014/main" id="{AEBC1F97-6059-4F0A-B2C9-BE1F903EE21B}"/>
                </a:ext>
              </a:extLst>
            </p:cNvPr>
            <p:cNvGrpSpPr/>
            <p:nvPr/>
          </p:nvGrpSpPr>
          <p:grpSpPr>
            <a:xfrm>
              <a:off x="6770717" y="2981727"/>
              <a:ext cx="5172169" cy="3284263"/>
              <a:chOff x="6770717" y="2981727"/>
              <a:chExt cx="5172169" cy="3284263"/>
            </a:xfrm>
          </p:grpSpPr>
          <p:sp>
            <p:nvSpPr>
              <p:cNvPr id="34" name="Rectangle 4">
                <a:extLst>
                  <a:ext uri="{FF2B5EF4-FFF2-40B4-BE49-F238E27FC236}">
                    <a16:creationId xmlns:a16="http://schemas.microsoft.com/office/drawing/2014/main" id="{769218B7-23E2-4DA4-ADD2-9D8B4F0BBABA}"/>
                  </a:ext>
                </a:extLst>
              </p:cNvPr>
              <p:cNvSpPr/>
              <p:nvPr/>
            </p:nvSpPr>
            <p:spPr>
              <a:xfrm>
                <a:off x="10517637" y="4375655"/>
                <a:ext cx="1260073" cy="1327278"/>
              </a:xfrm>
              <a:prstGeom prst="rect">
                <a:avLst/>
              </a:prstGeom>
              <a:noFill/>
              <a:ln w="381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pic>
            <p:nvPicPr>
              <p:cNvPr id="36" name="グラフィックス 35" descr="歯車のイメージ, 実行エンジン">
                <a:extLst>
                  <a:ext uri="{FF2B5EF4-FFF2-40B4-BE49-F238E27FC236}">
                    <a16:creationId xmlns:a16="http://schemas.microsoft.com/office/drawing/2014/main" id="{8FC5FDCB-FAEF-4E37-A966-022E60D580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6078" y="4570940"/>
                <a:ext cx="948271" cy="957255"/>
              </a:xfrm>
              <a:prstGeom prst="rect">
                <a:avLst/>
              </a:prstGeom>
            </p:spPr>
          </p:pic>
          <p:sp>
            <p:nvSpPr>
              <p:cNvPr id="38" name="Rectangle 6">
                <a:extLst>
                  <a:ext uri="{FF2B5EF4-FFF2-40B4-BE49-F238E27FC236}">
                    <a16:creationId xmlns:a16="http://schemas.microsoft.com/office/drawing/2014/main" id="{28DA6332-1A63-46BF-B536-406108A1A31E}"/>
                  </a:ext>
                </a:extLst>
              </p:cNvPr>
              <p:cNvSpPr/>
              <p:nvPr/>
            </p:nvSpPr>
            <p:spPr>
              <a:xfrm>
                <a:off x="6770717" y="4136350"/>
                <a:ext cx="5172169" cy="2129640"/>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pic>
            <p:nvPicPr>
              <p:cNvPr id="87" name="グラフィックス 86" descr="グラフィックボード">
                <a:extLst>
                  <a:ext uri="{FF2B5EF4-FFF2-40B4-BE49-F238E27FC236}">
                    <a16:creationId xmlns:a16="http://schemas.microsoft.com/office/drawing/2014/main" id="{D167DBCF-B01B-42C2-A921-A02D3B1AA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7273438" y="4387348"/>
                <a:ext cx="1415349" cy="1415349"/>
              </a:xfrm>
              <a:prstGeom prst="rect">
                <a:avLst/>
              </a:prstGeom>
            </p:spPr>
          </p:pic>
          <p:pic>
            <p:nvPicPr>
              <p:cNvPr id="95" name="図 94" descr="CPU チップ">
                <a:extLst>
                  <a:ext uri="{FF2B5EF4-FFF2-40B4-BE49-F238E27FC236}">
                    <a16:creationId xmlns:a16="http://schemas.microsoft.com/office/drawing/2014/main" id="{43C82F7C-4273-4F1D-B522-EA09245A8841}"/>
                  </a:ext>
                </a:extLst>
              </p:cNvPr>
              <p:cNvPicPr>
                <a:picLocks noChangeAspect="1"/>
              </p:cNvPicPr>
              <p:nvPr/>
            </p:nvPicPr>
            <p:blipFill>
              <a:blip r:embed="rId12"/>
              <a:stretch>
                <a:fillRect/>
              </a:stretch>
            </p:blipFill>
            <p:spPr>
              <a:xfrm flipV="1">
                <a:off x="8919863" y="4577374"/>
                <a:ext cx="975988" cy="975988"/>
              </a:xfrm>
              <a:prstGeom prst="rect">
                <a:avLst/>
              </a:prstGeom>
            </p:spPr>
          </p:pic>
          <p:sp>
            <p:nvSpPr>
              <p:cNvPr id="97" name="Rectangle 4">
                <a:extLst>
                  <a:ext uri="{FF2B5EF4-FFF2-40B4-BE49-F238E27FC236}">
                    <a16:creationId xmlns:a16="http://schemas.microsoft.com/office/drawing/2014/main" id="{7F8DF5D2-A06B-4076-87E1-2654F02D1ADF}"/>
                  </a:ext>
                </a:extLst>
              </p:cNvPr>
              <p:cNvSpPr/>
              <p:nvPr/>
            </p:nvSpPr>
            <p:spPr>
              <a:xfrm>
                <a:off x="6887709" y="4359508"/>
                <a:ext cx="3326638" cy="1354533"/>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103" name="矢印: 上下 102">
                <a:extLst>
                  <a:ext uri="{FF2B5EF4-FFF2-40B4-BE49-F238E27FC236}">
                    <a16:creationId xmlns:a16="http://schemas.microsoft.com/office/drawing/2014/main" id="{70B42A79-165C-4148-ACE7-6BE91C3976DB}"/>
                  </a:ext>
                </a:extLst>
              </p:cNvPr>
              <p:cNvSpPr/>
              <p:nvPr/>
            </p:nvSpPr>
            <p:spPr bwMode="auto">
              <a:xfrm rot="5400000">
                <a:off x="10143533" y="4814814"/>
                <a:ext cx="372704" cy="501108"/>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6">
                <a:extLst>
                  <a:ext uri="{FF2B5EF4-FFF2-40B4-BE49-F238E27FC236}">
                    <a16:creationId xmlns:a16="http://schemas.microsoft.com/office/drawing/2014/main" id="{ADCCE69A-B04A-4D75-8906-AD7AE142B9F7}"/>
                  </a:ext>
                </a:extLst>
              </p:cNvPr>
              <p:cNvSpPr/>
              <p:nvPr/>
            </p:nvSpPr>
            <p:spPr>
              <a:xfrm>
                <a:off x="8264319" y="3254917"/>
                <a:ext cx="3042058" cy="546217"/>
              </a:xfrm>
              <a:prstGeom prst="rect">
                <a:avLst/>
              </a:prstGeom>
              <a:solidFill>
                <a:schemeClr val="accent2"/>
              </a:solidFill>
              <a:ln w="38100"/>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Windows ML API</a:t>
                </a:r>
              </a:p>
            </p:txBody>
          </p:sp>
          <p:sp>
            <p:nvSpPr>
              <p:cNvPr id="91" name="矢印: 上下 90">
                <a:extLst>
                  <a:ext uri="{FF2B5EF4-FFF2-40B4-BE49-F238E27FC236}">
                    <a16:creationId xmlns:a16="http://schemas.microsoft.com/office/drawing/2014/main" id="{BA0A2D72-3ECA-4256-8667-01670A66D184}"/>
                  </a:ext>
                </a:extLst>
              </p:cNvPr>
              <p:cNvSpPr/>
              <p:nvPr/>
            </p:nvSpPr>
            <p:spPr bwMode="auto">
              <a:xfrm rot="10800000">
                <a:off x="11283777" y="2981727"/>
                <a:ext cx="300572" cy="1097678"/>
              </a:xfrm>
              <a:prstGeom prst="upDownArrow">
                <a:avLst>
                  <a:gd name="adj1" fmla="val 5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 name="グループ化 18" descr="ONNX 形式で出力">
            <a:extLst>
              <a:ext uri="{FF2B5EF4-FFF2-40B4-BE49-F238E27FC236}">
                <a16:creationId xmlns:a16="http://schemas.microsoft.com/office/drawing/2014/main" id="{5C3051DD-BD3F-42BC-9399-B30752F2BFB7}"/>
              </a:ext>
            </a:extLst>
          </p:cNvPr>
          <p:cNvGrpSpPr/>
          <p:nvPr/>
        </p:nvGrpSpPr>
        <p:grpSpPr>
          <a:xfrm>
            <a:off x="2654591" y="1400383"/>
            <a:ext cx="2313227" cy="1352400"/>
            <a:chOff x="2707821" y="1427967"/>
            <a:chExt cx="2359612" cy="1379518"/>
          </a:xfrm>
        </p:grpSpPr>
        <p:sp>
          <p:nvSpPr>
            <p:cNvPr id="96" name="矢印: 右 95">
              <a:extLst>
                <a:ext uri="{FF2B5EF4-FFF2-40B4-BE49-F238E27FC236}">
                  <a16:creationId xmlns:a16="http://schemas.microsoft.com/office/drawing/2014/main" id="{5B054AEC-47BD-4774-8766-BC9554ACE316}"/>
                </a:ext>
              </a:extLst>
            </p:cNvPr>
            <p:cNvSpPr/>
            <p:nvPr/>
          </p:nvSpPr>
          <p:spPr bwMode="auto">
            <a:xfrm rot="10800000" flipH="1">
              <a:off x="2707821" y="2154448"/>
              <a:ext cx="1039041"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グループ化 110">
              <a:extLst>
                <a:ext uri="{FF2B5EF4-FFF2-40B4-BE49-F238E27FC236}">
                  <a16:creationId xmlns:a16="http://schemas.microsoft.com/office/drawing/2014/main" id="{983238C1-7AE7-43CD-B053-55D74F921B08}"/>
                </a:ext>
              </a:extLst>
            </p:cNvPr>
            <p:cNvGrpSpPr/>
            <p:nvPr/>
          </p:nvGrpSpPr>
          <p:grpSpPr>
            <a:xfrm>
              <a:off x="3639091" y="1427967"/>
              <a:ext cx="1428342" cy="1379518"/>
              <a:chOff x="3736848" y="1463896"/>
              <a:chExt cx="1428342" cy="1379518"/>
            </a:xfrm>
          </p:grpSpPr>
          <p:sp>
            <p:nvSpPr>
              <p:cNvPr id="112" name="Text Placeholder 2">
                <a:extLst>
                  <a:ext uri="{FF2B5EF4-FFF2-40B4-BE49-F238E27FC236}">
                    <a16:creationId xmlns:a16="http://schemas.microsoft.com/office/drawing/2014/main" id="{3FF1E47D-B8E2-4EB1-AA90-B9E4D382ABD0}"/>
                  </a:ext>
                </a:extLst>
              </p:cNvPr>
              <p:cNvSpPr txBox="1">
                <a:spLocks/>
              </p:cNvSpPr>
              <p:nvPr/>
            </p:nvSpPr>
            <p:spPr>
              <a:xfrm>
                <a:off x="3736848" y="1463896"/>
                <a:ext cx="1428342"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ONNX</a:t>
                </a:r>
              </a:p>
            </p:txBody>
          </p:sp>
          <p:pic>
            <p:nvPicPr>
              <p:cNvPr id="113" name="図 112" descr="アプリケーションに組み込まれた ONNX モデル">
                <a:extLst>
                  <a:ext uri="{FF2B5EF4-FFF2-40B4-BE49-F238E27FC236}">
                    <a16:creationId xmlns:a16="http://schemas.microsoft.com/office/drawing/2014/main" id="{76EF25C0-1C45-43A5-B74E-73D78B1F5CCE}"/>
                  </a:ext>
                </a:extLst>
              </p:cNvPr>
              <p:cNvPicPr>
                <a:picLocks noChangeAspect="1"/>
              </p:cNvPicPr>
              <p:nvPr/>
            </p:nvPicPr>
            <p:blipFill>
              <a:blip r:embed="rId13"/>
              <a:stretch>
                <a:fillRect/>
              </a:stretch>
            </p:blipFill>
            <p:spPr>
              <a:xfrm>
                <a:off x="4027153" y="2025846"/>
                <a:ext cx="847731" cy="817568"/>
              </a:xfrm>
              <a:prstGeom prst="rect">
                <a:avLst/>
              </a:prstGeom>
            </p:spPr>
          </p:pic>
        </p:grpSp>
      </p:grpSp>
      <p:grpSp>
        <p:nvGrpSpPr>
          <p:cNvPr id="23" name="グループ化 22" descr="Visual Studio 2017 上で ONNX ファイルを追加">
            <a:extLst>
              <a:ext uri="{FF2B5EF4-FFF2-40B4-BE49-F238E27FC236}">
                <a16:creationId xmlns:a16="http://schemas.microsoft.com/office/drawing/2014/main" id="{FCF8C061-8678-467E-9826-EBF0D92FE57A}"/>
              </a:ext>
            </a:extLst>
          </p:cNvPr>
          <p:cNvGrpSpPr/>
          <p:nvPr/>
        </p:nvGrpSpPr>
        <p:grpSpPr>
          <a:xfrm>
            <a:off x="2784312" y="2825339"/>
            <a:ext cx="3399194" cy="1824604"/>
            <a:chOff x="2840142" y="2881496"/>
            <a:chExt cx="3467355" cy="1861191"/>
          </a:xfrm>
        </p:grpSpPr>
        <p:sp>
          <p:nvSpPr>
            <p:cNvPr id="88" name="Text Placeholder 2">
              <a:extLst>
                <a:ext uri="{FF2B5EF4-FFF2-40B4-BE49-F238E27FC236}">
                  <a16:creationId xmlns:a16="http://schemas.microsoft.com/office/drawing/2014/main" id="{AFE2C2EB-45F3-49F5-B049-D573A184188F}"/>
                </a:ext>
              </a:extLst>
            </p:cNvPr>
            <p:cNvSpPr txBox="1">
              <a:spLocks/>
            </p:cNvSpPr>
            <p:nvPr/>
          </p:nvSpPr>
          <p:spPr>
            <a:xfrm>
              <a:off x="2840142" y="4113028"/>
              <a:ext cx="3467355"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Visual Studio 2017</a:t>
              </a:r>
            </a:p>
          </p:txBody>
        </p:sp>
        <p:grpSp>
          <p:nvGrpSpPr>
            <p:cNvPr id="20" name="グループ化 19">
              <a:extLst>
                <a:ext uri="{FF2B5EF4-FFF2-40B4-BE49-F238E27FC236}">
                  <a16:creationId xmlns:a16="http://schemas.microsoft.com/office/drawing/2014/main" id="{9CA8F367-1632-48D0-AEE9-C359B817D704}"/>
                </a:ext>
              </a:extLst>
            </p:cNvPr>
            <p:cNvGrpSpPr/>
            <p:nvPr/>
          </p:nvGrpSpPr>
          <p:grpSpPr>
            <a:xfrm>
              <a:off x="3894460" y="2881496"/>
              <a:ext cx="783988" cy="1260937"/>
              <a:chOff x="3894460" y="2881496"/>
              <a:chExt cx="783988" cy="1260937"/>
            </a:xfrm>
          </p:grpSpPr>
          <p:pic>
            <p:nvPicPr>
              <p:cNvPr id="6" name="図 5" descr="Visual Studio 2017">
                <a:extLst>
                  <a:ext uri="{FF2B5EF4-FFF2-40B4-BE49-F238E27FC236}">
                    <a16:creationId xmlns:a16="http://schemas.microsoft.com/office/drawing/2014/main" id="{F3D66B54-786E-4D3D-B71C-106DB4D908CD}"/>
                  </a:ext>
                </a:extLst>
              </p:cNvPr>
              <p:cNvPicPr>
                <a:picLocks noChangeAspect="1"/>
              </p:cNvPicPr>
              <p:nvPr/>
            </p:nvPicPr>
            <p:blipFill>
              <a:blip r:embed="rId14"/>
              <a:stretch>
                <a:fillRect/>
              </a:stretch>
            </p:blipFill>
            <p:spPr>
              <a:xfrm>
                <a:off x="3894460" y="3352415"/>
                <a:ext cx="783988" cy="790018"/>
              </a:xfrm>
              <a:prstGeom prst="rect">
                <a:avLst/>
              </a:prstGeom>
            </p:spPr>
          </p:pic>
          <p:sp>
            <p:nvSpPr>
              <p:cNvPr id="114" name="矢印: 右 113">
                <a:extLst>
                  <a:ext uri="{FF2B5EF4-FFF2-40B4-BE49-F238E27FC236}">
                    <a16:creationId xmlns:a16="http://schemas.microsoft.com/office/drawing/2014/main" id="{05C7DBDC-CC9D-4257-9411-8AE6D6C3A727}"/>
                  </a:ext>
                </a:extLst>
              </p:cNvPr>
              <p:cNvSpPr/>
              <p:nvPr/>
            </p:nvSpPr>
            <p:spPr bwMode="auto">
              <a:xfrm rot="16200000" flipH="1">
                <a:off x="4119669" y="2945624"/>
                <a:ext cx="481673"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1" name="グループ化 20" descr="アプリケーションに ONNX ファイルを組み込む。ラッパークラスは Visual Studio がモデルに合わせて自動で生成する。">
            <a:extLst>
              <a:ext uri="{FF2B5EF4-FFF2-40B4-BE49-F238E27FC236}">
                <a16:creationId xmlns:a16="http://schemas.microsoft.com/office/drawing/2014/main" id="{31442CFF-E2B3-4898-BA78-3609ABEDC432}"/>
              </a:ext>
            </a:extLst>
          </p:cNvPr>
          <p:cNvGrpSpPr/>
          <p:nvPr/>
        </p:nvGrpSpPr>
        <p:grpSpPr>
          <a:xfrm>
            <a:off x="4762894" y="1388485"/>
            <a:ext cx="6945221" cy="2250951"/>
            <a:chOff x="4858399" y="1415830"/>
            <a:chExt cx="7084487" cy="2296087"/>
          </a:xfrm>
        </p:grpSpPr>
        <p:sp>
          <p:nvSpPr>
            <p:cNvPr id="102" name="Rectangle 4">
              <a:extLst>
                <a:ext uri="{FF2B5EF4-FFF2-40B4-BE49-F238E27FC236}">
                  <a16:creationId xmlns:a16="http://schemas.microsoft.com/office/drawing/2014/main" id="{814F9234-17EE-41E2-B851-6AADCC046205}"/>
                </a:ext>
              </a:extLst>
            </p:cNvPr>
            <p:cNvSpPr/>
            <p:nvPr/>
          </p:nvSpPr>
          <p:spPr>
            <a:xfrm>
              <a:off x="6088271" y="1543680"/>
              <a:ext cx="2836422" cy="129163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32" name="Rectangle 6">
              <a:extLst>
                <a:ext uri="{FF2B5EF4-FFF2-40B4-BE49-F238E27FC236}">
                  <a16:creationId xmlns:a16="http://schemas.microsoft.com/office/drawing/2014/main" id="{D51B2647-C212-4DFC-8A9C-68BCFA4731A3}"/>
                </a:ext>
              </a:extLst>
            </p:cNvPr>
            <p:cNvSpPr/>
            <p:nvPr/>
          </p:nvSpPr>
          <p:spPr>
            <a:xfrm>
              <a:off x="5944084" y="1469452"/>
              <a:ext cx="5998802" cy="1458653"/>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37" name="Text Placeholder 2">
              <a:extLst>
                <a:ext uri="{FF2B5EF4-FFF2-40B4-BE49-F238E27FC236}">
                  <a16:creationId xmlns:a16="http://schemas.microsoft.com/office/drawing/2014/main" id="{44A9579D-EAF2-464E-B576-C6F95E206EEB}"/>
                </a:ext>
              </a:extLst>
            </p:cNvPr>
            <p:cNvSpPr txBox="1">
              <a:spLocks/>
            </p:cNvSpPr>
            <p:nvPr/>
          </p:nvSpPr>
          <p:spPr>
            <a:xfrm>
              <a:off x="7684819" y="1415830"/>
              <a:ext cx="4258067"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ja-JP" altLang="en-US" sz="2745" dirty="0">
                  <a:gradFill>
                    <a:gsLst>
                      <a:gs pos="87611">
                        <a:schemeClr val="tx1"/>
                      </a:gs>
                      <a:gs pos="58000">
                        <a:schemeClr val="tx1"/>
                      </a:gs>
                    </a:gsLst>
                    <a:lin ang="5400000" scaled="0"/>
                  </a:gradFill>
                  <a:latin typeface="+mn-lt"/>
                </a:rPr>
                <a:t>アプリケーション</a:t>
              </a:r>
              <a:endParaRPr lang="en-US" altLang="ja-JP" sz="2745" dirty="0">
                <a:gradFill>
                  <a:gsLst>
                    <a:gs pos="87611">
                      <a:schemeClr val="tx1"/>
                    </a:gs>
                    <a:gs pos="58000">
                      <a:schemeClr val="tx1"/>
                    </a:gs>
                  </a:gsLst>
                  <a:lin ang="5400000" scaled="0"/>
                </a:gradFill>
                <a:latin typeface="+mn-lt"/>
              </a:endParaRPr>
            </a:p>
          </p:txBody>
        </p:sp>
        <p:pic>
          <p:nvPicPr>
            <p:cNvPr id="42" name="図 41" descr="入力データ, イヌの写真">
              <a:extLst>
                <a:ext uri="{FF2B5EF4-FFF2-40B4-BE49-F238E27FC236}">
                  <a16:creationId xmlns:a16="http://schemas.microsoft.com/office/drawing/2014/main" id="{E5446CCD-897D-4724-820D-FBD99DFDA805}"/>
                </a:ext>
              </a:extLst>
            </p:cNvPr>
            <p:cNvPicPr>
              <a:picLocks noChangeAspect="1"/>
            </p:cNvPicPr>
            <p:nvPr/>
          </p:nvPicPr>
          <p:blipFill>
            <a:blip r:embed="rId15"/>
            <a:stretch>
              <a:fillRect/>
            </a:stretch>
          </p:blipFill>
          <p:spPr>
            <a:xfrm>
              <a:off x="7649689" y="1591542"/>
              <a:ext cx="1229260" cy="1229260"/>
            </a:xfrm>
            <a:prstGeom prst="rect">
              <a:avLst/>
            </a:prstGeom>
          </p:spPr>
        </p:pic>
        <p:cxnSp>
          <p:nvCxnSpPr>
            <p:cNvPr id="8" name="直線矢印コネクタ 7">
              <a:extLst>
                <a:ext uri="{FF2B5EF4-FFF2-40B4-BE49-F238E27FC236}">
                  <a16:creationId xmlns:a16="http://schemas.microsoft.com/office/drawing/2014/main" id="{91CBE5F9-0652-43C9-9F74-A0985A872EA7}"/>
                </a:ext>
              </a:extLst>
            </p:cNvPr>
            <p:cNvCxnSpPr>
              <a:cxnSpLocks/>
            </p:cNvCxnSpPr>
            <p:nvPr/>
          </p:nvCxnSpPr>
          <p:spPr>
            <a:xfrm flipV="1">
              <a:off x="4858399" y="2833222"/>
              <a:ext cx="4549458" cy="878695"/>
            </a:xfrm>
            <a:prstGeom prst="straightConnector1">
              <a:avLst/>
            </a:prstGeom>
            <a:ln w="762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Rectangle 6">
              <a:extLst>
                <a:ext uri="{FF2B5EF4-FFF2-40B4-BE49-F238E27FC236}">
                  <a16:creationId xmlns:a16="http://schemas.microsoft.com/office/drawing/2014/main" id="{7C761A85-C23F-4266-9DB0-4FD571B65A47}"/>
                </a:ext>
              </a:extLst>
            </p:cNvPr>
            <p:cNvSpPr/>
            <p:nvPr/>
          </p:nvSpPr>
          <p:spPr>
            <a:xfrm>
              <a:off x="9171661" y="2201223"/>
              <a:ext cx="2562512" cy="565456"/>
            </a:xfrm>
            <a:prstGeom prst="rect">
              <a:avLst/>
            </a:prstGeom>
            <a:solidFill>
              <a:schemeClr val="accent1"/>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Wrapper Class</a:t>
              </a:r>
            </a:p>
          </p:txBody>
        </p:sp>
        <p:grpSp>
          <p:nvGrpSpPr>
            <p:cNvPr id="5" name="グループ化 4">
              <a:extLst>
                <a:ext uri="{FF2B5EF4-FFF2-40B4-BE49-F238E27FC236}">
                  <a16:creationId xmlns:a16="http://schemas.microsoft.com/office/drawing/2014/main" id="{413826A0-8A90-4BFD-9682-068625BC1359}"/>
                </a:ext>
              </a:extLst>
            </p:cNvPr>
            <p:cNvGrpSpPr/>
            <p:nvPr/>
          </p:nvGrpSpPr>
          <p:grpSpPr>
            <a:xfrm>
              <a:off x="6100281" y="1427967"/>
              <a:ext cx="1428342" cy="1379518"/>
              <a:chOff x="3736848" y="1463896"/>
              <a:chExt cx="1428342" cy="1379518"/>
            </a:xfrm>
          </p:grpSpPr>
          <p:sp>
            <p:nvSpPr>
              <p:cNvPr id="109" name="Text Placeholder 2">
                <a:extLst>
                  <a:ext uri="{FF2B5EF4-FFF2-40B4-BE49-F238E27FC236}">
                    <a16:creationId xmlns:a16="http://schemas.microsoft.com/office/drawing/2014/main" id="{2334733E-622C-4F9E-8EBD-4ED69CC1EFF9}"/>
                  </a:ext>
                </a:extLst>
              </p:cNvPr>
              <p:cNvSpPr txBox="1">
                <a:spLocks/>
              </p:cNvSpPr>
              <p:nvPr/>
            </p:nvSpPr>
            <p:spPr>
              <a:xfrm>
                <a:off x="3736848" y="1463896"/>
                <a:ext cx="1428342"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ONNX</a:t>
                </a:r>
              </a:p>
            </p:txBody>
          </p:sp>
          <p:pic>
            <p:nvPicPr>
              <p:cNvPr id="110" name="図 109" descr="アプリケーションに組み込まれた ONNX モデル">
                <a:extLst>
                  <a:ext uri="{FF2B5EF4-FFF2-40B4-BE49-F238E27FC236}">
                    <a16:creationId xmlns:a16="http://schemas.microsoft.com/office/drawing/2014/main" id="{EB75202C-60E2-4A18-B594-BE54F850322B}"/>
                  </a:ext>
                </a:extLst>
              </p:cNvPr>
              <p:cNvPicPr>
                <a:picLocks noChangeAspect="1"/>
              </p:cNvPicPr>
              <p:nvPr/>
            </p:nvPicPr>
            <p:blipFill>
              <a:blip r:embed="rId13"/>
              <a:stretch>
                <a:fillRect/>
              </a:stretch>
            </p:blipFill>
            <p:spPr>
              <a:xfrm>
                <a:off x="4027153" y="2025846"/>
                <a:ext cx="847731" cy="817568"/>
              </a:xfrm>
              <a:prstGeom prst="rect">
                <a:avLst/>
              </a:prstGeom>
            </p:spPr>
          </p:pic>
        </p:grpSp>
        <p:cxnSp>
          <p:nvCxnSpPr>
            <p:cNvPr id="115" name="直線矢印コネクタ 114">
              <a:extLst>
                <a:ext uri="{FF2B5EF4-FFF2-40B4-BE49-F238E27FC236}">
                  <a16:creationId xmlns:a16="http://schemas.microsoft.com/office/drawing/2014/main" id="{B57DE4C2-E09A-4D09-B89E-F4A01C8A071F}"/>
                </a:ext>
              </a:extLst>
            </p:cNvPr>
            <p:cNvCxnSpPr>
              <a:cxnSpLocks/>
            </p:cNvCxnSpPr>
            <p:nvPr/>
          </p:nvCxnSpPr>
          <p:spPr>
            <a:xfrm flipV="1">
              <a:off x="4858399" y="2655452"/>
              <a:ext cx="1554735" cy="1056465"/>
            </a:xfrm>
            <a:prstGeom prst="straightConnector1">
              <a:avLst/>
            </a:prstGeom>
            <a:ln w="762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正方形/長方形 40">
            <a:extLst>
              <a:ext uri="{FF2B5EF4-FFF2-40B4-BE49-F238E27FC236}">
                <a16:creationId xmlns:a16="http://schemas.microsoft.com/office/drawing/2014/main" id="{9163F6FC-ED63-4025-8018-34FFA8E39494}"/>
              </a:ext>
            </a:extLst>
          </p:cNvPr>
          <p:cNvSpPr/>
          <p:nvPr/>
        </p:nvSpPr>
        <p:spPr bwMode="auto">
          <a:xfrm>
            <a:off x="1218933" y="4927497"/>
            <a:ext cx="5266439" cy="1218143"/>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u="sng" dirty="0">
                <a:gradFill>
                  <a:gsLst>
                    <a:gs pos="0">
                      <a:srgbClr val="FFFFFF"/>
                    </a:gs>
                    <a:gs pos="100000">
                      <a:srgbClr val="FFFFFF"/>
                    </a:gs>
                  </a:gsLst>
                  <a:lin ang="5400000" scaled="0"/>
                </a:gradFill>
                <a:latin typeface="+mn-ea"/>
                <a:cs typeface="Segoe UI" pitchFamily="34" charset="0"/>
              </a:rPr>
              <a:t>クラウド</a:t>
            </a:r>
            <a:r>
              <a:rPr lang="ja-JP" altLang="en-US" sz="3529" dirty="0">
                <a:gradFill>
                  <a:gsLst>
                    <a:gs pos="0">
                      <a:srgbClr val="FFFFFF"/>
                    </a:gs>
                    <a:gs pos="100000">
                      <a:srgbClr val="FFFFFF"/>
                    </a:gs>
                  </a:gsLst>
                  <a:lin ang="5400000" scaled="0"/>
                </a:gradFill>
                <a:latin typeface="+mn-ea"/>
                <a:cs typeface="Segoe UI" pitchFamily="34" charset="0"/>
              </a:rPr>
              <a:t>で学習した結果を</a:t>
            </a:r>
            <a:endParaRPr lang="en-US" altLang="ja-JP" sz="3529" dirty="0">
              <a:gradFill>
                <a:gsLst>
                  <a:gs pos="0">
                    <a:srgbClr val="FFFFFF"/>
                  </a:gs>
                  <a:gs pos="100000">
                    <a:srgbClr val="FFFFFF"/>
                  </a:gs>
                </a:gsLst>
                <a:lin ang="5400000" scaled="0"/>
              </a:gradFill>
              <a:latin typeface="+mn-ea"/>
              <a:cs typeface="Segoe UI" pitchFamily="34" charset="0"/>
            </a:endParaRPr>
          </a:p>
          <a:p>
            <a:pPr algn="ctr" defTabSz="914102" fontAlgn="base">
              <a:lnSpc>
                <a:spcPct val="90000"/>
              </a:lnSpc>
              <a:spcBef>
                <a:spcPct val="0"/>
              </a:spcBef>
              <a:spcAft>
                <a:spcPct val="0"/>
              </a:spcAft>
            </a:pPr>
            <a:r>
              <a:rPr lang="ja-JP" altLang="en-US" sz="3529" u="sng" dirty="0">
                <a:gradFill>
                  <a:gsLst>
                    <a:gs pos="0">
                      <a:srgbClr val="FFFFFF"/>
                    </a:gs>
                    <a:gs pos="100000">
                      <a:srgbClr val="FFFFFF"/>
                    </a:gs>
                  </a:gsLst>
                  <a:lin ang="5400000" scaled="0"/>
                </a:gradFill>
                <a:latin typeface="+mn-ea"/>
                <a:cs typeface="Segoe UI" pitchFamily="34" charset="0"/>
              </a:rPr>
              <a:t>クライアント</a:t>
            </a:r>
            <a:r>
              <a:rPr lang="ja-JP" altLang="en-US" sz="3529" dirty="0">
                <a:gradFill>
                  <a:gsLst>
                    <a:gs pos="0">
                      <a:srgbClr val="FFFFFF"/>
                    </a:gs>
                    <a:gs pos="100000">
                      <a:srgbClr val="FFFFFF"/>
                    </a:gs>
                  </a:gsLst>
                  <a:lin ang="5400000" scaled="0"/>
                </a:gradFill>
                <a:latin typeface="+mn-ea"/>
                <a:cs typeface="Segoe UI" pitchFamily="34" charset="0"/>
              </a:rPr>
              <a:t>で利用する</a:t>
            </a:r>
            <a:endParaRPr lang="en-US" altLang="ja-JP" sz="3529" dirty="0">
              <a:gradFill>
                <a:gsLst>
                  <a:gs pos="0">
                    <a:srgbClr val="FFFFFF"/>
                  </a:gs>
                  <a:gs pos="100000">
                    <a:srgbClr val="FFFFFF"/>
                  </a:gs>
                </a:gsLst>
                <a:lin ang="5400000" scaled="0"/>
              </a:gradFill>
              <a:latin typeface="+mn-ea"/>
              <a:cs typeface="Segoe UI" pitchFamily="34" charset="0"/>
            </a:endParaRPr>
          </a:p>
        </p:txBody>
      </p:sp>
    </p:spTree>
    <p:custDataLst>
      <p:tags r:id="rId1"/>
    </p:custDataLst>
    <p:extLst>
      <p:ext uri="{BB962C8B-B14F-4D97-AF65-F5344CB8AC3E}">
        <p14:creationId xmlns:p14="http://schemas.microsoft.com/office/powerpoint/2010/main" val="1416067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lang="en-US" altLang="ja-JP" dirty="0"/>
              <a:t>Windows ML </a:t>
            </a:r>
            <a:r>
              <a:rPr lang="ja-JP" altLang="en-US" dirty="0"/>
              <a:t>開発環境の要件</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normAutofit lnSpcReduction="10000"/>
          </a:bodyPr>
          <a:lstStyle/>
          <a:p>
            <a:r>
              <a:rPr lang="en-US" altLang="ja-JP" dirty="0">
                <a:solidFill>
                  <a:schemeClr val="tx1"/>
                </a:solidFill>
              </a:rPr>
              <a:t>Windows 10 April 2018 Update</a:t>
            </a:r>
          </a:p>
          <a:p>
            <a:pPr lvl="1"/>
            <a:r>
              <a:rPr lang="en-US" altLang="ja-JP" dirty="0">
                <a:hlinkClick r:id="rId4"/>
              </a:rPr>
              <a:t>https://www.microsoft.com/ja-jp/software-download/windows10</a:t>
            </a:r>
            <a:endParaRPr lang="en-US" altLang="ja-JP" dirty="0"/>
          </a:p>
          <a:p>
            <a:pPr lvl="1"/>
            <a:endParaRPr lang="en-US" altLang="ja-JP" dirty="0"/>
          </a:p>
          <a:p>
            <a:r>
              <a:rPr lang="en-US" altLang="ja-JP" dirty="0">
                <a:solidFill>
                  <a:schemeClr val="tx1"/>
                </a:solidFill>
              </a:rPr>
              <a:t>Windows 10 SDK for Windows 10, version 1803</a:t>
            </a:r>
          </a:p>
          <a:p>
            <a:pPr lvl="1"/>
            <a:r>
              <a:rPr lang="en-US" altLang="ja-JP" sz="2549" dirty="0">
                <a:hlinkClick r:id="rId5"/>
              </a:rPr>
              <a:t>https://developer.microsoft.com/ja-jp/windows/downloads/windows-10-sdk</a:t>
            </a:r>
            <a:endParaRPr lang="en-US" altLang="ja-JP" sz="2549" dirty="0"/>
          </a:p>
          <a:p>
            <a:pPr lvl="1"/>
            <a:endParaRPr lang="en-US" altLang="ja-JP" dirty="0"/>
          </a:p>
          <a:p>
            <a:r>
              <a:rPr lang="en-US" altLang="ja-JP" dirty="0">
                <a:solidFill>
                  <a:schemeClr val="tx1"/>
                </a:solidFill>
              </a:rPr>
              <a:t>Visual Studio 2017 Version 15.7</a:t>
            </a:r>
            <a:r>
              <a:rPr lang="ja-JP" altLang="en-US" dirty="0">
                <a:solidFill>
                  <a:schemeClr val="tx1"/>
                </a:solidFill>
              </a:rPr>
              <a:t> 以上</a:t>
            </a:r>
            <a:endParaRPr lang="en-US" altLang="ja-JP" dirty="0">
              <a:solidFill>
                <a:schemeClr val="tx1"/>
              </a:solidFill>
            </a:endParaRPr>
          </a:p>
          <a:p>
            <a:pPr lvl="1"/>
            <a:r>
              <a:rPr lang="en-US" altLang="ja-JP" dirty="0">
                <a:hlinkClick r:id="rId6"/>
              </a:rPr>
              <a:t>https://docs.microsoft.com/ja-jp/visualstudio/</a:t>
            </a:r>
            <a:endParaRPr lang="en-US" altLang="ja-JP" dirty="0"/>
          </a:p>
          <a:p>
            <a:pPr lvl="1"/>
            <a:endParaRPr lang="en-US" altLang="ja-JP" dirty="0"/>
          </a:p>
        </p:txBody>
      </p:sp>
    </p:spTree>
    <p:custDataLst>
      <p:tags r:id="rId1"/>
    </p:custDataLst>
    <p:extLst>
      <p:ext uri="{BB962C8B-B14F-4D97-AF65-F5344CB8AC3E}">
        <p14:creationId xmlns:p14="http://schemas.microsoft.com/office/powerpoint/2010/main" val="172780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ja-JP" altLang="en-US" dirty="0"/>
              <a:t>ラッパー クラスの作成方法</a:t>
            </a:r>
            <a:r>
              <a:rPr lang="en-US" altLang="ja-JP" dirty="0"/>
              <a:t> (1)</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type="body" sz="quarter" idx="4294967295"/>
          </p:nvPr>
        </p:nvSpPr>
        <p:spPr>
          <a:xfrm>
            <a:off x="0" y="4549775"/>
            <a:ext cx="8926513" cy="1350963"/>
          </a:xfr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lstStyle/>
          <a:p>
            <a:pPr algn="ctr"/>
            <a:r>
              <a:rPr lang="en-US" altLang="ja-JP" dirty="0">
                <a:solidFill>
                  <a:schemeClr val="bg1"/>
                </a:solidFill>
              </a:rPr>
              <a:t>Visual Studio 2017 </a:t>
            </a:r>
            <a:r>
              <a:rPr lang="ja-JP" altLang="en-US" dirty="0">
                <a:solidFill>
                  <a:schemeClr val="bg1"/>
                </a:solidFill>
              </a:rPr>
              <a:t>で</a:t>
            </a:r>
            <a:endParaRPr lang="en-US" altLang="ja-JP" dirty="0">
              <a:solidFill>
                <a:schemeClr val="bg1"/>
              </a:solidFill>
            </a:endParaRPr>
          </a:p>
          <a:p>
            <a:pPr algn="ctr"/>
            <a:r>
              <a:rPr lang="en-US" altLang="ja-JP" dirty="0">
                <a:solidFill>
                  <a:schemeClr val="bg1"/>
                </a:solidFill>
              </a:rPr>
              <a:t>Assets </a:t>
            </a:r>
            <a:r>
              <a:rPr lang="ja-JP" altLang="en-US" dirty="0">
                <a:solidFill>
                  <a:schemeClr val="bg1"/>
                </a:solidFill>
              </a:rPr>
              <a:t>に </a:t>
            </a:r>
            <a:r>
              <a:rPr lang="en-US" altLang="ja-JP" dirty="0">
                <a:solidFill>
                  <a:schemeClr val="bg1"/>
                </a:solidFill>
              </a:rPr>
              <a:t>ONNX </a:t>
            </a:r>
            <a:r>
              <a:rPr lang="ja-JP" altLang="en-US" dirty="0">
                <a:solidFill>
                  <a:schemeClr val="bg1"/>
                </a:solidFill>
              </a:rPr>
              <a:t>ファイルを追加</a:t>
            </a:r>
            <a:endParaRPr lang="en-US" altLang="ja-JP" dirty="0">
              <a:solidFill>
                <a:schemeClr val="bg1"/>
              </a:solidFill>
            </a:endParaRPr>
          </a:p>
          <a:p>
            <a:pPr lvl="1" algn="ctr"/>
            <a:endParaRPr lang="en-US" altLang="ja-JP" dirty="0">
              <a:solidFill>
                <a:schemeClr val="bg1"/>
              </a:solidFill>
            </a:endParaRPr>
          </a:p>
        </p:txBody>
      </p:sp>
      <p:grpSp>
        <p:nvGrpSpPr>
          <p:cNvPr id="7" name="グループ化 6" descr="Visual Studio 2017 のソリューションエクスプローラー。 Assets フォルダと MainPage.xaml">
            <a:extLst>
              <a:ext uri="{FF2B5EF4-FFF2-40B4-BE49-F238E27FC236}">
                <a16:creationId xmlns:a16="http://schemas.microsoft.com/office/drawing/2014/main" id="{71E00882-FDD3-4285-BFFE-011601EA81D3}"/>
              </a:ext>
            </a:extLst>
          </p:cNvPr>
          <p:cNvGrpSpPr/>
          <p:nvPr/>
        </p:nvGrpSpPr>
        <p:grpSpPr>
          <a:xfrm>
            <a:off x="1582625" y="1379411"/>
            <a:ext cx="3485506" cy="2997508"/>
            <a:chOff x="1614359" y="1406575"/>
            <a:chExt cx="3555398" cy="3057614"/>
          </a:xfrm>
        </p:grpSpPr>
        <p:pic>
          <p:nvPicPr>
            <p:cNvPr id="5" name="グラフィックス 4" descr="Assets フォルダ">
              <a:extLst>
                <a:ext uri="{FF2B5EF4-FFF2-40B4-BE49-F238E27FC236}">
                  <a16:creationId xmlns:a16="http://schemas.microsoft.com/office/drawing/2014/main" id="{6653B00E-D67C-4C8C-9529-00618298D1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8522" y="1532352"/>
              <a:ext cx="620527" cy="620527"/>
            </a:xfrm>
            <a:prstGeom prst="rect">
              <a:avLst/>
            </a:prstGeom>
          </p:spPr>
        </p:pic>
        <p:sp>
          <p:nvSpPr>
            <p:cNvPr id="6" name="Text Placeholder 2">
              <a:extLst>
                <a:ext uri="{FF2B5EF4-FFF2-40B4-BE49-F238E27FC236}">
                  <a16:creationId xmlns:a16="http://schemas.microsoft.com/office/drawing/2014/main" id="{CCD3EB5B-31F4-4AB9-B250-8815FDD9513C}"/>
                </a:ext>
              </a:extLst>
            </p:cNvPr>
            <p:cNvSpPr txBox="1">
              <a:spLocks/>
            </p:cNvSpPr>
            <p:nvPr/>
          </p:nvSpPr>
          <p:spPr>
            <a:xfrm>
              <a:off x="2182841" y="1534766"/>
              <a:ext cx="1756882"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Assets</a:t>
              </a:r>
            </a:p>
          </p:txBody>
        </p:sp>
        <p:pic>
          <p:nvPicPr>
            <p:cNvPr id="8" name="グラフィックス 7" descr="MainPage.xaml のファイル">
              <a:extLst>
                <a:ext uri="{FF2B5EF4-FFF2-40B4-BE49-F238E27FC236}">
                  <a16:creationId xmlns:a16="http://schemas.microsoft.com/office/drawing/2014/main" id="{BC700304-DD91-4129-AC1D-68C7F7C54B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8522" y="2419565"/>
              <a:ext cx="620526" cy="620526"/>
            </a:xfrm>
            <a:prstGeom prst="rect">
              <a:avLst/>
            </a:prstGeom>
          </p:spPr>
        </p:pic>
        <p:sp>
          <p:nvSpPr>
            <p:cNvPr id="9" name="Text Placeholder 2">
              <a:extLst>
                <a:ext uri="{FF2B5EF4-FFF2-40B4-BE49-F238E27FC236}">
                  <a16:creationId xmlns:a16="http://schemas.microsoft.com/office/drawing/2014/main" id="{E527DEEC-9F78-4EA9-A7A0-95BCCB76E0E0}"/>
                </a:ext>
              </a:extLst>
            </p:cNvPr>
            <p:cNvSpPr txBox="1">
              <a:spLocks/>
            </p:cNvSpPr>
            <p:nvPr/>
          </p:nvSpPr>
          <p:spPr>
            <a:xfrm>
              <a:off x="2182841" y="2331474"/>
              <a:ext cx="281512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gradFill>
                    <a:gsLst>
                      <a:gs pos="87611">
                        <a:schemeClr val="tx1"/>
                      </a:gs>
                      <a:gs pos="58000">
                        <a:schemeClr val="tx1"/>
                      </a:gs>
                    </a:gsLst>
                    <a:lin ang="5400000" scaled="0"/>
                  </a:gradFill>
                  <a:latin typeface="+mn-lt"/>
                </a:rPr>
                <a:t>MainPage.xaml</a:t>
              </a:r>
              <a:endParaRPr lang="en-US" altLang="ja-JP" sz="2745" dirty="0">
                <a:gradFill>
                  <a:gsLst>
                    <a:gs pos="87611">
                      <a:schemeClr val="tx1"/>
                    </a:gs>
                    <a:gs pos="58000">
                      <a:schemeClr val="tx1"/>
                    </a:gs>
                  </a:gsLst>
                  <a:lin ang="5400000" scaled="0"/>
                </a:gradFill>
                <a:latin typeface="+mn-lt"/>
              </a:endParaRPr>
            </a:p>
          </p:txBody>
        </p:sp>
        <p:sp>
          <p:nvSpPr>
            <p:cNvPr id="25" name="Rectangle 4">
              <a:extLst>
                <a:ext uri="{FF2B5EF4-FFF2-40B4-BE49-F238E27FC236}">
                  <a16:creationId xmlns:a16="http://schemas.microsoft.com/office/drawing/2014/main" id="{5DDE4171-CD07-4D09-A084-2EFD6D1582F2}"/>
                </a:ext>
              </a:extLst>
            </p:cNvPr>
            <p:cNvSpPr/>
            <p:nvPr/>
          </p:nvSpPr>
          <p:spPr>
            <a:xfrm>
              <a:off x="1614359" y="1406575"/>
              <a:ext cx="3555398" cy="3057614"/>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nvGrpSpPr>
          <p:cNvPr id="16" name="グループ化 15" descr="Assets フォルダに model.onnx を追加するとラッパークラスを実装した model.cs が自動で生成される。">
            <a:extLst>
              <a:ext uri="{FF2B5EF4-FFF2-40B4-BE49-F238E27FC236}">
                <a16:creationId xmlns:a16="http://schemas.microsoft.com/office/drawing/2014/main" id="{24487C85-0DE8-42AA-B103-CB9423FEC3C0}"/>
              </a:ext>
            </a:extLst>
          </p:cNvPr>
          <p:cNvGrpSpPr/>
          <p:nvPr/>
        </p:nvGrpSpPr>
        <p:grpSpPr>
          <a:xfrm>
            <a:off x="5480306" y="1379411"/>
            <a:ext cx="5129069" cy="2997508"/>
            <a:chOff x="5590197" y="1406575"/>
            <a:chExt cx="5231918" cy="3057614"/>
          </a:xfrm>
        </p:grpSpPr>
        <p:pic>
          <p:nvPicPr>
            <p:cNvPr id="12" name="グラフィックス 11" descr="Assets フォルダ">
              <a:extLst>
                <a:ext uri="{FF2B5EF4-FFF2-40B4-BE49-F238E27FC236}">
                  <a16:creationId xmlns:a16="http://schemas.microsoft.com/office/drawing/2014/main" id="{3BA71EEA-900E-4310-A76C-B041F45FA6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4761" y="1529938"/>
              <a:ext cx="620527" cy="620527"/>
            </a:xfrm>
            <a:prstGeom prst="rect">
              <a:avLst/>
            </a:prstGeom>
          </p:spPr>
        </p:pic>
        <p:sp>
          <p:nvSpPr>
            <p:cNvPr id="13" name="Text Placeholder 2">
              <a:extLst>
                <a:ext uri="{FF2B5EF4-FFF2-40B4-BE49-F238E27FC236}">
                  <a16:creationId xmlns:a16="http://schemas.microsoft.com/office/drawing/2014/main" id="{3B1D32B8-CF73-4BC4-84EA-C06EB93A5014}"/>
                </a:ext>
              </a:extLst>
            </p:cNvPr>
            <p:cNvSpPr txBox="1">
              <a:spLocks/>
            </p:cNvSpPr>
            <p:nvPr/>
          </p:nvSpPr>
          <p:spPr>
            <a:xfrm>
              <a:off x="7749080" y="1532352"/>
              <a:ext cx="1756882"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Assets</a:t>
              </a:r>
            </a:p>
          </p:txBody>
        </p:sp>
        <p:pic>
          <p:nvPicPr>
            <p:cNvPr id="14" name="グラフィックス 13" descr="MainPage.xaml のファイル">
              <a:extLst>
                <a:ext uri="{FF2B5EF4-FFF2-40B4-BE49-F238E27FC236}">
                  <a16:creationId xmlns:a16="http://schemas.microsoft.com/office/drawing/2014/main" id="{215B5A74-5424-4DAB-9D6E-BAF2E4CF5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4761" y="3750628"/>
              <a:ext cx="620526" cy="620526"/>
            </a:xfrm>
            <a:prstGeom prst="rect">
              <a:avLst/>
            </a:prstGeom>
          </p:spPr>
        </p:pic>
        <p:sp>
          <p:nvSpPr>
            <p:cNvPr id="15" name="Text Placeholder 2">
              <a:extLst>
                <a:ext uri="{FF2B5EF4-FFF2-40B4-BE49-F238E27FC236}">
                  <a16:creationId xmlns:a16="http://schemas.microsoft.com/office/drawing/2014/main" id="{350D5092-F10C-4A7D-A472-E0312E482A9A}"/>
                </a:ext>
              </a:extLst>
            </p:cNvPr>
            <p:cNvSpPr txBox="1">
              <a:spLocks/>
            </p:cNvSpPr>
            <p:nvPr/>
          </p:nvSpPr>
          <p:spPr>
            <a:xfrm>
              <a:off x="7749080" y="3662537"/>
              <a:ext cx="281512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gradFill>
                    <a:gsLst>
                      <a:gs pos="87611">
                        <a:schemeClr val="tx1"/>
                      </a:gs>
                      <a:gs pos="58000">
                        <a:schemeClr val="tx1"/>
                      </a:gs>
                    </a:gsLst>
                    <a:lin ang="5400000" scaled="0"/>
                  </a:gradFill>
                  <a:latin typeface="+mn-lt"/>
                </a:rPr>
                <a:t>MainPage.xaml</a:t>
              </a:r>
              <a:endParaRPr lang="en-US" altLang="ja-JP" sz="2745" dirty="0">
                <a:gradFill>
                  <a:gsLst>
                    <a:gs pos="87611">
                      <a:schemeClr val="tx1"/>
                    </a:gs>
                    <a:gs pos="58000">
                      <a:schemeClr val="tx1"/>
                    </a:gs>
                  </a:gsLst>
                  <a:lin ang="5400000" scaled="0"/>
                </a:gradFill>
                <a:latin typeface="+mn-lt"/>
              </a:endParaRPr>
            </a:p>
          </p:txBody>
        </p:sp>
        <p:pic>
          <p:nvPicPr>
            <p:cNvPr id="17" name="グラフィックス 16" descr="Model.onnx のファイル">
              <a:extLst>
                <a:ext uri="{FF2B5EF4-FFF2-40B4-BE49-F238E27FC236}">
                  <a16:creationId xmlns:a16="http://schemas.microsoft.com/office/drawing/2014/main" id="{D9B4B227-C84C-4009-B18D-6C0B0E7C99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06995" y="2322197"/>
              <a:ext cx="620526" cy="620526"/>
            </a:xfrm>
            <a:prstGeom prst="rect">
              <a:avLst/>
            </a:prstGeom>
          </p:spPr>
        </p:pic>
        <p:sp>
          <p:nvSpPr>
            <p:cNvPr id="22" name="Text Placeholder 2">
              <a:extLst>
                <a:ext uri="{FF2B5EF4-FFF2-40B4-BE49-F238E27FC236}">
                  <a16:creationId xmlns:a16="http://schemas.microsoft.com/office/drawing/2014/main" id="{15C45226-0177-491C-B9CE-1001AE25E6F2}"/>
                </a:ext>
              </a:extLst>
            </p:cNvPr>
            <p:cNvSpPr txBox="1">
              <a:spLocks/>
            </p:cNvSpPr>
            <p:nvPr/>
          </p:nvSpPr>
          <p:spPr>
            <a:xfrm>
              <a:off x="8499045" y="2272553"/>
              <a:ext cx="232307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solidFill>
                    <a:schemeClr val="accent2"/>
                  </a:solidFill>
                  <a:latin typeface="+mn-lt"/>
                </a:rPr>
                <a:t>model.onnx</a:t>
              </a:r>
              <a:endParaRPr lang="en-US" altLang="ja-JP" sz="2745" dirty="0">
                <a:solidFill>
                  <a:schemeClr val="accent2"/>
                </a:solidFill>
                <a:latin typeface="+mn-lt"/>
              </a:endParaRPr>
            </a:p>
          </p:txBody>
        </p:sp>
        <p:sp>
          <p:nvSpPr>
            <p:cNvPr id="24" name="Text Placeholder 2">
              <a:extLst>
                <a:ext uri="{FF2B5EF4-FFF2-40B4-BE49-F238E27FC236}">
                  <a16:creationId xmlns:a16="http://schemas.microsoft.com/office/drawing/2014/main" id="{9D1316C3-E405-4E61-AEE2-B04AB450ECDC}"/>
                </a:ext>
              </a:extLst>
            </p:cNvPr>
            <p:cNvSpPr txBox="1">
              <a:spLocks/>
            </p:cNvSpPr>
            <p:nvPr/>
          </p:nvSpPr>
          <p:spPr>
            <a:xfrm>
              <a:off x="7746811" y="2942723"/>
              <a:ext cx="232307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solidFill>
                    <a:schemeClr val="accent2"/>
                  </a:solidFill>
                  <a:latin typeface="+mn-lt"/>
                </a:rPr>
                <a:t>model.cs</a:t>
              </a:r>
              <a:endParaRPr lang="en-US" altLang="ja-JP" sz="2745" dirty="0">
                <a:solidFill>
                  <a:schemeClr val="accent2"/>
                </a:solidFill>
                <a:latin typeface="+mn-lt"/>
              </a:endParaRPr>
            </a:p>
          </p:txBody>
        </p:sp>
        <p:sp>
          <p:nvSpPr>
            <p:cNvPr id="26" name="Rectangle 4">
              <a:extLst>
                <a:ext uri="{FF2B5EF4-FFF2-40B4-BE49-F238E27FC236}">
                  <a16:creationId xmlns:a16="http://schemas.microsoft.com/office/drawing/2014/main" id="{B3359873-F805-49D6-8C28-0B79CC23CE5A}"/>
                </a:ext>
              </a:extLst>
            </p:cNvPr>
            <p:cNvSpPr/>
            <p:nvPr/>
          </p:nvSpPr>
          <p:spPr>
            <a:xfrm>
              <a:off x="7130647" y="1406575"/>
              <a:ext cx="3555398" cy="3057614"/>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27" name="矢印: 右 26">
              <a:extLst>
                <a:ext uri="{FF2B5EF4-FFF2-40B4-BE49-F238E27FC236}">
                  <a16:creationId xmlns:a16="http://schemas.microsoft.com/office/drawing/2014/main" id="{034E583D-DAB9-4B99-82E5-201EBB387149}"/>
                </a:ext>
              </a:extLst>
            </p:cNvPr>
            <p:cNvSpPr/>
            <p:nvPr/>
          </p:nvSpPr>
          <p:spPr bwMode="auto">
            <a:xfrm>
              <a:off x="5590197" y="2722337"/>
              <a:ext cx="1120010" cy="353417"/>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グラフィックス 27" descr="model.cs のファイル">
              <a:extLst>
                <a:ext uri="{FF2B5EF4-FFF2-40B4-BE49-F238E27FC236}">
                  <a16:creationId xmlns:a16="http://schemas.microsoft.com/office/drawing/2014/main" id="{EB3B3207-B0BE-4BBA-A39D-E0166BE518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62355" y="3001243"/>
              <a:ext cx="620526" cy="620526"/>
            </a:xfrm>
            <a:prstGeom prst="rect">
              <a:avLst/>
            </a:prstGeom>
          </p:spPr>
        </p:pic>
      </p:grpSp>
    </p:spTree>
    <p:custDataLst>
      <p:tags r:id="rId1"/>
    </p:custDataLst>
    <p:extLst>
      <p:ext uri="{BB962C8B-B14F-4D97-AF65-F5344CB8AC3E}">
        <p14:creationId xmlns:p14="http://schemas.microsoft.com/office/powerpoint/2010/main" val="336345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ja-JP" altLang="en-US" dirty="0"/>
              <a:t>ラッパー クラスの作成方法</a:t>
            </a:r>
            <a:r>
              <a:rPr lang="en-US" altLang="ja-JP" dirty="0"/>
              <a:t> (2)</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rgbClr val="272727"/>
                </a:solidFill>
              </a:rPr>
              <a:t>SDK </a:t>
            </a:r>
            <a:r>
              <a:rPr lang="ja-JP" altLang="en-US" dirty="0">
                <a:solidFill>
                  <a:srgbClr val="272727"/>
                </a:solidFill>
              </a:rPr>
              <a:t>の付属のコマンドラインツール </a:t>
            </a:r>
            <a:r>
              <a:rPr lang="en-US" altLang="ja-JP" dirty="0">
                <a:solidFill>
                  <a:srgbClr val="272727"/>
                </a:solidFill>
              </a:rPr>
              <a:t>mlgen.exe</a:t>
            </a:r>
          </a:p>
          <a:p>
            <a:pPr lvl="1"/>
            <a:r>
              <a:rPr lang="en-US" altLang="ja-JP" dirty="0" err="1">
                <a:solidFill>
                  <a:srgbClr val="272727"/>
                </a:solidFill>
              </a:rPr>
              <a:t>mlgen</a:t>
            </a:r>
            <a:r>
              <a:rPr lang="en-US" altLang="ja-JP" dirty="0">
                <a:solidFill>
                  <a:srgbClr val="272727"/>
                </a:solidFill>
              </a:rPr>
              <a:t> -</a:t>
            </a:r>
            <a:r>
              <a:rPr lang="en-US" altLang="ja-JP" dirty="0" err="1">
                <a:solidFill>
                  <a:srgbClr val="272727"/>
                </a:solidFill>
              </a:rPr>
              <a:t>i</a:t>
            </a:r>
            <a:r>
              <a:rPr lang="en-US" altLang="ja-JP" dirty="0">
                <a:solidFill>
                  <a:srgbClr val="272727"/>
                </a:solidFill>
              </a:rPr>
              <a:t> INPUT-FILE -l LANGUAGE -n NAMESPACE [-o OUTPUT-FILE]</a:t>
            </a:r>
          </a:p>
          <a:p>
            <a:endParaRPr lang="en-US" altLang="ja-JP" dirty="0">
              <a:solidFill>
                <a:srgbClr val="272727"/>
              </a:solidFill>
            </a:endParaRPr>
          </a:p>
          <a:p>
            <a:r>
              <a:rPr lang="en-US" altLang="ja-JP" dirty="0">
                <a:solidFill>
                  <a:srgbClr val="272727"/>
                </a:solidFill>
              </a:rPr>
              <a:t>(</a:t>
            </a:r>
            <a:r>
              <a:rPr lang="ja-JP" altLang="en-US" dirty="0">
                <a:solidFill>
                  <a:srgbClr val="272727"/>
                </a:solidFill>
              </a:rPr>
              <a:t>例</a:t>
            </a:r>
            <a:r>
              <a:rPr lang="en-US" altLang="ja-JP" dirty="0">
                <a:solidFill>
                  <a:srgbClr val="272727"/>
                </a:solidFill>
              </a:rPr>
              <a:t>) C# </a:t>
            </a:r>
            <a:r>
              <a:rPr lang="ja-JP" altLang="en-US" dirty="0">
                <a:solidFill>
                  <a:srgbClr val="272727"/>
                </a:solidFill>
              </a:rPr>
              <a:t>の場合</a:t>
            </a:r>
            <a:r>
              <a:rPr lang="en-US" altLang="ja-JP" dirty="0">
                <a:solidFill>
                  <a:srgbClr val="272727"/>
                </a:solidFill>
              </a:rPr>
              <a:t>:</a:t>
            </a:r>
          </a:p>
          <a:p>
            <a:pPr lvl="1"/>
            <a:r>
              <a:rPr lang="en-US" altLang="ja-JP" dirty="0" err="1">
                <a:solidFill>
                  <a:srgbClr val="272727"/>
                </a:solidFill>
              </a:rPr>
              <a:t>mlgen</a:t>
            </a:r>
            <a:r>
              <a:rPr lang="en-US" altLang="ja-JP" dirty="0">
                <a:solidFill>
                  <a:srgbClr val="272727"/>
                </a:solidFill>
              </a:rPr>
              <a:t> -</a:t>
            </a:r>
            <a:r>
              <a:rPr lang="en-US" altLang="ja-JP" dirty="0" err="1">
                <a:solidFill>
                  <a:srgbClr val="272727"/>
                </a:solidFill>
              </a:rPr>
              <a:t>i</a:t>
            </a:r>
            <a:r>
              <a:rPr lang="en-US" altLang="ja-JP" dirty="0">
                <a:solidFill>
                  <a:srgbClr val="272727"/>
                </a:solidFill>
              </a:rPr>
              <a:t> </a:t>
            </a:r>
            <a:r>
              <a:rPr lang="en-US" altLang="ja-JP" dirty="0" err="1">
                <a:solidFill>
                  <a:srgbClr val="272727"/>
                </a:solidFill>
              </a:rPr>
              <a:t>model.onnx</a:t>
            </a:r>
            <a:r>
              <a:rPr lang="en-US" altLang="ja-JP" dirty="0">
                <a:solidFill>
                  <a:srgbClr val="272727"/>
                </a:solidFill>
              </a:rPr>
              <a:t> -l CS -n </a:t>
            </a:r>
            <a:r>
              <a:rPr lang="en-US" altLang="ja-JP" dirty="0" err="1">
                <a:solidFill>
                  <a:srgbClr val="272727"/>
                </a:solidFill>
              </a:rPr>
              <a:t>WindowsMLDemo</a:t>
            </a:r>
            <a:r>
              <a:rPr lang="en-US" altLang="ja-JP" dirty="0">
                <a:solidFill>
                  <a:srgbClr val="272727"/>
                </a:solidFill>
              </a:rPr>
              <a:t> -o </a:t>
            </a:r>
            <a:r>
              <a:rPr lang="en-US" altLang="ja-JP" dirty="0" err="1">
                <a:solidFill>
                  <a:srgbClr val="272727"/>
                </a:solidFill>
              </a:rPr>
              <a:t>model.cs</a:t>
            </a:r>
            <a:endParaRPr lang="en-US" altLang="ja-JP" dirty="0">
              <a:solidFill>
                <a:srgbClr val="272727"/>
              </a:solidFill>
            </a:endParaRPr>
          </a:p>
        </p:txBody>
      </p:sp>
    </p:spTree>
    <p:custDataLst>
      <p:tags r:id="rId1"/>
    </p:custDataLst>
    <p:extLst>
      <p:ext uri="{BB962C8B-B14F-4D97-AF65-F5344CB8AC3E}">
        <p14:creationId xmlns:p14="http://schemas.microsoft.com/office/powerpoint/2010/main" val="2816477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コンピューター, 電子機器, 座っている が含まれている画像&#10;&#10;高い精度で生成された説明">
            <a:extLst>
              <a:ext uri="{FF2B5EF4-FFF2-40B4-BE49-F238E27FC236}">
                <a16:creationId xmlns:a16="http://schemas.microsoft.com/office/drawing/2014/main" id="{452065B5-CA35-4337-AC94-AFA015F3CA3E}"/>
              </a:ext>
            </a:extLst>
          </p:cNvPr>
          <p:cNvPicPr>
            <a:picLocks noChangeAspect="1"/>
          </p:cNvPicPr>
          <p:nvPr/>
        </p:nvPicPr>
        <p:blipFill>
          <a:blip r:embed="rId4">
            <a:grayscl/>
          </a:blip>
          <a:stretch>
            <a:fillRect/>
          </a:stretch>
        </p:blipFill>
        <p:spPr>
          <a:xfrm>
            <a:off x="864" y="-1"/>
            <a:ext cx="12191136" cy="6857515"/>
          </a:xfrm>
          <a:prstGeom prst="rect">
            <a:avLst/>
          </a:prstGeom>
        </p:spPr>
      </p:pic>
      <p:sp>
        <p:nvSpPr>
          <p:cNvPr id="14" name="正方形/長方形 13">
            <a:extLst>
              <a:ext uri="{FF2B5EF4-FFF2-40B4-BE49-F238E27FC236}">
                <a16:creationId xmlns:a16="http://schemas.microsoft.com/office/drawing/2014/main" id="{04F57FFD-2113-472E-A91F-01EA6EEBEC2F}"/>
              </a:ext>
            </a:extLst>
          </p:cNvPr>
          <p:cNvSpPr/>
          <p:nvPr/>
        </p:nvSpPr>
        <p:spPr bwMode="auto">
          <a:xfrm>
            <a:off x="1761561" y="1559874"/>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モデルをロードする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5" name="正方形/長方形 4">
            <a:extLst>
              <a:ext uri="{FF2B5EF4-FFF2-40B4-BE49-F238E27FC236}">
                <a16:creationId xmlns:a16="http://schemas.microsoft.com/office/drawing/2014/main" id="{FA80D551-B607-4240-AFA6-4CE3F1342958}"/>
              </a:ext>
            </a:extLst>
          </p:cNvPr>
          <p:cNvSpPr/>
          <p:nvPr/>
        </p:nvSpPr>
        <p:spPr bwMode="auto">
          <a:xfrm>
            <a:off x="1761561" y="3251265"/>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入力を設定する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6" name="正方形/長方形 5">
            <a:extLst>
              <a:ext uri="{FF2B5EF4-FFF2-40B4-BE49-F238E27FC236}">
                <a16:creationId xmlns:a16="http://schemas.microsoft.com/office/drawing/2014/main" id="{2D717E61-54AD-4D1D-8091-EFD544ED6095}"/>
              </a:ext>
            </a:extLst>
          </p:cNvPr>
          <p:cNvSpPr/>
          <p:nvPr/>
        </p:nvSpPr>
        <p:spPr bwMode="auto">
          <a:xfrm>
            <a:off x="1761561" y="4942658"/>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推論を実行する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7" name="タイトル 1">
            <a:extLst>
              <a:ext uri="{FF2B5EF4-FFF2-40B4-BE49-F238E27FC236}">
                <a16:creationId xmlns:a16="http://schemas.microsoft.com/office/drawing/2014/main" id="{89B1704A-0FB1-4882-BED2-D08E2E9A133C}"/>
              </a:ext>
            </a:extLst>
          </p:cNvPr>
          <p:cNvSpPr>
            <a:spLocks noGrp="1"/>
          </p:cNvSpPr>
          <p:nvPr>
            <p:ph type="title" idx="4294967295"/>
          </p:nvPr>
        </p:nvSpPr>
        <p:spPr>
          <a:xfrm>
            <a:off x="1761561" y="400306"/>
            <a:ext cx="8667750" cy="733425"/>
          </a:xfr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02" fontAlgn="base">
              <a:spcAft>
                <a:spcPct val="0"/>
              </a:spcAft>
            </a:pPr>
            <a:r>
              <a:rPr lang="ja-JP" altLang="en-US" sz="5294" dirty="0">
                <a:gradFill>
                  <a:gsLst>
                    <a:gs pos="0">
                      <a:srgbClr val="FFFFFF"/>
                    </a:gs>
                    <a:gs pos="100000">
                      <a:srgbClr val="FFFFFF"/>
                    </a:gs>
                  </a:gsLst>
                  <a:lin ang="5400000" scaled="0"/>
                </a:gradFill>
                <a:latin typeface="+mn-ea"/>
                <a:ea typeface="+mn-ea"/>
                <a:cs typeface="Segoe UI" pitchFamily="34" charset="0"/>
              </a:rPr>
              <a:t>推論に必要な実装</a:t>
            </a:r>
            <a:endParaRPr lang="en-US" altLang="ja-JP" sz="5294" dirty="0">
              <a:gradFill>
                <a:gsLst>
                  <a:gs pos="0">
                    <a:srgbClr val="FFFFFF"/>
                  </a:gs>
                  <a:gs pos="100000">
                    <a:srgbClr val="FFFFFF"/>
                  </a:gs>
                </a:gsLst>
                <a:lin ang="5400000" scaled="0"/>
              </a:gradFill>
              <a:latin typeface="+mn-ea"/>
              <a:ea typeface="+mn-ea"/>
              <a:cs typeface="Segoe UI" pitchFamily="34" charset="0"/>
            </a:endParaRPr>
          </a:p>
        </p:txBody>
      </p:sp>
    </p:spTree>
    <p:custDataLst>
      <p:tags r:id="rId1"/>
    </p:custDataLst>
    <p:extLst>
      <p:ext uri="{BB962C8B-B14F-4D97-AF65-F5344CB8AC3E}">
        <p14:creationId xmlns:p14="http://schemas.microsoft.com/office/powerpoint/2010/main" val="2628124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lang="ja-JP" altLang="en-US" dirty="0"/>
              <a:t>サンプルで学ぶ </a:t>
            </a:r>
            <a:r>
              <a:rPr kumimoji="1" lang="en-US" altLang="ja-JP" dirty="0"/>
              <a:t>Windows ML</a:t>
            </a:r>
            <a:r>
              <a:rPr lang="ja-JP" altLang="en-US" dirty="0"/>
              <a:t> 開発実践</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chemeClr val="tx1"/>
                </a:solidFill>
              </a:rPr>
              <a:t>MNIST: </a:t>
            </a:r>
            <a:r>
              <a:rPr lang="ja-JP" altLang="en-US" dirty="0">
                <a:solidFill>
                  <a:schemeClr val="tx1"/>
                </a:solidFill>
              </a:rPr>
              <a:t>手書き文字認識を行う </a:t>
            </a:r>
            <a:r>
              <a:rPr lang="en-US" altLang="ja-JP" dirty="0">
                <a:solidFill>
                  <a:schemeClr val="tx1"/>
                </a:solidFill>
              </a:rPr>
              <a:t>UWP </a:t>
            </a:r>
            <a:r>
              <a:rPr lang="ja-JP" altLang="en-US" dirty="0">
                <a:solidFill>
                  <a:schemeClr val="tx1"/>
                </a:solidFill>
              </a:rPr>
              <a:t>サンプル</a:t>
            </a:r>
            <a:endParaRPr lang="en-US" altLang="ja-JP" dirty="0">
              <a:solidFill>
                <a:schemeClr val="tx1"/>
              </a:solidFill>
            </a:endParaRPr>
          </a:p>
          <a:p>
            <a:pPr lvl="1"/>
            <a:r>
              <a:rPr lang="en-US" altLang="ja-JP" dirty="0">
                <a:hlinkClick r:id="rId4"/>
              </a:rPr>
              <a:t>https://github.com/Microsoft/Windows-Machine-Learning</a:t>
            </a:r>
            <a:endParaRPr lang="en-US" altLang="ja-JP" dirty="0">
              <a:gradFill>
                <a:gsLst>
                  <a:gs pos="1250">
                    <a:schemeClr val="tx2"/>
                  </a:gs>
                  <a:gs pos="99000">
                    <a:schemeClr val="tx2"/>
                  </a:gs>
                </a:gsLst>
                <a:lin ang="5400000" scaled="0"/>
              </a:gradFill>
            </a:endParaRPr>
          </a:p>
          <a:p>
            <a:pPr lvl="1"/>
            <a:endParaRPr lang="en-US" altLang="ja-JP" dirty="0">
              <a:solidFill>
                <a:schemeClr val="accent1"/>
              </a:solidFill>
            </a:endParaRPr>
          </a:p>
          <a:p>
            <a:endParaRPr lang="en-US" altLang="ja-JP" dirty="0">
              <a:solidFill>
                <a:schemeClr val="tx1"/>
              </a:solidFill>
            </a:endParaRPr>
          </a:p>
          <a:p>
            <a:endParaRPr lang="en-US" altLang="ja-JP" dirty="0">
              <a:solidFill>
                <a:schemeClr val="tx1"/>
              </a:solidFill>
            </a:endParaRPr>
          </a:p>
          <a:p>
            <a:r>
              <a:rPr lang="en-US" altLang="ja-JP" dirty="0">
                <a:solidFill>
                  <a:schemeClr val="tx1"/>
                </a:solidFill>
              </a:rPr>
              <a:t>2</a:t>
            </a:r>
            <a:r>
              <a:rPr lang="ja-JP" altLang="en-US" dirty="0">
                <a:solidFill>
                  <a:schemeClr val="tx1"/>
                </a:solidFill>
              </a:rPr>
              <a:t>種類のサンプル</a:t>
            </a:r>
            <a:endParaRPr lang="en-US" altLang="ja-JP" dirty="0">
              <a:solidFill>
                <a:schemeClr val="tx1"/>
              </a:solidFill>
            </a:endParaRPr>
          </a:p>
          <a:p>
            <a:pPr lvl="1"/>
            <a:r>
              <a:rPr lang="en-US" altLang="ja-JP" dirty="0"/>
              <a:t>1. </a:t>
            </a:r>
            <a:r>
              <a:rPr lang="ja-JP" altLang="en-US" dirty="0"/>
              <a:t>完成品</a:t>
            </a:r>
            <a:endParaRPr lang="en-US" altLang="ja-JP" dirty="0"/>
          </a:p>
          <a:p>
            <a:pPr lvl="1"/>
            <a:r>
              <a:rPr lang="en-US" altLang="ja-JP" u="sng" dirty="0"/>
              <a:t>2.</a:t>
            </a:r>
            <a:r>
              <a:rPr lang="ja-JP" altLang="en-US" u="sng" dirty="0"/>
              <a:t> </a:t>
            </a:r>
            <a:r>
              <a:rPr lang="en-US" altLang="ja-JP" u="sng" dirty="0"/>
              <a:t>UI </a:t>
            </a:r>
            <a:r>
              <a:rPr lang="ja-JP" altLang="en-US" u="sng" dirty="0"/>
              <a:t>のみ実装済み</a:t>
            </a:r>
            <a:endParaRPr lang="en-US" altLang="ja-JP" dirty="0"/>
          </a:p>
        </p:txBody>
      </p:sp>
      <p:pic>
        <p:nvPicPr>
          <p:cNvPr id="5" name="図 4" descr="手書きの数字6">
            <a:extLst>
              <a:ext uri="{FF2B5EF4-FFF2-40B4-BE49-F238E27FC236}">
                <a16:creationId xmlns:a16="http://schemas.microsoft.com/office/drawing/2014/main" id="{9E5B36BA-76FC-49B7-8EF8-040EF80AFD37}"/>
              </a:ext>
            </a:extLst>
          </p:cNvPr>
          <p:cNvPicPr>
            <a:picLocks noChangeAspect="1"/>
          </p:cNvPicPr>
          <p:nvPr/>
        </p:nvPicPr>
        <p:blipFill>
          <a:blip r:embed="rId5"/>
          <a:stretch>
            <a:fillRect/>
          </a:stretch>
        </p:blipFill>
        <p:spPr>
          <a:xfrm>
            <a:off x="4184215" y="2813395"/>
            <a:ext cx="1623717" cy="1623717"/>
          </a:xfrm>
          <a:prstGeom prst="rect">
            <a:avLst/>
          </a:prstGeom>
        </p:spPr>
      </p:pic>
      <p:grpSp>
        <p:nvGrpSpPr>
          <p:cNvPr id="8" name="グループ化 7" descr="手書きの数字を認識">
            <a:extLst>
              <a:ext uri="{FF2B5EF4-FFF2-40B4-BE49-F238E27FC236}">
                <a16:creationId xmlns:a16="http://schemas.microsoft.com/office/drawing/2014/main" id="{5F13AAD4-8B4E-4817-BF8E-8627E673E1F9}"/>
              </a:ext>
            </a:extLst>
          </p:cNvPr>
          <p:cNvGrpSpPr/>
          <p:nvPr/>
        </p:nvGrpSpPr>
        <p:grpSpPr>
          <a:xfrm>
            <a:off x="6023992" y="2813395"/>
            <a:ext cx="2284969" cy="1623717"/>
            <a:chOff x="6802939" y="2722653"/>
            <a:chExt cx="2942533" cy="2090987"/>
          </a:xfrm>
        </p:grpSpPr>
        <p:sp>
          <p:nvSpPr>
            <p:cNvPr id="6" name="正方形/長方形 5" descr="認識された数字6">
              <a:extLst>
                <a:ext uri="{FF2B5EF4-FFF2-40B4-BE49-F238E27FC236}">
                  <a16:creationId xmlns:a16="http://schemas.microsoft.com/office/drawing/2014/main" id="{54D1547D-36F3-488B-8799-8F93DAFCE925}"/>
                </a:ext>
              </a:extLst>
            </p:cNvPr>
            <p:cNvSpPr/>
            <p:nvPr/>
          </p:nvSpPr>
          <p:spPr bwMode="auto">
            <a:xfrm>
              <a:off x="7654485" y="2722653"/>
              <a:ext cx="2090987" cy="209098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1273" dirty="0">
                  <a:gradFill>
                    <a:gsLst>
                      <a:gs pos="0">
                        <a:srgbClr val="FFFFFF"/>
                      </a:gs>
                      <a:gs pos="100000">
                        <a:srgbClr val="FFFFFF"/>
                      </a:gs>
                    </a:gsLst>
                    <a:lin ang="5400000" scaled="0"/>
                  </a:gradFill>
                  <a:cs typeface="Segoe UI" pitchFamily="34" charset="0"/>
                </a:rPr>
                <a:t>６</a:t>
              </a:r>
              <a:endParaRPr lang="en-US" altLang="ja-JP" sz="11273"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FDA5AEB3-F1F0-460B-A0A4-570549A7C77F}"/>
                </a:ext>
              </a:extLst>
            </p:cNvPr>
            <p:cNvSpPr/>
            <p:nvPr/>
          </p:nvSpPr>
          <p:spPr bwMode="auto">
            <a:xfrm>
              <a:off x="6802939" y="3476357"/>
              <a:ext cx="553366" cy="609600"/>
            </a:xfrm>
            <a:prstGeom prst="rightArrow">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25673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Register and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Train &amp;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Build Image</a:t>
              </a:r>
            </a:p>
          </p:txBody>
        </p:sp>
        <p:pic>
          <p:nvPicPr>
            <p:cNvPr id="61" name="Picture 60">
              <a:extLst>
                <a:ext uri="{FF2B5EF4-FFF2-40B4-BE49-F238E27FC236}">
                  <a16:creationId xmlns:a16="http://schemas.microsoft.com/office/drawing/2014/main" id="{A2A897C6-745D-47B5-8D61-59E73335FC6F}"/>
                </a:ext>
              </a:extLst>
            </p:cNvPr>
            <p:cNvPicPr>
              <a:picLocks noChangeAspect="1"/>
            </p:cNvPicPr>
            <p:nvPr/>
          </p:nvPicPr>
          <p:blipFill>
            <a:blip r:embed="rId2">
              <a:duotone>
                <a:schemeClr val="accent2">
                  <a:shade val="45000"/>
                  <a:satMod val="135000"/>
                </a:schemeClr>
                <a:prstClr val="white"/>
              </a:duotone>
            </a:blip>
            <a:stretch>
              <a:fillRect/>
            </a:stretch>
          </p:blipFill>
          <p:spPr>
            <a:xfrm>
              <a:off x="3025474" y="2965541"/>
              <a:ext cx="581953" cy="672257"/>
            </a:xfrm>
            <a:prstGeom prst="rect">
              <a:avLst/>
            </a:prstGeom>
          </p:spPr>
        </p:pic>
        <p:pic>
          <p:nvPicPr>
            <p:cNvPr id="63" name="Picture 10" descr="https://ih1.redbubble.net/image.361353434.1330/flat,800x800,075,f.jpg">
              <a:extLst>
                <a:ext uri="{FF2B5EF4-FFF2-40B4-BE49-F238E27FC236}">
                  <a16:creationId xmlns:a16="http://schemas.microsoft.com/office/drawing/2014/main" id="{E1C85BE1-7F23-4E03-B655-A3A6EF039FF8}"/>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9277" y="4091875"/>
              <a:ext cx="1181700" cy="40916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DB9ADC2-BB42-470D-8DDD-04BBD7D6881D}"/>
                </a:ext>
              </a:extLst>
            </p:cNvPr>
            <p:cNvSpPr txBox="1"/>
            <p:nvPr/>
          </p:nvSpPr>
          <p:spPr>
            <a:xfrm>
              <a:off x="2817564" y="3523816"/>
              <a:ext cx="985991" cy="549482"/>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1836" dirty="0">
                  <a:solidFill>
                    <a:srgbClr val="0078D4"/>
                  </a:soli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Build model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Deploy Service</a:t>
              </a:r>
            </a:p>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dirty="0">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E6E6E6"/>
              </a:solidFill>
              <a:ln w="12700" cap="rnd">
                <a:solidFill>
                  <a:schemeClr val="tx2"/>
                </a:solidFill>
                <a:miter lim="800000"/>
                <a:headEnd/>
                <a:tailEnd/>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E6E6E6"/>
              </a:solidFill>
              <a:ln w="12700" cap="rnd">
                <a:solidFill>
                  <a:schemeClr val="tx2"/>
                </a:solidFill>
                <a:miter lim="800000"/>
                <a:headEnd/>
                <a:tailEnd/>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rgbClr val="E6E6E6"/>
            </a:solidFill>
            <a:ln w="12700">
              <a:solidFill>
                <a:schemeClr val="tx2"/>
              </a:solidFill>
              <a:round/>
              <a:headEnd/>
              <a:tailEnd/>
            </a:ln>
            <a:extLst/>
          </p:spPr>
          <p:txBody>
            <a:bodyPr vert="horz" wrap="square" lIns="91401" tIns="45700" rIns="91401" bIns="45700" numCol="1" anchor="t" anchorCtr="0" compatLnSpc="1">
              <a:prstTxWarp prst="textNoShape">
                <a:avLst/>
              </a:prstTxWarp>
              <a:noAutofit/>
            </a:bodyPr>
            <a:lstStyle/>
            <a:p>
              <a:pPr defTabSz="932239">
                <a:defRPr/>
              </a:pPr>
              <a:endParaRPr lang="en-US" kern="0" dirty="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rgbClr val="E6E6E6"/>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09496"/>
            <a:ext cx="11268165" cy="603314"/>
            <a:chOff x="494299" y="5385703"/>
            <a:chExt cx="11268165" cy="603314"/>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385703"/>
              <a:ext cx="11268165" cy="603314"/>
              <a:chOff x="494299" y="5385703"/>
              <a:chExt cx="11268165" cy="603314"/>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385703"/>
                <a:ext cx="2330796" cy="60331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rgbClr val="E6E6E6"/>
            </a:solidFill>
            <a:ln>
              <a:noFill/>
            </a:ln>
            <a:effectLst/>
            <a:ex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dirty="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sp>
        <p:nvSpPr>
          <p:cNvPr id="3" name="タイトル 2">
            <a:extLst>
              <a:ext uri="{FF2B5EF4-FFF2-40B4-BE49-F238E27FC236}">
                <a16:creationId xmlns:a16="http://schemas.microsoft.com/office/drawing/2014/main" id="{EA98B331-05B1-4184-AAC1-BCB0DB4E7436}"/>
              </a:ext>
            </a:extLst>
          </p:cNvPr>
          <p:cNvSpPr>
            <a:spLocks noGrp="1"/>
          </p:cNvSpPr>
          <p:nvPr>
            <p:ph type="title"/>
          </p:nvPr>
        </p:nvSpPr>
        <p:spPr/>
        <p:txBody>
          <a:bodyPr/>
          <a:lstStyle/>
          <a:p>
            <a:r>
              <a:rPr lang="ja-JP" altLang="en-US" dirty="0"/>
              <a:t>カバー範囲</a:t>
            </a:r>
          </a:p>
        </p:txBody>
      </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自動生成されるラッパークラスは</a:t>
            </a:r>
            <a:r>
              <a:rPr lang="en-US" altLang="ja-JP" dirty="0"/>
              <a:t>3</a:t>
            </a:r>
            <a:r>
              <a:rPr lang="ja-JP" altLang="en-US" dirty="0"/>
              <a:t>種類</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4705" dirty="0">
                <a:solidFill>
                  <a:schemeClr val="accent1"/>
                </a:solidFill>
              </a:rPr>
              <a:t>//</a:t>
            </a:r>
            <a:r>
              <a:rPr lang="ja-JP" altLang="en-US" sz="4705" dirty="0">
                <a:solidFill>
                  <a:schemeClr val="accent1"/>
                </a:solidFill>
              </a:rPr>
              <a:t>モデルの読み込みと推論</a:t>
            </a:r>
            <a:endParaRPr lang="en-US" altLang="ja-JP" sz="4705" dirty="0">
              <a:solidFill>
                <a:schemeClr val="accent1"/>
              </a:solidFill>
            </a:endParaRPr>
          </a:p>
          <a:p>
            <a:r>
              <a:rPr lang="en-US" altLang="ja-JP" sz="4705" dirty="0" err="1">
                <a:solidFill>
                  <a:schemeClr val="accent2"/>
                </a:solidFill>
              </a:rPr>
              <a:t>MNISTModel</a:t>
            </a:r>
            <a:endParaRPr lang="en-US" altLang="ja-JP" sz="4705" dirty="0">
              <a:solidFill>
                <a:schemeClr val="accent2"/>
              </a:solidFill>
            </a:endParaRPr>
          </a:p>
          <a:p>
            <a:r>
              <a:rPr lang="en-US" altLang="ja-JP" sz="4705" dirty="0">
                <a:solidFill>
                  <a:schemeClr val="accent1"/>
                </a:solidFill>
              </a:rPr>
              <a:t>//</a:t>
            </a:r>
            <a:r>
              <a:rPr lang="ja-JP" altLang="en-US" sz="4705" dirty="0">
                <a:solidFill>
                  <a:schemeClr val="accent1"/>
                </a:solidFill>
              </a:rPr>
              <a:t>入力</a:t>
            </a:r>
            <a:endParaRPr lang="en-US" altLang="ja-JP" sz="4705" dirty="0">
              <a:solidFill>
                <a:schemeClr val="accent1"/>
              </a:solidFill>
            </a:endParaRPr>
          </a:p>
          <a:p>
            <a:r>
              <a:rPr lang="en-US" altLang="ja-JP" sz="4705" dirty="0" err="1">
                <a:solidFill>
                  <a:schemeClr val="accent2"/>
                </a:solidFill>
              </a:rPr>
              <a:t>MNISTModelInput</a:t>
            </a:r>
            <a:endParaRPr lang="en-US" altLang="ja-JP" sz="4705" dirty="0">
              <a:solidFill>
                <a:schemeClr val="accent2"/>
              </a:solidFill>
            </a:endParaRPr>
          </a:p>
          <a:p>
            <a:r>
              <a:rPr lang="en-US" altLang="ja-JP" sz="4705" dirty="0">
                <a:solidFill>
                  <a:schemeClr val="accent1"/>
                </a:solidFill>
              </a:rPr>
              <a:t>//</a:t>
            </a:r>
            <a:r>
              <a:rPr lang="ja-JP" altLang="en-US" sz="4705" dirty="0">
                <a:solidFill>
                  <a:schemeClr val="accent1"/>
                </a:solidFill>
              </a:rPr>
              <a:t>出力</a:t>
            </a:r>
            <a:endParaRPr lang="en-US" altLang="ja-JP" sz="4705" dirty="0">
              <a:solidFill>
                <a:schemeClr val="accent1"/>
              </a:solidFill>
            </a:endParaRPr>
          </a:p>
          <a:p>
            <a:r>
              <a:rPr lang="en-US" altLang="ja-JP" sz="4705" dirty="0" err="1">
                <a:solidFill>
                  <a:schemeClr val="accent2"/>
                </a:solidFill>
              </a:rPr>
              <a:t>MNISTModelOutput</a:t>
            </a:r>
            <a:endParaRPr lang="en-US" altLang="ja-JP" sz="4705" dirty="0">
              <a:solidFill>
                <a:schemeClr val="accent2"/>
              </a:solidFill>
            </a:endParaRPr>
          </a:p>
        </p:txBody>
      </p:sp>
    </p:spTree>
    <p:custDataLst>
      <p:tags r:id="rId1"/>
    </p:custDataLst>
    <p:extLst>
      <p:ext uri="{BB962C8B-B14F-4D97-AF65-F5344CB8AC3E}">
        <p14:creationId xmlns:p14="http://schemas.microsoft.com/office/powerpoint/2010/main" val="35551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ラッパー クラスの入力</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941" dirty="0">
                <a:solidFill>
                  <a:schemeClr val="accent4"/>
                </a:solidFill>
              </a:rPr>
              <a:t>public sealed class</a:t>
            </a:r>
            <a:r>
              <a:rPr lang="en-US" altLang="ja-JP" sz="2941" dirty="0">
                <a:solidFill>
                  <a:schemeClr val="tx1"/>
                </a:solidFill>
              </a:rPr>
              <a:t> </a:t>
            </a:r>
            <a:r>
              <a:rPr lang="en-US" altLang="ja-JP" sz="2941" dirty="0" err="1">
                <a:solidFill>
                  <a:schemeClr val="accent2"/>
                </a:solidFill>
              </a:rPr>
              <a:t>MNISTModelInput</a:t>
            </a:r>
            <a:endParaRPr lang="en-US" altLang="ja-JP" sz="2941" dirty="0">
              <a:solidFill>
                <a:schemeClr val="accent2"/>
              </a:solidFill>
            </a:endParaRPr>
          </a:p>
          <a:p>
            <a:r>
              <a:rPr lang="en-US" altLang="ja-JP" sz="2941" dirty="0">
                <a:solidFill>
                  <a:schemeClr val="tx1"/>
                </a:solidFill>
              </a:rPr>
              <a:t>{</a:t>
            </a:r>
          </a:p>
          <a:p>
            <a:r>
              <a:rPr lang="en-US" altLang="ja-JP" sz="2941" dirty="0">
                <a:solidFill>
                  <a:schemeClr val="tx1"/>
                </a:solidFill>
              </a:rPr>
              <a:t>	public </a:t>
            </a:r>
            <a:r>
              <a:rPr lang="en-US" altLang="ja-JP" sz="2941" dirty="0" err="1">
                <a:solidFill>
                  <a:schemeClr val="accent3"/>
                </a:solidFill>
              </a:rPr>
              <a:t>VideoFrame</a:t>
            </a:r>
            <a:r>
              <a:rPr lang="en-US" altLang="ja-JP" sz="2941" dirty="0">
                <a:solidFill>
                  <a:schemeClr val="tx1"/>
                </a:solidFill>
              </a:rPr>
              <a:t> Input3 { get; set; }</a:t>
            </a:r>
          </a:p>
          <a:p>
            <a:r>
              <a:rPr lang="en-US" altLang="ja-JP" sz="2941" dirty="0">
                <a:solidFill>
                  <a:schemeClr val="tx1"/>
                </a:solidFill>
              </a:rPr>
              <a:t>}</a:t>
            </a:r>
          </a:p>
        </p:txBody>
      </p:sp>
      <p:grpSp>
        <p:nvGrpSpPr>
          <p:cNvPr id="5" name="グループ化 4" descr="VideoFrame なので画像が入力になる">
            <a:extLst>
              <a:ext uri="{FF2B5EF4-FFF2-40B4-BE49-F238E27FC236}">
                <a16:creationId xmlns:a16="http://schemas.microsoft.com/office/drawing/2014/main" id="{FAFD7D05-5A0B-4F05-B15F-ABA910C6258B}"/>
              </a:ext>
            </a:extLst>
          </p:cNvPr>
          <p:cNvGrpSpPr/>
          <p:nvPr/>
        </p:nvGrpSpPr>
        <p:grpSpPr>
          <a:xfrm>
            <a:off x="1133835" y="2792131"/>
            <a:ext cx="4300824" cy="1409463"/>
            <a:chOff x="1639456" y="4038454"/>
            <a:chExt cx="4387064" cy="1437726"/>
          </a:xfrm>
        </p:grpSpPr>
        <p:sp>
          <p:nvSpPr>
            <p:cNvPr id="6" name="正方形/長方形 5" descr="インデックス X の値は数字 X のスコアに相当する">
              <a:extLst>
                <a:ext uri="{FF2B5EF4-FFF2-40B4-BE49-F238E27FC236}">
                  <a16:creationId xmlns:a16="http://schemas.microsoft.com/office/drawing/2014/main" id="{E491D0C7-7A1E-4D4B-B077-F9CB99C8E06E}"/>
                </a:ext>
              </a:extLst>
            </p:cNvPr>
            <p:cNvSpPr/>
            <p:nvPr/>
          </p:nvSpPr>
          <p:spPr bwMode="auto">
            <a:xfrm>
              <a:off x="1639456" y="4784369"/>
              <a:ext cx="4387064" cy="69181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137" dirty="0">
                  <a:gradFill>
                    <a:gsLst>
                      <a:gs pos="0">
                        <a:srgbClr val="FFFFFF"/>
                      </a:gs>
                      <a:gs pos="100000">
                        <a:srgbClr val="FFFFFF"/>
                      </a:gs>
                    </a:gsLst>
                    <a:lin ang="5400000" scaled="0"/>
                  </a:gradFill>
                  <a:cs typeface="Segoe UI" pitchFamily="34" charset="0"/>
                </a:rPr>
                <a:t>画像を入力として設定</a:t>
              </a:r>
              <a:endParaRPr lang="en-US" altLang="ja-JP" sz="3137"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347311BF-9DB9-46F3-9C7B-68C58E96551A}"/>
                </a:ext>
              </a:extLst>
            </p:cNvPr>
            <p:cNvSpPr/>
            <p:nvPr/>
          </p:nvSpPr>
          <p:spPr bwMode="auto">
            <a:xfrm rot="16200000" flipV="1">
              <a:off x="3556305" y="4010337"/>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3632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ラッパー クラスの出力</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941" dirty="0">
                <a:solidFill>
                  <a:schemeClr val="accent4"/>
                </a:solidFill>
              </a:rPr>
              <a:t>public sealed class</a:t>
            </a:r>
            <a:r>
              <a:rPr lang="en-US" altLang="ja-JP" sz="2941" dirty="0">
                <a:solidFill>
                  <a:schemeClr val="tx1"/>
                </a:solidFill>
              </a:rPr>
              <a:t> </a:t>
            </a:r>
            <a:r>
              <a:rPr lang="en-US" altLang="ja-JP" sz="2941" dirty="0" err="1">
                <a:solidFill>
                  <a:schemeClr val="accent2"/>
                </a:solidFill>
              </a:rPr>
              <a:t>MNISTModelOutput</a:t>
            </a:r>
            <a:endParaRPr lang="en-US" altLang="ja-JP" sz="2941" dirty="0">
              <a:solidFill>
                <a:schemeClr val="accent2"/>
              </a:solidFill>
            </a:endParaRPr>
          </a:p>
          <a:p>
            <a:r>
              <a:rPr lang="en-US" altLang="ja-JP" sz="2941" dirty="0">
                <a:solidFill>
                  <a:schemeClr val="tx1"/>
                </a:solidFill>
              </a:rPr>
              <a:t>{</a:t>
            </a:r>
          </a:p>
          <a:p>
            <a:r>
              <a:rPr lang="en-US" altLang="ja-JP" sz="2941" dirty="0">
                <a:solidFill>
                  <a:schemeClr val="tx1"/>
                </a:solidFill>
              </a:rPr>
              <a:t>	</a:t>
            </a:r>
            <a:r>
              <a:rPr lang="en-US" altLang="ja-JP" sz="2941" dirty="0">
                <a:solidFill>
                  <a:schemeClr val="accent4"/>
                </a:solidFill>
              </a:rPr>
              <a:t>public</a:t>
            </a:r>
            <a:r>
              <a:rPr lang="en-US" altLang="ja-JP" sz="2941" dirty="0">
                <a:solidFill>
                  <a:schemeClr val="tx1"/>
                </a:solidFill>
              </a:rPr>
              <a:t> </a:t>
            </a:r>
            <a:r>
              <a:rPr lang="en-US" altLang="ja-JP" sz="2941" dirty="0" err="1">
                <a:solidFill>
                  <a:schemeClr val="tx1"/>
                </a:solidFill>
              </a:rPr>
              <a:t>IList</a:t>
            </a:r>
            <a:r>
              <a:rPr lang="en-US" altLang="ja-JP" sz="2941" dirty="0">
                <a:solidFill>
                  <a:schemeClr val="tx1"/>
                </a:solidFill>
              </a:rPr>
              <a:t>&lt;</a:t>
            </a:r>
            <a:r>
              <a:rPr lang="en-US" altLang="ja-JP" sz="2941" dirty="0">
                <a:solidFill>
                  <a:schemeClr val="accent4"/>
                </a:solidFill>
              </a:rPr>
              <a:t>float</a:t>
            </a:r>
            <a:r>
              <a:rPr lang="en-US" altLang="ja-JP" sz="2941" dirty="0">
                <a:solidFill>
                  <a:schemeClr val="tx1"/>
                </a:solidFill>
              </a:rPr>
              <a:t>&gt; Plus214_Output_0 { </a:t>
            </a:r>
            <a:r>
              <a:rPr lang="en-US" altLang="ja-JP" sz="2941" dirty="0">
                <a:solidFill>
                  <a:schemeClr val="accent4"/>
                </a:solidFill>
              </a:rPr>
              <a:t>get</a:t>
            </a:r>
            <a:r>
              <a:rPr lang="en-US" altLang="ja-JP" sz="2941" dirty="0">
                <a:solidFill>
                  <a:schemeClr val="tx1"/>
                </a:solidFill>
              </a:rPr>
              <a:t>; </a:t>
            </a:r>
            <a:r>
              <a:rPr lang="en-US" altLang="ja-JP" sz="2941" dirty="0">
                <a:solidFill>
                  <a:schemeClr val="accent4"/>
                </a:solidFill>
              </a:rPr>
              <a:t>set</a:t>
            </a:r>
            <a:r>
              <a:rPr lang="en-US" altLang="ja-JP" sz="2941" dirty="0">
                <a:solidFill>
                  <a:schemeClr val="tx1"/>
                </a:solidFill>
              </a:rPr>
              <a:t>; }</a:t>
            </a:r>
          </a:p>
          <a:p>
            <a:r>
              <a:rPr lang="en-US" altLang="ja-JP" sz="2941" dirty="0">
                <a:solidFill>
                  <a:schemeClr val="tx1"/>
                </a:solidFill>
              </a:rPr>
              <a:t>	</a:t>
            </a:r>
            <a:r>
              <a:rPr lang="en-US" altLang="ja-JP" sz="2941" dirty="0">
                <a:solidFill>
                  <a:schemeClr val="accent4"/>
                </a:solidFill>
              </a:rPr>
              <a:t>public</a:t>
            </a:r>
            <a:r>
              <a:rPr lang="en-US" altLang="ja-JP" sz="2941" dirty="0">
                <a:solidFill>
                  <a:schemeClr val="tx1"/>
                </a:solidFill>
              </a:rPr>
              <a:t> </a:t>
            </a:r>
            <a:r>
              <a:rPr lang="en-US" altLang="ja-JP" sz="2941" dirty="0" err="1">
                <a:solidFill>
                  <a:schemeClr val="accent2"/>
                </a:solidFill>
              </a:rPr>
              <a:t>MNISTModelOutput</a:t>
            </a:r>
            <a:r>
              <a:rPr lang="en-US" altLang="ja-JP" sz="2941" dirty="0">
                <a:solidFill>
                  <a:schemeClr val="tx1"/>
                </a:solidFill>
              </a:rPr>
              <a:t>()</a:t>
            </a:r>
          </a:p>
          <a:p>
            <a:r>
              <a:rPr lang="en-US" altLang="ja-JP" sz="2941" dirty="0">
                <a:solidFill>
                  <a:schemeClr val="tx1"/>
                </a:solidFill>
              </a:rPr>
              <a:t>	{</a:t>
            </a:r>
          </a:p>
          <a:p>
            <a:r>
              <a:rPr lang="en-US" altLang="ja-JP" sz="2941" dirty="0">
                <a:solidFill>
                  <a:schemeClr val="tx1"/>
                </a:solidFill>
              </a:rPr>
              <a:t>		</a:t>
            </a:r>
            <a:r>
              <a:rPr lang="en-US" altLang="ja-JP" sz="2941" dirty="0">
                <a:solidFill>
                  <a:schemeClr val="accent4"/>
                </a:solidFill>
              </a:rPr>
              <a:t>this</a:t>
            </a:r>
            <a:r>
              <a:rPr lang="en-US" altLang="ja-JP" sz="2941" dirty="0">
                <a:solidFill>
                  <a:schemeClr val="tx1"/>
                </a:solidFill>
              </a:rPr>
              <a:t>.Plus214_Output_0 = </a:t>
            </a:r>
            <a:r>
              <a:rPr lang="en-US" altLang="ja-JP" sz="2941" dirty="0">
                <a:solidFill>
                  <a:schemeClr val="accent4"/>
                </a:solidFill>
              </a:rPr>
              <a:t>new</a:t>
            </a:r>
            <a:r>
              <a:rPr lang="en-US" altLang="ja-JP" sz="2941" dirty="0">
                <a:solidFill>
                  <a:schemeClr val="tx1"/>
                </a:solidFill>
              </a:rPr>
              <a:t> </a:t>
            </a:r>
            <a:r>
              <a:rPr lang="en-US" altLang="ja-JP" sz="2941" dirty="0">
                <a:solidFill>
                  <a:schemeClr val="accent3"/>
                </a:solidFill>
              </a:rPr>
              <a:t>List</a:t>
            </a:r>
            <a:r>
              <a:rPr lang="en-US" altLang="ja-JP" sz="2941" dirty="0">
                <a:solidFill>
                  <a:schemeClr val="tx1"/>
                </a:solidFill>
              </a:rPr>
              <a:t>&lt;</a:t>
            </a:r>
            <a:r>
              <a:rPr lang="en-US" altLang="ja-JP" sz="2941" dirty="0">
                <a:solidFill>
                  <a:schemeClr val="accent4"/>
                </a:solidFill>
              </a:rPr>
              <a:t>float</a:t>
            </a:r>
            <a:r>
              <a:rPr lang="en-US" altLang="ja-JP" sz="2941" dirty="0">
                <a:solidFill>
                  <a:schemeClr val="tx1"/>
                </a:solidFill>
              </a:rPr>
              <a:t>&gt;();</a:t>
            </a:r>
          </a:p>
          <a:p>
            <a:r>
              <a:rPr lang="en-US" altLang="ja-JP" sz="2941" dirty="0">
                <a:solidFill>
                  <a:schemeClr val="tx1"/>
                </a:solidFill>
              </a:rPr>
              <a:t>	}</a:t>
            </a:r>
          </a:p>
          <a:p>
            <a:r>
              <a:rPr lang="en-US" altLang="ja-JP" sz="2941" dirty="0">
                <a:solidFill>
                  <a:schemeClr val="tx1"/>
                </a:solidFill>
              </a:rPr>
              <a:t>}</a:t>
            </a:r>
          </a:p>
        </p:txBody>
      </p:sp>
      <p:grpSp>
        <p:nvGrpSpPr>
          <p:cNvPr id="3" name="グループ化 2" descr="インデックス X の値は数字 X のスコアに相当する">
            <a:extLst>
              <a:ext uri="{FF2B5EF4-FFF2-40B4-BE49-F238E27FC236}">
                <a16:creationId xmlns:a16="http://schemas.microsoft.com/office/drawing/2014/main" id="{6F5D226C-FC2B-4D38-8F64-846EF67AF430}"/>
              </a:ext>
            </a:extLst>
          </p:cNvPr>
          <p:cNvGrpSpPr/>
          <p:nvPr/>
        </p:nvGrpSpPr>
        <p:grpSpPr>
          <a:xfrm>
            <a:off x="5303912" y="4653136"/>
            <a:ext cx="6546923" cy="1426374"/>
            <a:chOff x="4377519" y="4105815"/>
            <a:chExt cx="6678202" cy="1454976"/>
          </a:xfrm>
        </p:grpSpPr>
        <p:sp>
          <p:nvSpPr>
            <p:cNvPr id="6" name="正方形/長方形 5">
              <a:extLst>
                <a:ext uri="{FF2B5EF4-FFF2-40B4-BE49-F238E27FC236}">
                  <a16:creationId xmlns:a16="http://schemas.microsoft.com/office/drawing/2014/main" id="{0C9F7201-1B25-44F4-A648-EA5CE0C2BF73}"/>
                </a:ext>
              </a:extLst>
            </p:cNvPr>
            <p:cNvSpPr/>
            <p:nvPr/>
          </p:nvSpPr>
          <p:spPr bwMode="auto">
            <a:xfrm>
              <a:off x="4377519" y="4880203"/>
              <a:ext cx="6678202" cy="68058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137" dirty="0">
                  <a:gradFill>
                    <a:gsLst>
                      <a:gs pos="0">
                        <a:srgbClr val="FFFFFF"/>
                      </a:gs>
                      <a:gs pos="100000">
                        <a:srgbClr val="FFFFFF"/>
                      </a:gs>
                    </a:gsLst>
                    <a:lin ang="5400000" scaled="0"/>
                  </a:gradFill>
                  <a:cs typeface="Segoe UI" pitchFamily="34" charset="0"/>
                </a:rPr>
                <a:t>インデックス </a:t>
              </a:r>
              <a:r>
                <a:rPr lang="en-US" altLang="ja-JP" sz="3137" dirty="0">
                  <a:gradFill>
                    <a:gsLst>
                      <a:gs pos="0">
                        <a:srgbClr val="FFFFFF"/>
                      </a:gs>
                      <a:gs pos="100000">
                        <a:srgbClr val="FFFFFF"/>
                      </a:gs>
                    </a:gsLst>
                    <a:lin ang="5400000" scaled="0"/>
                  </a:gradFill>
                  <a:cs typeface="Segoe UI" pitchFamily="34" charset="0"/>
                </a:rPr>
                <a:t>X </a:t>
              </a:r>
              <a:r>
                <a:rPr lang="ja-JP" altLang="en-US" sz="3137" dirty="0">
                  <a:gradFill>
                    <a:gsLst>
                      <a:gs pos="0">
                        <a:srgbClr val="FFFFFF"/>
                      </a:gs>
                      <a:gs pos="100000">
                        <a:srgbClr val="FFFFFF"/>
                      </a:gs>
                    </a:gsLst>
                    <a:lin ang="5400000" scaled="0"/>
                  </a:gradFill>
                  <a:cs typeface="Segoe UI" pitchFamily="34" charset="0"/>
                </a:rPr>
                <a:t>の値</a:t>
              </a:r>
              <a:r>
                <a:rPr lang="en-US" altLang="ja-JP" sz="3137" dirty="0">
                  <a:gradFill>
                    <a:gsLst>
                      <a:gs pos="0">
                        <a:srgbClr val="FFFFFF"/>
                      </a:gs>
                      <a:gs pos="100000">
                        <a:srgbClr val="FFFFFF"/>
                      </a:gs>
                    </a:gsLst>
                    <a:lin ang="5400000" scaled="0"/>
                  </a:gradFill>
                  <a:cs typeface="Segoe UI" pitchFamily="34" charset="0"/>
                </a:rPr>
                <a:t>: </a:t>
              </a:r>
              <a:r>
                <a:rPr lang="ja-JP" altLang="en-US" sz="3137" dirty="0">
                  <a:gradFill>
                    <a:gsLst>
                      <a:gs pos="0">
                        <a:srgbClr val="FFFFFF"/>
                      </a:gs>
                      <a:gs pos="100000">
                        <a:srgbClr val="FFFFFF"/>
                      </a:gs>
                    </a:gsLst>
                    <a:lin ang="5400000" scaled="0"/>
                  </a:gradFill>
                  <a:cs typeface="Segoe UI" pitchFamily="34" charset="0"/>
                </a:rPr>
                <a:t>数字 </a:t>
              </a:r>
              <a:r>
                <a:rPr lang="en-US" altLang="ja-JP" sz="3137" dirty="0">
                  <a:gradFill>
                    <a:gsLst>
                      <a:gs pos="0">
                        <a:srgbClr val="FFFFFF"/>
                      </a:gs>
                      <a:gs pos="100000">
                        <a:srgbClr val="FFFFFF"/>
                      </a:gs>
                    </a:gsLst>
                    <a:lin ang="5400000" scaled="0"/>
                  </a:gradFill>
                  <a:cs typeface="Segoe UI" pitchFamily="34" charset="0"/>
                </a:rPr>
                <a:t>X </a:t>
              </a:r>
              <a:r>
                <a:rPr lang="ja-JP" altLang="en-US" sz="3137" dirty="0">
                  <a:gradFill>
                    <a:gsLst>
                      <a:gs pos="0">
                        <a:srgbClr val="FFFFFF"/>
                      </a:gs>
                      <a:gs pos="100000">
                        <a:srgbClr val="FFFFFF"/>
                      </a:gs>
                    </a:gsLst>
                    <a:lin ang="5400000" scaled="0"/>
                  </a:gradFill>
                  <a:cs typeface="Segoe UI" pitchFamily="34" charset="0"/>
                </a:rPr>
                <a:t>のスコア</a:t>
              </a:r>
              <a:endParaRPr lang="en-US" altLang="ja-JP" sz="3137"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66ED5581-7122-4BEB-91D7-0E38731BA517}"/>
                </a:ext>
              </a:extLst>
            </p:cNvPr>
            <p:cNvSpPr/>
            <p:nvPr/>
          </p:nvSpPr>
          <p:spPr bwMode="auto">
            <a:xfrm rot="5400000">
              <a:off x="7439937" y="4077698"/>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8806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注意</a:t>
            </a:r>
            <a:r>
              <a:rPr lang="en-US" altLang="ja-JP" dirty="0"/>
              <a:t>: </a:t>
            </a:r>
            <a:r>
              <a:rPr lang="ja-JP" altLang="en-US" dirty="0"/>
              <a:t>入出力はモデルによって変わる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normAutofit fontScale="92500" lnSpcReduction="20000"/>
          </a:bodyPr>
          <a:lstStyle/>
          <a:p>
            <a:r>
              <a:rPr lang="en-US" altLang="ja-JP" sz="2451" dirty="0">
                <a:solidFill>
                  <a:schemeClr val="accent4"/>
                </a:solidFill>
              </a:rPr>
              <a:t>public sealed class</a:t>
            </a:r>
            <a:r>
              <a:rPr lang="en-US" altLang="ja-JP" sz="2451" dirty="0"/>
              <a:t> </a:t>
            </a:r>
            <a:r>
              <a:rPr lang="en-US" altLang="ja-JP" sz="2451" dirty="0" err="1">
                <a:solidFill>
                  <a:schemeClr val="accent2"/>
                </a:solidFill>
              </a:rPr>
              <a:t>XModelOutput</a:t>
            </a:r>
            <a:endParaRPr lang="en-US" altLang="ja-JP" sz="2451" dirty="0">
              <a:solidFill>
                <a:schemeClr val="accent2"/>
              </a:solidFill>
            </a:endParaRPr>
          </a:p>
          <a:p>
            <a:r>
              <a:rPr lang="en-US" altLang="ja-JP" sz="2451" dirty="0"/>
              <a:t>{</a:t>
            </a:r>
          </a:p>
          <a:p>
            <a:r>
              <a:rPr lang="en-US" altLang="ja-JP" sz="2451" dirty="0"/>
              <a:t>	</a:t>
            </a:r>
            <a:r>
              <a:rPr lang="en-US" altLang="ja-JP" sz="2451" dirty="0">
                <a:solidFill>
                  <a:schemeClr val="accent4"/>
                </a:solidFill>
              </a:rPr>
              <a:t>public </a:t>
            </a:r>
            <a:r>
              <a:rPr lang="en-US" altLang="ja-JP" sz="2451" dirty="0" err="1">
                <a:solidFill>
                  <a:schemeClr val="accent4"/>
                </a:solidFill>
              </a:rPr>
              <a:t>IList</a:t>
            </a:r>
            <a:r>
              <a:rPr lang="en-US" altLang="ja-JP" sz="2451" dirty="0"/>
              <a:t>&lt;</a:t>
            </a:r>
            <a:r>
              <a:rPr lang="en-US" altLang="ja-JP" sz="2451" dirty="0">
                <a:solidFill>
                  <a:schemeClr val="accent4"/>
                </a:solidFill>
              </a:rPr>
              <a:t>string</a:t>
            </a:r>
            <a:r>
              <a:rPr lang="en-US" altLang="ja-JP" sz="2451" dirty="0"/>
              <a:t>&gt; </a:t>
            </a:r>
            <a:r>
              <a:rPr lang="en-US" altLang="ja-JP" sz="2451" dirty="0" err="1"/>
              <a:t>classLabel</a:t>
            </a:r>
            <a:r>
              <a:rPr lang="en-US" altLang="ja-JP" sz="2451" dirty="0"/>
              <a:t> { </a:t>
            </a:r>
            <a:r>
              <a:rPr lang="en-US" altLang="ja-JP" sz="2451" dirty="0">
                <a:solidFill>
                  <a:schemeClr val="accent4"/>
                </a:solidFill>
              </a:rPr>
              <a:t>get;</a:t>
            </a:r>
            <a:r>
              <a:rPr lang="en-US" altLang="ja-JP" sz="2451" dirty="0"/>
              <a:t> </a:t>
            </a:r>
            <a:r>
              <a:rPr lang="en-US" altLang="ja-JP" sz="2451" dirty="0">
                <a:solidFill>
                  <a:schemeClr val="accent4"/>
                </a:solidFill>
              </a:rPr>
              <a:t>set</a:t>
            </a:r>
            <a:r>
              <a:rPr lang="en-US" altLang="ja-JP" sz="2451" dirty="0"/>
              <a:t>; }</a:t>
            </a:r>
          </a:p>
          <a:p>
            <a:r>
              <a:rPr lang="en-US" altLang="ja-JP" sz="2451" dirty="0"/>
              <a:t>	</a:t>
            </a:r>
            <a:r>
              <a:rPr lang="en-US" altLang="ja-JP" sz="2451" dirty="0">
                <a:solidFill>
                  <a:schemeClr val="accent4"/>
                </a:solidFill>
              </a:rPr>
              <a:t>public </a:t>
            </a:r>
            <a:r>
              <a:rPr lang="en-US" altLang="ja-JP" sz="2451" dirty="0" err="1">
                <a:solidFill>
                  <a:schemeClr val="accent4"/>
                </a:solidFill>
              </a:rPr>
              <a:t>IDictionary</a:t>
            </a:r>
            <a:r>
              <a:rPr lang="en-US" altLang="ja-JP" sz="2451" dirty="0"/>
              <a:t>&lt;</a:t>
            </a:r>
            <a:r>
              <a:rPr lang="en-US" altLang="ja-JP" sz="2451" dirty="0">
                <a:solidFill>
                  <a:schemeClr val="accent4"/>
                </a:solidFill>
              </a:rPr>
              <a:t>string</a:t>
            </a:r>
            <a:r>
              <a:rPr lang="en-US" altLang="ja-JP" sz="2451" dirty="0"/>
              <a:t>, </a:t>
            </a:r>
            <a:r>
              <a:rPr lang="en-US" altLang="ja-JP" sz="2451" dirty="0">
                <a:solidFill>
                  <a:schemeClr val="accent4"/>
                </a:solidFill>
              </a:rPr>
              <a:t>float</a:t>
            </a:r>
            <a:r>
              <a:rPr lang="en-US" altLang="ja-JP" sz="2451" dirty="0"/>
              <a:t>&gt; loss { </a:t>
            </a:r>
            <a:r>
              <a:rPr lang="en-US" altLang="ja-JP" sz="2451" dirty="0">
                <a:solidFill>
                  <a:schemeClr val="accent4"/>
                </a:solidFill>
              </a:rPr>
              <a:t>get</a:t>
            </a:r>
            <a:r>
              <a:rPr lang="en-US" altLang="ja-JP" sz="2451" dirty="0"/>
              <a:t>; </a:t>
            </a:r>
            <a:r>
              <a:rPr lang="en-US" altLang="ja-JP" sz="2451" dirty="0">
                <a:solidFill>
                  <a:schemeClr val="accent4"/>
                </a:solidFill>
              </a:rPr>
              <a:t>set</a:t>
            </a:r>
            <a:r>
              <a:rPr lang="en-US" altLang="ja-JP" sz="2451" dirty="0"/>
              <a:t>; }</a:t>
            </a:r>
          </a:p>
          <a:p>
            <a:r>
              <a:rPr lang="en-US" altLang="ja-JP" sz="2451" dirty="0"/>
              <a:t>	</a:t>
            </a:r>
            <a:r>
              <a:rPr lang="en-US" altLang="ja-JP" sz="2451" dirty="0">
                <a:solidFill>
                  <a:schemeClr val="accent4"/>
                </a:solidFill>
              </a:rPr>
              <a:t>public</a:t>
            </a:r>
            <a:r>
              <a:rPr lang="en-US" altLang="ja-JP" sz="2451" dirty="0"/>
              <a:t> </a:t>
            </a:r>
            <a:r>
              <a:rPr lang="en-US" altLang="ja-JP" sz="2451" dirty="0" err="1">
                <a:solidFill>
                  <a:schemeClr val="accent2"/>
                </a:solidFill>
              </a:rPr>
              <a:t>XModelOutput</a:t>
            </a:r>
            <a:r>
              <a:rPr lang="en-US" altLang="ja-JP" sz="2451" dirty="0"/>
              <a:t>()</a:t>
            </a:r>
          </a:p>
          <a:p>
            <a:r>
              <a:rPr lang="en-US" altLang="ja-JP" sz="2451" dirty="0"/>
              <a:t>	{</a:t>
            </a:r>
          </a:p>
          <a:p>
            <a:r>
              <a:rPr lang="en-US" altLang="ja-JP" sz="2451" dirty="0"/>
              <a:t>		</a:t>
            </a:r>
            <a:r>
              <a:rPr lang="en-US" altLang="ja-JP" sz="2451" dirty="0" err="1">
                <a:solidFill>
                  <a:schemeClr val="accent4"/>
                </a:solidFill>
              </a:rPr>
              <a:t>this</a:t>
            </a:r>
            <a:r>
              <a:rPr lang="en-US" altLang="ja-JP" sz="2451" dirty="0" err="1"/>
              <a:t>.classLabel</a:t>
            </a:r>
            <a:r>
              <a:rPr lang="en-US" altLang="ja-JP" sz="2451" dirty="0"/>
              <a:t> = </a:t>
            </a:r>
            <a:r>
              <a:rPr lang="en-US" altLang="ja-JP" sz="2451" dirty="0">
                <a:solidFill>
                  <a:schemeClr val="accent4"/>
                </a:solidFill>
              </a:rPr>
              <a:t>new List</a:t>
            </a:r>
            <a:r>
              <a:rPr lang="en-US" altLang="ja-JP" sz="2451" dirty="0"/>
              <a:t>&lt;</a:t>
            </a:r>
            <a:r>
              <a:rPr lang="en-US" altLang="ja-JP" sz="2451" dirty="0">
                <a:solidFill>
                  <a:schemeClr val="accent4"/>
                </a:solidFill>
              </a:rPr>
              <a:t>string</a:t>
            </a:r>
            <a:r>
              <a:rPr lang="en-US" altLang="ja-JP" sz="2451" dirty="0"/>
              <a:t>&gt;();</a:t>
            </a:r>
          </a:p>
          <a:p>
            <a:r>
              <a:rPr lang="en-US" altLang="ja-JP" sz="2451" dirty="0"/>
              <a:t>		</a:t>
            </a:r>
            <a:r>
              <a:rPr lang="en-US" altLang="ja-JP" sz="2451" dirty="0" err="1">
                <a:solidFill>
                  <a:schemeClr val="accent4"/>
                </a:solidFill>
              </a:rPr>
              <a:t>this</a:t>
            </a:r>
            <a:r>
              <a:rPr lang="en-US" altLang="ja-JP" sz="2451" dirty="0" err="1"/>
              <a:t>.loss</a:t>
            </a:r>
            <a:r>
              <a:rPr lang="en-US" altLang="ja-JP" sz="2451" dirty="0"/>
              <a:t> = </a:t>
            </a:r>
            <a:r>
              <a:rPr lang="en-US" altLang="ja-JP" sz="2451" dirty="0">
                <a:solidFill>
                  <a:schemeClr val="accent4"/>
                </a:solidFill>
              </a:rPr>
              <a:t>new Dictionary</a:t>
            </a:r>
            <a:r>
              <a:rPr lang="en-US" altLang="ja-JP" sz="2451" dirty="0"/>
              <a:t>&lt;</a:t>
            </a:r>
            <a:r>
              <a:rPr lang="en-US" altLang="ja-JP" sz="2451" dirty="0">
                <a:solidFill>
                  <a:schemeClr val="accent4"/>
                </a:solidFill>
              </a:rPr>
              <a:t>string</a:t>
            </a:r>
            <a:r>
              <a:rPr lang="en-US" altLang="ja-JP" sz="2451" dirty="0"/>
              <a:t>, </a:t>
            </a:r>
            <a:r>
              <a:rPr lang="en-US" altLang="ja-JP" sz="2451" dirty="0">
                <a:solidFill>
                  <a:schemeClr val="accent4"/>
                </a:solidFill>
              </a:rPr>
              <a:t>float</a:t>
            </a:r>
            <a:r>
              <a:rPr lang="en-US" altLang="ja-JP" sz="2451" dirty="0"/>
              <a:t>&gt;()</a:t>
            </a:r>
          </a:p>
          <a:p>
            <a:r>
              <a:rPr lang="en-US" altLang="ja-JP" sz="2451" dirty="0"/>
              <a:t>		{</a:t>
            </a:r>
          </a:p>
          <a:p>
            <a:r>
              <a:rPr lang="en-US" altLang="ja-JP" sz="2451" dirty="0"/>
              <a:t>			{ </a:t>
            </a:r>
            <a:r>
              <a:rPr lang="en-US" altLang="ja-JP" sz="2451" dirty="0">
                <a:solidFill>
                  <a:schemeClr val="accent3"/>
                </a:solidFill>
              </a:rPr>
              <a:t>"cat"</a:t>
            </a:r>
            <a:r>
              <a:rPr lang="en-US" altLang="ja-JP" sz="2451" dirty="0"/>
              <a:t>, </a:t>
            </a:r>
            <a:r>
              <a:rPr lang="en-US" altLang="ja-JP" sz="2451" dirty="0" err="1"/>
              <a:t>float.NaN</a:t>
            </a:r>
            <a:r>
              <a:rPr lang="en-US" altLang="ja-JP" sz="2451" dirty="0"/>
              <a:t> },</a:t>
            </a:r>
          </a:p>
          <a:p>
            <a:r>
              <a:rPr lang="en-US" altLang="ja-JP" sz="2451" dirty="0"/>
              <a:t>			{ </a:t>
            </a:r>
            <a:r>
              <a:rPr lang="en-US" altLang="ja-JP" sz="2451" dirty="0">
                <a:solidFill>
                  <a:schemeClr val="accent3"/>
                </a:solidFill>
              </a:rPr>
              <a:t>"dog"</a:t>
            </a:r>
            <a:r>
              <a:rPr lang="en-US" altLang="ja-JP" sz="2451" dirty="0"/>
              <a:t>, </a:t>
            </a:r>
            <a:r>
              <a:rPr lang="en-US" altLang="ja-JP" sz="2451" dirty="0" err="1"/>
              <a:t>float.NaN</a:t>
            </a:r>
            <a:r>
              <a:rPr lang="en-US" altLang="ja-JP" sz="2451" dirty="0"/>
              <a:t> },</a:t>
            </a:r>
          </a:p>
          <a:p>
            <a:r>
              <a:rPr lang="en-US" altLang="ja-JP" sz="2451" dirty="0"/>
              <a:t>		};</a:t>
            </a:r>
          </a:p>
          <a:p>
            <a:r>
              <a:rPr lang="en-US" altLang="ja-JP" sz="2451" dirty="0"/>
              <a:t>	}</a:t>
            </a:r>
          </a:p>
          <a:p>
            <a:r>
              <a:rPr lang="en-US" altLang="ja-JP" sz="2451" dirty="0"/>
              <a:t>}</a:t>
            </a:r>
          </a:p>
          <a:p>
            <a:endParaRPr lang="en-US" altLang="ja-JP" sz="2451" dirty="0">
              <a:solidFill>
                <a:schemeClr val="tx1"/>
              </a:solidFill>
            </a:endParaRPr>
          </a:p>
        </p:txBody>
      </p:sp>
      <p:grpSp>
        <p:nvGrpSpPr>
          <p:cNvPr id="3" name="グループ化 2" descr="cat や dog といったクラス名付きで出力してくれるものもある">
            <a:extLst>
              <a:ext uri="{FF2B5EF4-FFF2-40B4-BE49-F238E27FC236}">
                <a16:creationId xmlns:a16="http://schemas.microsoft.com/office/drawing/2014/main" id="{52BCEEEA-E068-4FC7-A239-E36D9ACED7F8}"/>
              </a:ext>
            </a:extLst>
          </p:cNvPr>
          <p:cNvGrpSpPr/>
          <p:nvPr/>
        </p:nvGrpSpPr>
        <p:grpSpPr>
          <a:xfrm>
            <a:off x="5735960" y="4437112"/>
            <a:ext cx="5127072" cy="686096"/>
            <a:chOff x="5414148" y="4808661"/>
            <a:chExt cx="5229880" cy="699854"/>
          </a:xfrm>
        </p:grpSpPr>
        <p:sp>
          <p:nvSpPr>
            <p:cNvPr id="6" name="正方形/長方形 5" descr="インデックス X の値は数字 X のスコアに相当する">
              <a:extLst>
                <a:ext uri="{FF2B5EF4-FFF2-40B4-BE49-F238E27FC236}">
                  <a16:creationId xmlns:a16="http://schemas.microsoft.com/office/drawing/2014/main" id="{2519359E-D25B-41C5-A2A4-2463D692F608}"/>
                </a:ext>
              </a:extLst>
            </p:cNvPr>
            <p:cNvSpPr/>
            <p:nvPr/>
          </p:nvSpPr>
          <p:spPr bwMode="auto">
            <a:xfrm>
              <a:off x="6113126" y="4808661"/>
              <a:ext cx="4530902" cy="69985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dirty="0">
                  <a:gradFill>
                    <a:gsLst>
                      <a:gs pos="0">
                        <a:srgbClr val="FFFFFF"/>
                      </a:gs>
                      <a:gs pos="100000">
                        <a:srgbClr val="FFFFFF"/>
                      </a:gs>
                    </a:gsLst>
                    <a:lin ang="5400000" scaled="0"/>
                  </a:gradFill>
                  <a:cs typeface="Segoe UI" pitchFamily="34" charset="0"/>
                </a:rPr>
                <a:t>クラス名付きで出力</a:t>
              </a:r>
              <a:endParaRPr lang="en-US" altLang="ja-JP" sz="3529"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E5F84CF3-1195-4965-A168-F0519D5F380A}"/>
                </a:ext>
              </a:extLst>
            </p:cNvPr>
            <p:cNvSpPr/>
            <p:nvPr/>
          </p:nvSpPr>
          <p:spPr bwMode="auto">
            <a:xfrm rot="10800000" flipV="1">
              <a:off x="5414148" y="4853788"/>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3612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fade">
                                      <p:cBhvr>
                                        <p:cTn id="43" dur="500"/>
                                        <p:tgtEl>
                                          <p:spTgt spid="4">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fade">
                                      <p:cBhvr>
                                        <p:cTn id="46" dur="500"/>
                                        <p:tgtEl>
                                          <p:spTgt spid="4">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en-US" altLang="ja-JP" dirty="0"/>
              <a:t>(1) </a:t>
            </a:r>
            <a:r>
              <a:rPr lang="ja-JP" altLang="en-US" dirty="0"/>
              <a:t>モデルをロードする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2"/>
                </a:solidFill>
              </a:rPr>
              <a:t>MNISTModel</a:t>
            </a:r>
            <a:r>
              <a:rPr lang="en-US" altLang="ja-JP" sz="2843" dirty="0">
                <a:solidFill>
                  <a:schemeClr val="accent3"/>
                </a:solidFill>
              </a:rPr>
              <a:t> </a:t>
            </a:r>
            <a:r>
              <a:rPr lang="en-US" altLang="ja-JP" sz="2843" dirty="0" err="1">
                <a:solidFill>
                  <a:schemeClr val="tx1"/>
                </a:solidFill>
              </a:rPr>
              <a:t>ModelGen</a:t>
            </a:r>
            <a:r>
              <a:rPr lang="en-US" altLang="ja-JP" sz="2843" dirty="0">
                <a:solidFill>
                  <a:schemeClr val="tx1"/>
                </a:solidFill>
              </a:rPr>
              <a:t>;</a:t>
            </a:r>
            <a:endParaRPr lang="en-US" altLang="ja-JP" sz="2843" dirty="0">
              <a:solidFill>
                <a:schemeClr val="accent3"/>
              </a:solidFill>
            </a:endParaRPr>
          </a:p>
          <a:p>
            <a:r>
              <a:rPr lang="en-US" altLang="ja-JP" sz="2843" dirty="0" err="1">
                <a:solidFill>
                  <a:schemeClr val="accent3"/>
                </a:solidFill>
              </a:rPr>
              <a:t>StorageFile</a:t>
            </a:r>
            <a:r>
              <a:rPr lang="en-US" altLang="ja-JP" sz="2843" dirty="0">
                <a:solidFill>
                  <a:schemeClr val="tx1"/>
                </a:solidFill>
              </a:rPr>
              <a:t> </a:t>
            </a:r>
            <a:r>
              <a:rPr lang="en-US" altLang="ja-JP" sz="2843" dirty="0" err="1">
                <a:solidFill>
                  <a:schemeClr val="tx1"/>
                </a:solidFill>
              </a:rPr>
              <a:t>modelFile</a:t>
            </a:r>
            <a:r>
              <a:rPr lang="en-US" altLang="ja-JP" sz="2843" dirty="0">
                <a:solidFill>
                  <a:schemeClr val="tx1"/>
                </a:solidFill>
              </a:rPr>
              <a:t> = ...</a:t>
            </a:r>
            <a:r>
              <a:rPr lang="en-US" altLang="ja-JP" sz="2843" dirty="0">
                <a:solidFill>
                  <a:schemeClr val="accent1"/>
                </a:solidFill>
              </a:rPr>
              <a:t>//Assets</a:t>
            </a:r>
            <a:r>
              <a:rPr lang="ja-JP" altLang="en-US" sz="2843" dirty="0">
                <a:solidFill>
                  <a:schemeClr val="accent1"/>
                </a:solidFill>
              </a:rPr>
              <a:t> から </a:t>
            </a:r>
            <a:r>
              <a:rPr lang="en-US" altLang="ja-JP" sz="2843" dirty="0" err="1">
                <a:solidFill>
                  <a:schemeClr val="accent1"/>
                </a:solidFill>
              </a:rPr>
              <a:t>onnx</a:t>
            </a:r>
            <a:r>
              <a:rPr lang="ja-JP" altLang="en-US" sz="2843" dirty="0">
                <a:solidFill>
                  <a:schemeClr val="accent1"/>
                </a:solidFill>
              </a:rPr>
              <a:t> ファイルを取得</a:t>
            </a:r>
            <a:endParaRPr lang="en-US" altLang="ja-JP" sz="2843" dirty="0">
              <a:solidFill>
                <a:schemeClr val="accent1"/>
              </a:solidFill>
            </a:endParaRPr>
          </a:p>
          <a:p>
            <a:r>
              <a:rPr lang="en-US" altLang="ja-JP" sz="2843" dirty="0" err="1">
                <a:solidFill>
                  <a:schemeClr val="tx1"/>
                </a:solidFill>
              </a:rPr>
              <a:t>ModelGen</a:t>
            </a:r>
            <a:r>
              <a:rPr lang="en-US" altLang="ja-JP" sz="2843" dirty="0">
                <a:solidFill>
                  <a:schemeClr val="tx1"/>
                </a:solidFill>
              </a:rPr>
              <a:t> = </a:t>
            </a:r>
            <a:r>
              <a:rPr lang="en-US" altLang="ja-JP" sz="2843" dirty="0">
                <a:solidFill>
                  <a:schemeClr val="accent4"/>
                </a:solidFill>
              </a:rPr>
              <a:t>await </a:t>
            </a:r>
            <a:r>
              <a:rPr lang="en-US" altLang="ja-JP" sz="2843" dirty="0" err="1">
                <a:solidFill>
                  <a:schemeClr val="accent2"/>
                </a:solidFill>
              </a:rPr>
              <a:t>MNISTModel</a:t>
            </a:r>
            <a:r>
              <a:rPr lang="en-US" altLang="ja-JP" sz="2843" dirty="0" err="1">
                <a:solidFill>
                  <a:schemeClr val="tx1"/>
                </a:solidFill>
              </a:rPr>
              <a:t>.CreateMNISTModel</a:t>
            </a:r>
            <a:r>
              <a:rPr lang="en-US" altLang="ja-JP" sz="2843" dirty="0">
                <a:solidFill>
                  <a:schemeClr val="tx1"/>
                </a:solidFill>
              </a:rPr>
              <a:t>(</a:t>
            </a:r>
            <a:r>
              <a:rPr lang="en-US" altLang="ja-JP" sz="2843" dirty="0" err="1">
                <a:solidFill>
                  <a:schemeClr val="tx1"/>
                </a:solidFill>
              </a:rPr>
              <a:t>modelFile</a:t>
            </a:r>
            <a:r>
              <a:rPr lang="en-US" altLang="ja-JP" sz="2843" dirty="0">
                <a:solidFill>
                  <a:schemeClr val="tx1"/>
                </a:solidFill>
              </a:rPr>
              <a:t>);</a:t>
            </a:r>
          </a:p>
        </p:txBody>
      </p:sp>
    </p:spTree>
    <p:extLst>
      <p:ext uri="{BB962C8B-B14F-4D97-AF65-F5344CB8AC3E}">
        <p14:creationId xmlns:p14="http://schemas.microsoft.com/office/powerpoint/2010/main" val="9442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en-US" altLang="ja-JP" dirty="0"/>
              <a:t>(2) </a:t>
            </a:r>
            <a:r>
              <a:rPr lang="ja-JP" altLang="en-US" dirty="0"/>
              <a:t>入力を設定する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3"/>
                </a:solidFill>
              </a:rPr>
              <a:t>VideoFrame</a:t>
            </a:r>
            <a:r>
              <a:rPr lang="en-US" altLang="ja-JP" sz="2843" dirty="0">
                <a:solidFill>
                  <a:schemeClr val="tx1"/>
                </a:solidFill>
              </a:rPr>
              <a:t> </a:t>
            </a:r>
            <a:r>
              <a:rPr lang="en-US" altLang="ja-JP" sz="2843" dirty="0" err="1">
                <a:solidFill>
                  <a:schemeClr val="tx1"/>
                </a:solidFill>
              </a:rPr>
              <a:t>vf</a:t>
            </a:r>
            <a:r>
              <a:rPr lang="en-US" altLang="ja-JP" sz="2843" dirty="0">
                <a:solidFill>
                  <a:schemeClr val="tx1"/>
                </a:solidFill>
              </a:rPr>
              <a:t> = </a:t>
            </a:r>
            <a:r>
              <a:rPr lang="en-US" altLang="ja-JP" sz="2843" dirty="0">
                <a:solidFill>
                  <a:schemeClr val="accent1"/>
                </a:solidFill>
              </a:rPr>
              <a:t>...//</a:t>
            </a:r>
            <a:r>
              <a:rPr lang="en-US" altLang="ja-JP" sz="2843" dirty="0" err="1">
                <a:solidFill>
                  <a:schemeClr val="accent1"/>
                </a:solidFill>
              </a:rPr>
              <a:t>InkCanvas</a:t>
            </a:r>
            <a:r>
              <a:rPr lang="en-US" altLang="ja-JP" sz="2843" dirty="0">
                <a:solidFill>
                  <a:schemeClr val="accent1"/>
                </a:solidFill>
              </a:rPr>
              <a:t> </a:t>
            </a:r>
            <a:r>
              <a:rPr lang="ja-JP" altLang="en-US" sz="2843" dirty="0">
                <a:solidFill>
                  <a:schemeClr val="accent1"/>
                </a:solidFill>
              </a:rPr>
              <a:t>から </a:t>
            </a:r>
            <a:r>
              <a:rPr lang="en-US" altLang="ja-JP" sz="2843" dirty="0" err="1">
                <a:solidFill>
                  <a:schemeClr val="accent1"/>
                </a:solidFill>
              </a:rPr>
              <a:t>VideoFrame</a:t>
            </a:r>
            <a:r>
              <a:rPr lang="ja-JP" altLang="en-US" sz="2843" dirty="0">
                <a:solidFill>
                  <a:schemeClr val="accent1"/>
                </a:solidFill>
              </a:rPr>
              <a:t> を取得</a:t>
            </a:r>
            <a:endParaRPr lang="en-US" altLang="ja-JP" sz="2843" dirty="0">
              <a:solidFill>
                <a:schemeClr val="accent1"/>
              </a:solidFill>
            </a:endParaRPr>
          </a:p>
          <a:p>
            <a:r>
              <a:rPr lang="en-US" altLang="ja-JP" sz="2843" dirty="0" err="1">
                <a:solidFill>
                  <a:schemeClr val="accent2"/>
                </a:solidFill>
              </a:rPr>
              <a:t>MNISTModelInput</a:t>
            </a:r>
            <a:r>
              <a:rPr lang="ja-JP" altLang="en-US" sz="2843" dirty="0">
                <a:solidFill>
                  <a:schemeClr val="accent2"/>
                </a:solidFill>
              </a:rPr>
              <a:t> </a:t>
            </a:r>
            <a:r>
              <a:rPr lang="en-US" altLang="ja-JP" sz="2843" dirty="0" err="1">
                <a:solidFill>
                  <a:schemeClr val="tx1"/>
                </a:solidFill>
              </a:rPr>
              <a:t>ModelInput</a:t>
            </a:r>
            <a:r>
              <a:rPr lang="en-US" altLang="ja-JP" sz="2843" dirty="0">
                <a:solidFill>
                  <a:schemeClr val="tx1"/>
                </a:solidFill>
              </a:rPr>
              <a:t> = new </a:t>
            </a:r>
            <a:r>
              <a:rPr lang="en-US" altLang="ja-JP" sz="2843" dirty="0" err="1">
                <a:solidFill>
                  <a:schemeClr val="accent2"/>
                </a:solidFill>
              </a:rPr>
              <a:t>MNISTModelInput</a:t>
            </a:r>
            <a:r>
              <a:rPr lang="en-US" altLang="ja-JP" sz="2843" dirty="0">
                <a:solidFill>
                  <a:schemeClr val="tx1"/>
                </a:solidFill>
              </a:rPr>
              <a:t>();</a:t>
            </a:r>
          </a:p>
          <a:p>
            <a:r>
              <a:rPr lang="en-US" altLang="ja-JP" sz="2843" dirty="0">
                <a:solidFill>
                  <a:schemeClr val="tx1"/>
                </a:solidFill>
              </a:rPr>
              <a:t>ModelInput.Input3 = </a:t>
            </a:r>
            <a:r>
              <a:rPr lang="en-US" altLang="ja-JP" sz="2843" dirty="0" err="1">
                <a:solidFill>
                  <a:schemeClr val="tx1"/>
                </a:solidFill>
              </a:rPr>
              <a:t>vf</a:t>
            </a:r>
            <a:r>
              <a:rPr lang="en-US" altLang="ja-JP" sz="2843" dirty="0">
                <a:solidFill>
                  <a:schemeClr val="tx1"/>
                </a:solidFill>
              </a:rPr>
              <a:t>;</a:t>
            </a:r>
          </a:p>
        </p:txBody>
      </p:sp>
    </p:spTree>
    <p:extLst>
      <p:ext uri="{BB962C8B-B14F-4D97-AF65-F5344CB8AC3E}">
        <p14:creationId xmlns:p14="http://schemas.microsoft.com/office/powerpoint/2010/main" val="385579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kumimoji="1" lang="en-US" altLang="ja-JP" dirty="0"/>
              <a:t>(3) </a:t>
            </a:r>
            <a:r>
              <a:rPr kumimoji="1" lang="ja-JP" altLang="en-US" dirty="0"/>
              <a:t>推論を実行する</a:t>
            </a:r>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2"/>
                </a:solidFill>
              </a:rPr>
              <a:t>MNISTModelOutput</a:t>
            </a:r>
            <a:r>
              <a:rPr lang="ja-JP" altLang="en-US" sz="2843" dirty="0">
                <a:solidFill>
                  <a:schemeClr val="accent2"/>
                </a:solidFill>
              </a:rPr>
              <a:t> </a:t>
            </a:r>
            <a:r>
              <a:rPr lang="en-US" altLang="ja-JP" sz="2843" dirty="0" err="1">
                <a:solidFill>
                  <a:schemeClr val="tx1"/>
                </a:solidFill>
              </a:rPr>
              <a:t>ModelOutput</a:t>
            </a:r>
            <a:r>
              <a:rPr lang="en-US" altLang="ja-JP" sz="2843" dirty="0">
                <a:solidFill>
                  <a:schemeClr val="tx1"/>
                </a:solidFill>
              </a:rPr>
              <a:t>;</a:t>
            </a:r>
          </a:p>
          <a:p>
            <a:r>
              <a:rPr lang="en-US" altLang="ja-JP" sz="2843" dirty="0" err="1">
                <a:solidFill>
                  <a:schemeClr val="tx1"/>
                </a:solidFill>
              </a:rPr>
              <a:t>ModelOutput</a:t>
            </a:r>
            <a:r>
              <a:rPr lang="en-US" altLang="ja-JP" sz="2843" dirty="0">
                <a:solidFill>
                  <a:schemeClr val="tx1"/>
                </a:solidFill>
              </a:rPr>
              <a:t> = </a:t>
            </a:r>
            <a:r>
              <a:rPr lang="en-US" altLang="ja-JP" sz="2843" dirty="0">
                <a:solidFill>
                  <a:schemeClr val="accent4"/>
                </a:solidFill>
              </a:rPr>
              <a:t>await</a:t>
            </a:r>
            <a:r>
              <a:rPr lang="en-US" altLang="ja-JP" sz="2843" dirty="0">
                <a:solidFill>
                  <a:schemeClr val="tx1"/>
                </a:solidFill>
              </a:rPr>
              <a:t> </a:t>
            </a:r>
            <a:r>
              <a:rPr lang="en-US" altLang="ja-JP" sz="2843" dirty="0" err="1">
                <a:solidFill>
                  <a:schemeClr val="tx1"/>
                </a:solidFill>
              </a:rPr>
              <a:t>ModelGen.EvaluateAsync</a:t>
            </a:r>
            <a:r>
              <a:rPr lang="en-US" altLang="ja-JP" sz="2843" dirty="0">
                <a:solidFill>
                  <a:schemeClr val="tx1"/>
                </a:solidFill>
              </a:rPr>
              <a:t>(</a:t>
            </a:r>
            <a:r>
              <a:rPr lang="en-US" altLang="ja-JP" sz="2843" dirty="0" err="1">
                <a:solidFill>
                  <a:schemeClr val="tx1"/>
                </a:solidFill>
              </a:rPr>
              <a:t>ModelInput</a:t>
            </a:r>
            <a:r>
              <a:rPr lang="en-US" altLang="ja-JP" sz="2843" dirty="0">
                <a:solidFill>
                  <a:schemeClr val="tx1"/>
                </a:solidFill>
              </a:rPr>
              <a:t>);</a:t>
            </a:r>
          </a:p>
        </p:txBody>
      </p:sp>
      <p:sp>
        <p:nvSpPr>
          <p:cNvPr id="6" name="正方形/長方形 5">
            <a:extLst>
              <a:ext uri="{FF2B5EF4-FFF2-40B4-BE49-F238E27FC236}">
                <a16:creationId xmlns:a16="http://schemas.microsoft.com/office/drawing/2014/main" id="{F458953C-D3E1-4288-91C1-4D44F7E2DD06}"/>
              </a:ext>
            </a:extLst>
          </p:cNvPr>
          <p:cNvSpPr/>
          <p:nvPr/>
        </p:nvSpPr>
        <p:spPr bwMode="auto">
          <a:xfrm>
            <a:off x="1443363" y="3034078"/>
            <a:ext cx="9305274" cy="78984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294" dirty="0">
                <a:gradFill>
                  <a:gsLst>
                    <a:gs pos="0">
                      <a:srgbClr val="FFFFFF"/>
                    </a:gs>
                    <a:gs pos="100000">
                      <a:srgbClr val="FFFFFF"/>
                    </a:gs>
                  </a:gsLst>
                  <a:lin ang="5400000" scaled="0"/>
                </a:gradFill>
                <a:cs typeface="Segoe UI" pitchFamily="34" charset="0"/>
              </a:rPr>
              <a:t>推論部分は </a:t>
            </a:r>
            <a:r>
              <a:rPr lang="en-US" altLang="ja-JP" sz="5294" dirty="0">
                <a:gradFill>
                  <a:gsLst>
                    <a:gs pos="0">
                      <a:srgbClr val="FFFFFF"/>
                    </a:gs>
                    <a:gs pos="100000">
                      <a:srgbClr val="FFFFFF"/>
                    </a:gs>
                  </a:gsLst>
                  <a:lin ang="5400000" scaled="0"/>
                </a:gradFill>
                <a:cs typeface="Segoe UI" pitchFamily="34" charset="0"/>
              </a:rPr>
              <a:t>10 </a:t>
            </a:r>
            <a:r>
              <a:rPr lang="ja-JP" altLang="en-US" sz="5294" dirty="0">
                <a:gradFill>
                  <a:gsLst>
                    <a:gs pos="0">
                      <a:srgbClr val="FFFFFF"/>
                    </a:gs>
                    <a:gs pos="100000">
                      <a:srgbClr val="FFFFFF"/>
                    </a:gs>
                  </a:gsLst>
                  <a:lin ang="5400000" scaled="0"/>
                </a:gradFill>
                <a:cs typeface="Segoe UI" pitchFamily="34" charset="0"/>
              </a:rPr>
              <a:t>行も必要ない！</a:t>
            </a:r>
            <a:endParaRPr lang="en-US" altLang="ja-JP" sz="5294" dirty="0">
              <a:gradFill>
                <a:gsLst>
                  <a:gs pos="0">
                    <a:srgbClr val="FFFFFF"/>
                  </a:gs>
                  <a:gs pos="100000">
                    <a:srgbClr val="FFFFFF"/>
                  </a:gs>
                </a:gsLst>
                <a:lin ang="5400000" scaled="0"/>
              </a:gradFill>
              <a:cs typeface="Segoe UI" pitchFamily="34" charset="0"/>
            </a:endParaRPr>
          </a:p>
        </p:txBody>
      </p:sp>
    </p:spTree>
    <p:custDataLst>
      <p:tags r:id="rId1"/>
    </p:custDataLst>
    <p:extLst>
      <p:ext uri="{BB962C8B-B14F-4D97-AF65-F5344CB8AC3E}">
        <p14:creationId xmlns:p14="http://schemas.microsoft.com/office/powerpoint/2010/main" val="401508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0" y="2781300"/>
            <a:ext cx="5807968" cy="868363"/>
          </a:xfrm>
        </p:spPr>
        <p:txBody>
          <a:bodyPr/>
          <a:lstStyle/>
          <a:p>
            <a:r>
              <a:rPr lang="en-US" altLang="ja-JP" sz="3137" dirty="0">
                <a:latin typeface="+mj-ea"/>
              </a:rPr>
              <a:t>C# (VB.NET) </a:t>
            </a:r>
            <a:r>
              <a:rPr lang="ja-JP" altLang="en-US" sz="3137" dirty="0">
                <a:latin typeface="+mj-ea"/>
              </a:rPr>
              <a:t>のデスクトップアプリに</a:t>
            </a:r>
            <a:br>
              <a:rPr lang="en-US" altLang="ja-JP" sz="3137" dirty="0">
                <a:latin typeface="+mj-ea"/>
              </a:rPr>
            </a:br>
            <a:r>
              <a:rPr lang="ja-JP" altLang="en-US" sz="3137" dirty="0">
                <a:latin typeface="+mj-ea"/>
              </a:rPr>
              <a:t>機械学習の機能を追加したい</a:t>
            </a:r>
            <a:endParaRPr lang="en-US" sz="3137" dirty="0">
              <a:latin typeface="+mj-ea"/>
            </a:endParaRPr>
          </a:p>
        </p:txBody>
      </p:sp>
      <p:pic>
        <p:nvPicPr>
          <p:cNvPr id="3" name="図プレースホルダー 2" descr="座って考えるアプリケーションエンジニアの写真">
            <a:extLst>
              <a:ext uri="{FF2B5EF4-FFF2-40B4-BE49-F238E27FC236}">
                <a16:creationId xmlns:a16="http://schemas.microsoft.com/office/drawing/2014/main" id="{F8F8F60B-C052-47BD-BA60-75AB50CB011C}"/>
              </a:ext>
            </a:extLst>
          </p:cNvPr>
          <p:cNvPicPr>
            <a:picLocks noGrp="1" noChangeAspect="1"/>
          </p:cNvPicPr>
          <p:nvPr>
            <p:ph type="pic" sz="quarter" idx="4294967295"/>
          </p:nvPr>
        </p:nvPicPr>
        <p:blipFill>
          <a:blip r:embed="rId3"/>
          <a:srcRect l="5551" r="5551"/>
          <a:stretch>
            <a:fillRect/>
          </a:stretch>
        </p:blipFill>
        <p:spPr>
          <a:xfrm>
            <a:off x="6097588" y="0"/>
            <a:ext cx="6094412" cy="6856413"/>
          </a:xfrm>
        </p:spPr>
      </p:pic>
    </p:spTree>
    <p:extLst>
      <p:ext uri="{BB962C8B-B14F-4D97-AF65-F5344CB8AC3E}">
        <p14:creationId xmlns:p14="http://schemas.microsoft.com/office/powerpoint/2010/main" val="289725763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normAutofit/>
          </a:bodyPr>
          <a:lstStyle/>
          <a:p>
            <a:r>
              <a:rPr lang="ja-JP" altLang="en-US" dirty="0"/>
              <a:t>デスクトップ アプリケーション </a:t>
            </a:r>
            <a:r>
              <a:rPr lang="en-US" altLang="ja-JP" dirty="0"/>
              <a:t>with Windows ML </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chemeClr val="tx1"/>
                </a:solidFill>
              </a:rPr>
              <a:t>Windows Runtime API </a:t>
            </a:r>
            <a:r>
              <a:rPr lang="ja-JP" altLang="en-US" dirty="0">
                <a:solidFill>
                  <a:schemeClr val="tx1"/>
                </a:solidFill>
              </a:rPr>
              <a:t>をデスクトップ アプリで利用</a:t>
            </a:r>
            <a:endParaRPr lang="en-US" altLang="ja-JP" dirty="0">
              <a:solidFill>
                <a:schemeClr val="tx1"/>
              </a:solidFill>
            </a:endParaRPr>
          </a:p>
          <a:p>
            <a:pPr lvl="1"/>
            <a:r>
              <a:rPr lang="en-US" altLang="ja-JP" sz="2345" dirty="0">
                <a:hlinkClick r:id="rId4"/>
              </a:rPr>
              <a:t>https://docs.microsoft.com/ja-jp/windows/uwp/porting/desktop-to-uwp-enhance</a:t>
            </a:r>
            <a:endParaRPr lang="en-US" altLang="ja-JP" dirty="0">
              <a:solidFill>
                <a:schemeClr val="accent1"/>
              </a:solidFill>
            </a:endParaRPr>
          </a:p>
          <a:p>
            <a:pPr lvl="1"/>
            <a:endParaRPr lang="en-US" altLang="ja-JP" dirty="0"/>
          </a:p>
          <a:p>
            <a:r>
              <a:rPr lang="en-US" altLang="ja-JP" sz="4321" dirty="0"/>
              <a:t>mlgen.exe </a:t>
            </a:r>
            <a:r>
              <a:rPr lang="ja-JP" altLang="en-US" sz="4321" dirty="0"/>
              <a:t>で生成されたラッパー クラスを流用</a:t>
            </a:r>
          </a:p>
          <a:p>
            <a:pPr lvl="1"/>
            <a:endParaRPr lang="en-US" altLang="ja-JP" dirty="0"/>
          </a:p>
        </p:txBody>
      </p:sp>
    </p:spTree>
    <p:custDataLst>
      <p:tags r:id="rId1"/>
    </p:custDataLst>
    <p:extLst>
      <p:ext uri="{BB962C8B-B14F-4D97-AF65-F5344CB8AC3E}">
        <p14:creationId xmlns:p14="http://schemas.microsoft.com/office/powerpoint/2010/main" val="1427907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normAutofit/>
          </a:bodyPr>
          <a:lstStyle/>
          <a:p>
            <a:r>
              <a:rPr lang="ja-JP" altLang="en-US" dirty="0"/>
              <a:t>応用編</a:t>
            </a:r>
            <a:r>
              <a:rPr lang="en-US" altLang="ja-JP" dirty="0"/>
              <a:t>: </a:t>
            </a:r>
            <a:r>
              <a:rPr kumimoji="1" lang="en-US" altLang="ja-JP" dirty="0"/>
              <a:t>Custom Vision Service </a:t>
            </a:r>
            <a:r>
              <a:rPr kumimoji="1" lang="ja-JP" altLang="en-US" dirty="0"/>
              <a:t>を利用</a:t>
            </a:r>
            <a:r>
              <a:rPr lang="ja-JP" altLang="en-US" dirty="0"/>
              <a:t>する</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ja-JP" altLang="en-US" dirty="0">
                <a:solidFill>
                  <a:schemeClr val="tx1"/>
                </a:solidFill>
              </a:rPr>
              <a:t>画像のクラス分類を行うモデルを構築</a:t>
            </a:r>
            <a:endParaRPr lang="en-US" altLang="ja-JP" dirty="0">
              <a:solidFill>
                <a:schemeClr val="tx1"/>
              </a:solidFill>
            </a:endParaRPr>
          </a:p>
          <a:p>
            <a:pPr lvl="1"/>
            <a:r>
              <a:rPr lang="en-US" altLang="ja-JP" dirty="0">
                <a:hlinkClick r:id="rId4"/>
              </a:rPr>
              <a:t>https://www.customvision.ai/</a:t>
            </a:r>
            <a:endParaRPr lang="en-US" altLang="ja-JP" dirty="0"/>
          </a:p>
          <a:p>
            <a:pPr lvl="1"/>
            <a:endParaRPr lang="en-US" altLang="ja-JP" dirty="0"/>
          </a:p>
          <a:p>
            <a:r>
              <a:rPr lang="ja-JP" altLang="en-US" dirty="0">
                <a:solidFill>
                  <a:schemeClr val="tx1"/>
                </a:solidFill>
              </a:rPr>
              <a:t>学習結果を </a:t>
            </a:r>
            <a:r>
              <a:rPr lang="en-US" altLang="ja-JP" dirty="0">
                <a:solidFill>
                  <a:schemeClr val="tx1"/>
                </a:solidFill>
              </a:rPr>
              <a:t>ONNX </a:t>
            </a:r>
            <a:r>
              <a:rPr lang="ja-JP" altLang="en-US" dirty="0">
                <a:solidFill>
                  <a:schemeClr val="tx1"/>
                </a:solidFill>
              </a:rPr>
              <a:t>ファイルとして出力可能</a:t>
            </a:r>
            <a:endParaRPr lang="en-US" altLang="ja-JP" dirty="0">
              <a:solidFill>
                <a:schemeClr val="tx1"/>
              </a:solidFill>
            </a:endParaRPr>
          </a:p>
        </p:txBody>
      </p:sp>
      <p:sp>
        <p:nvSpPr>
          <p:cNvPr id="4" name="正方形/長方形 3" descr="インデックス X の値は数字 X のスコアに相当する">
            <a:extLst>
              <a:ext uri="{FF2B5EF4-FFF2-40B4-BE49-F238E27FC236}">
                <a16:creationId xmlns:a16="http://schemas.microsoft.com/office/drawing/2014/main" id="{50287171-5D62-46A1-A684-D595E52A5E18}"/>
              </a:ext>
            </a:extLst>
          </p:cNvPr>
          <p:cNvSpPr/>
          <p:nvPr/>
        </p:nvSpPr>
        <p:spPr bwMode="auto">
          <a:xfrm>
            <a:off x="1508457" y="4134587"/>
            <a:ext cx="9175087" cy="97687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5294" dirty="0">
                <a:gradFill>
                  <a:gsLst>
                    <a:gs pos="0">
                      <a:srgbClr val="FFFFFF"/>
                    </a:gs>
                    <a:gs pos="100000">
                      <a:srgbClr val="FFFFFF"/>
                    </a:gs>
                  </a:gsLst>
                  <a:lin ang="5400000" scaled="0"/>
                </a:gradFill>
                <a:cs typeface="Segoe UI" pitchFamily="34" charset="0"/>
              </a:rPr>
              <a:t>Windows</a:t>
            </a:r>
            <a:r>
              <a:rPr lang="ja-JP" altLang="en-US" sz="5294" dirty="0">
                <a:gradFill>
                  <a:gsLst>
                    <a:gs pos="0">
                      <a:srgbClr val="FFFFFF"/>
                    </a:gs>
                    <a:gs pos="100000">
                      <a:srgbClr val="FFFFFF"/>
                    </a:gs>
                  </a:gsLst>
                  <a:lin ang="5400000" scaled="0"/>
                </a:gradFill>
                <a:cs typeface="Segoe UI" pitchFamily="34" charset="0"/>
              </a:rPr>
              <a:t> </a:t>
            </a:r>
            <a:r>
              <a:rPr lang="en-US" altLang="ja-JP" sz="5294" dirty="0">
                <a:gradFill>
                  <a:gsLst>
                    <a:gs pos="0">
                      <a:srgbClr val="FFFFFF"/>
                    </a:gs>
                    <a:gs pos="100000">
                      <a:srgbClr val="FFFFFF"/>
                    </a:gs>
                  </a:gsLst>
                  <a:lin ang="5400000" scaled="0"/>
                </a:gradFill>
                <a:cs typeface="Segoe UI" pitchFamily="34" charset="0"/>
              </a:rPr>
              <a:t>ML</a:t>
            </a:r>
            <a:r>
              <a:rPr lang="ja-JP" altLang="en-US" sz="5294" dirty="0">
                <a:gradFill>
                  <a:gsLst>
                    <a:gs pos="0">
                      <a:srgbClr val="FFFFFF"/>
                    </a:gs>
                    <a:gs pos="100000">
                      <a:srgbClr val="FFFFFF"/>
                    </a:gs>
                  </a:gsLst>
                  <a:lin ang="5400000" scaled="0"/>
                </a:gradFill>
                <a:cs typeface="Segoe UI" pitchFamily="34" charset="0"/>
              </a:rPr>
              <a:t> ですぐに使える！</a:t>
            </a:r>
            <a:endParaRPr lang="en-US" altLang="ja-JP" sz="5294" dirty="0">
              <a:gradFill>
                <a:gsLst>
                  <a:gs pos="0">
                    <a:srgbClr val="FFFFFF"/>
                  </a:gs>
                  <a:gs pos="100000">
                    <a:srgbClr val="FFFFFF"/>
                  </a:gs>
                </a:gsLst>
                <a:lin ang="5400000" scaled="0"/>
              </a:gradFill>
              <a:cs typeface="Segoe UI" pitchFamily="34" charset="0"/>
            </a:endParaRPr>
          </a:p>
        </p:txBody>
      </p:sp>
    </p:spTree>
    <p:custDataLst>
      <p:tags r:id="rId1"/>
    </p:custDataLst>
    <p:extLst>
      <p:ext uri="{BB962C8B-B14F-4D97-AF65-F5344CB8AC3E}">
        <p14:creationId xmlns:p14="http://schemas.microsoft.com/office/powerpoint/2010/main" val="124873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a:extLst>
              <a:ext uri="{FF2B5EF4-FFF2-40B4-BE49-F238E27FC236}">
                <a16:creationId xmlns:a16="http://schemas.microsoft.com/office/drawing/2014/main" id="{70F44284-7DA5-473F-8FD6-C5E6D36A6C59}"/>
              </a:ext>
            </a:extLst>
          </p:cNvPr>
          <p:cNvSpPr/>
          <p:nvPr/>
        </p:nvSpPr>
        <p:spPr bwMode="auto">
          <a:xfrm>
            <a:off x="7755580" y="3054332"/>
            <a:ext cx="3560324" cy="13856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a:gsLst>
                  <a:gs pos="0">
                    <a:srgbClr val="FFFFFF"/>
                  </a:gs>
                  <a:gs pos="100000">
                    <a:srgbClr val="FFFFFF"/>
                  </a:gs>
                </a:gsLst>
                <a:lin ang="5400000" scaled="0"/>
              </a:gradFill>
              <a:latin typeface="+mn-ea"/>
              <a:cs typeface="Segoe UI" pitchFamily="34" charset="0"/>
            </a:endParaRPr>
          </a:p>
        </p:txBody>
      </p:sp>
      <p:sp>
        <p:nvSpPr>
          <p:cNvPr id="2" name="タイトル 1">
            <a:extLst>
              <a:ext uri="{FF2B5EF4-FFF2-40B4-BE49-F238E27FC236}">
                <a16:creationId xmlns:a16="http://schemas.microsoft.com/office/drawing/2014/main" id="{54316410-E495-4627-B542-D9B6C0BB093C}"/>
              </a:ext>
            </a:extLst>
          </p:cNvPr>
          <p:cNvSpPr>
            <a:spLocks noGrp="1"/>
          </p:cNvSpPr>
          <p:nvPr>
            <p:ph type="title"/>
          </p:nvPr>
        </p:nvSpPr>
        <p:spPr/>
        <p:txBody>
          <a:bodyPr/>
          <a:lstStyle/>
          <a:p>
            <a:r>
              <a:rPr kumimoji="1" lang="ja-JP" altLang="en-US" dirty="0"/>
              <a:t>よくある 環境</a:t>
            </a:r>
          </a:p>
        </p:txBody>
      </p:sp>
      <p:sp>
        <p:nvSpPr>
          <p:cNvPr id="3" name="TextBox 47">
            <a:extLst>
              <a:ext uri="{FF2B5EF4-FFF2-40B4-BE49-F238E27FC236}">
                <a16:creationId xmlns:a16="http://schemas.microsoft.com/office/drawing/2014/main" id="{FCD68DC9-6CB9-4EF0-932D-0B08C4519A17}"/>
              </a:ext>
            </a:extLst>
          </p:cNvPr>
          <p:cNvSpPr txBox="1"/>
          <p:nvPr/>
        </p:nvSpPr>
        <p:spPr>
          <a:xfrm>
            <a:off x="695400" y="4293096"/>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dirty="0"/>
              <a:t>My Computer</a:t>
            </a:r>
          </a:p>
        </p:txBody>
      </p:sp>
      <p:grpSp>
        <p:nvGrpSpPr>
          <p:cNvPr id="4" name="Group 146">
            <a:extLst>
              <a:ext uri="{FF2B5EF4-FFF2-40B4-BE49-F238E27FC236}">
                <a16:creationId xmlns:a16="http://schemas.microsoft.com/office/drawing/2014/main" id="{48C5B428-FCCA-4D90-A610-9CF7337968A3}"/>
              </a:ext>
            </a:extLst>
          </p:cNvPr>
          <p:cNvGrpSpPr/>
          <p:nvPr/>
        </p:nvGrpSpPr>
        <p:grpSpPr>
          <a:xfrm>
            <a:off x="876096" y="3207948"/>
            <a:ext cx="1058966" cy="849001"/>
            <a:chOff x="3068534" y="4513589"/>
            <a:chExt cx="1573878" cy="1050213"/>
          </a:xfrm>
        </p:grpSpPr>
        <p:sp>
          <p:nvSpPr>
            <p:cNvPr id="5" name="Laptop_E770" title="Icon of a laptop">
              <a:extLst>
                <a:ext uri="{FF2B5EF4-FFF2-40B4-BE49-F238E27FC236}">
                  <a16:creationId xmlns:a16="http://schemas.microsoft.com/office/drawing/2014/main" id="{CBD9EE56-A816-484C-ACD6-9DE28E086F4A}"/>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6" name="Straight Connector 129">
              <a:extLst>
                <a:ext uri="{FF2B5EF4-FFF2-40B4-BE49-F238E27FC236}">
                  <a16:creationId xmlns:a16="http://schemas.microsoft.com/office/drawing/2014/main" id="{3F485BDC-B766-46F4-91CB-77E96C4491F7}"/>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132">
              <a:extLst>
                <a:ext uri="{FF2B5EF4-FFF2-40B4-BE49-F238E27FC236}">
                  <a16:creationId xmlns:a16="http://schemas.microsoft.com/office/drawing/2014/main" id="{71E1B687-6B99-4769-A2E0-584BEC76AE05}"/>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133">
              <a:extLst>
                <a:ext uri="{FF2B5EF4-FFF2-40B4-BE49-F238E27FC236}">
                  <a16:creationId xmlns:a16="http://schemas.microsoft.com/office/drawing/2014/main" id="{A52E6603-5704-413C-A2CD-8E5DDAA33C3D}"/>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134">
              <a:extLst>
                <a:ext uri="{FF2B5EF4-FFF2-40B4-BE49-F238E27FC236}">
                  <a16:creationId xmlns:a16="http://schemas.microsoft.com/office/drawing/2014/main" id="{5F50A3DF-F619-4055-ABEC-1300C738AA8C}"/>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135">
              <a:extLst>
                <a:ext uri="{FF2B5EF4-FFF2-40B4-BE49-F238E27FC236}">
                  <a16:creationId xmlns:a16="http://schemas.microsoft.com/office/drawing/2014/main" id="{90158B25-9B6D-4FA6-8BE4-3D4A6C10F965}"/>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36">
              <a:extLst>
                <a:ext uri="{FF2B5EF4-FFF2-40B4-BE49-F238E27FC236}">
                  <a16:creationId xmlns:a16="http://schemas.microsoft.com/office/drawing/2014/main" id="{18468740-04A5-45BA-B966-5E06CA3D29DF}"/>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38">
              <a:extLst>
                <a:ext uri="{FF2B5EF4-FFF2-40B4-BE49-F238E27FC236}">
                  <a16:creationId xmlns:a16="http://schemas.microsoft.com/office/drawing/2014/main" id="{184F804B-7EF3-47E1-BAFD-16270FC2588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40">
              <a:extLst>
                <a:ext uri="{FF2B5EF4-FFF2-40B4-BE49-F238E27FC236}">
                  <a16:creationId xmlns:a16="http://schemas.microsoft.com/office/drawing/2014/main" id="{B5F0F7E0-452A-4EDC-8339-0FD5841639D5}"/>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8BF112CA-5981-4924-AF9A-465B6741B625}"/>
              </a:ext>
            </a:extLst>
          </p:cNvPr>
          <p:cNvCxnSpPr/>
          <p:nvPr/>
        </p:nvCxnSpPr>
        <p:spPr>
          <a:xfrm>
            <a:off x="2423592" y="1556792"/>
            <a:ext cx="0" cy="4536504"/>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図 15" descr="クリップアート が含まれている画像&#10;&#10;自動的に生成された説明">
            <a:extLst>
              <a:ext uri="{FF2B5EF4-FFF2-40B4-BE49-F238E27FC236}">
                <a16:creationId xmlns:a16="http://schemas.microsoft.com/office/drawing/2014/main" id="{E5EF4486-9531-45C2-A713-1ECC405B0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718" y="2271142"/>
            <a:ext cx="373456" cy="507667"/>
          </a:xfrm>
          <a:prstGeom prst="rect">
            <a:avLst/>
          </a:prstGeom>
          <a:effectLst>
            <a:outerShdw blurRad="50800" dist="38100" dir="8100000" algn="tr" rotWithShape="0">
              <a:prstClr val="black">
                <a:alpha val="40000"/>
              </a:prstClr>
            </a:outerShdw>
          </a:effectLst>
        </p:spPr>
      </p:pic>
      <p:sp>
        <p:nvSpPr>
          <p:cNvPr id="17" name="正方形/長方形 16">
            <a:extLst>
              <a:ext uri="{FF2B5EF4-FFF2-40B4-BE49-F238E27FC236}">
                <a16:creationId xmlns:a16="http://schemas.microsoft.com/office/drawing/2014/main" id="{99860BCE-C8DB-47A8-92E4-B67DD1D3D01A}"/>
              </a:ext>
            </a:extLst>
          </p:cNvPr>
          <p:cNvSpPr/>
          <p:nvPr/>
        </p:nvSpPr>
        <p:spPr bwMode="auto">
          <a:xfrm>
            <a:off x="2567608" y="2173626"/>
            <a:ext cx="3749184" cy="2185748"/>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solidFill>
                  <a:srgbClr val="272727"/>
                </a:solidFill>
                <a:latin typeface="+mn-ea"/>
                <a:cs typeface="Segoe UI" pitchFamily="34" charset="0"/>
              </a:rPr>
              <a:t>Azure Notebooks</a:t>
            </a:r>
            <a:endParaRPr kumimoji="1" lang="ja-JP" altLang="en-US" sz="2400" dirty="0">
              <a:solidFill>
                <a:srgbClr val="272727"/>
              </a:solidFill>
              <a:latin typeface="+mn-ea"/>
              <a:cs typeface="Segoe UI" pitchFamily="34" charset="0"/>
            </a:endParaRPr>
          </a:p>
        </p:txBody>
      </p:sp>
      <p:sp>
        <p:nvSpPr>
          <p:cNvPr id="20" name="正方形/長方形 19">
            <a:extLst>
              <a:ext uri="{FF2B5EF4-FFF2-40B4-BE49-F238E27FC236}">
                <a16:creationId xmlns:a16="http://schemas.microsoft.com/office/drawing/2014/main" id="{F1E577AD-FB27-480B-9F63-5A5584CFD4D5}"/>
              </a:ext>
            </a:extLst>
          </p:cNvPr>
          <p:cNvSpPr/>
          <p:nvPr/>
        </p:nvSpPr>
        <p:spPr bwMode="auto">
          <a:xfrm>
            <a:off x="2644383" y="3229642"/>
            <a:ext cx="3560324" cy="836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a:gsLst>
                  <a:gs pos="0">
                    <a:srgbClr val="FFFFFF"/>
                  </a:gs>
                  <a:gs pos="100000">
                    <a:srgbClr val="FFFFFF"/>
                  </a:gs>
                </a:gsLst>
                <a:lin ang="5400000" scaled="0"/>
              </a:gradFill>
              <a:latin typeface="+mn-ea"/>
              <a:cs typeface="Segoe UI" pitchFamily="34" charset="0"/>
            </a:endParaRPr>
          </a:p>
        </p:txBody>
      </p:sp>
      <p:pic>
        <p:nvPicPr>
          <p:cNvPr id="18" name="図 17" descr="物体 が含まれている画像&#10;&#10;自動的に生成された説明">
            <a:extLst>
              <a:ext uri="{FF2B5EF4-FFF2-40B4-BE49-F238E27FC236}">
                <a16:creationId xmlns:a16="http://schemas.microsoft.com/office/drawing/2014/main" id="{4BD33C8D-932B-4672-A749-270BE0DFC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431" y="3426959"/>
            <a:ext cx="441509" cy="441509"/>
          </a:xfrm>
          <a:prstGeom prst="rect">
            <a:avLst/>
          </a:prstGeom>
          <a:effectLst>
            <a:outerShdw blurRad="50800" dist="38100" dir="8100000" algn="tr" rotWithShape="0">
              <a:prstClr val="black">
                <a:alpha val="40000"/>
              </a:prstClr>
            </a:outerShdw>
          </a:effectLst>
        </p:spPr>
      </p:pic>
      <p:sp>
        <p:nvSpPr>
          <p:cNvPr id="19" name="テキスト ボックス 18">
            <a:extLst>
              <a:ext uri="{FF2B5EF4-FFF2-40B4-BE49-F238E27FC236}">
                <a16:creationId xmlns:a16="http://schemas.microsoft.com/office/drawing/2014/main" id="{3876024F-8AD3-42C8-A3A9-09F7C726A096}"/>
              </a:ext>
            </a:extLst>
          </p:cNvPr>
          <p:cNvSpPr txBox="1"/>
          <p:nvPr/>
        </p:nvSpPr>
        <p:spPr>
          <a:xfrm>
            <a:off x="3190404" y="3250681"/>
            <a:ext cx="2880319" cy="7940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dirty="0">
                <a:solidFill>
                  <a:srgbClr val="FFFFFF"/>
                </a:solidFill>
              </a:rPr>
              <a:t>Azure Machine Learning Services: Python SDK</a:t>
            </a:r>
            <a:endParaRPr kumimoji="1" lang="ja-JP" altLang="en-US" dirty="0" err="1">
              <a:solidFill>
                <a:srgbClr val="FFFFFF"/>
              </a:solidFill>
            </a:endParaRPr>
          </a:p>
        </p:txBody>
      </p:sp>
      <p:pic>
        <p:nvPicPr>
          <p:cNvPr id="21" name="Graphic 224">
            <a:extLst>
              <a:ext uri="{FF2B5EF4-FFF2-40B4-BE49-F238E27FC236}">
                <a16:creationId xmlns:a16="http://schemas.microsoft.com/office/drawing/2014/main" id="{51795EDA-79C3-4108-80E3-4E958998B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4112" y="2270646"/>
            <a:ext cx="600420" cy="600420"/>
          </a:xfrm>
          <a:prstGeom prst="rect">
            <a:avLst/>
          </a:prstGeom>
        </p:spPr>
      </p:pic>
      <p:sp>
        <p:nvSpPr>
          <p:cNvPr id="22" name="正方形/長方形 21">
            <a:extLst>
              <a:ext uri="{FF2B5EF4-FFF2-40B4-BE49-F238E27FC236}">
                <a16:creationId xmlns:a16="http://schemas.microsoft.com/office/drawing/2014/main" id="{CB75F4E3-4A59-4C98-A75D-F80F3D6413F7}"/>
              </a:ext>
            </a:extLst>
          </p:cNvPr>
          <p:cNvSpPr/>
          <p:nvPr/>
        </p:nvSpPr>
        <p:spPr bwMode="auto">
          <a:xfrm>
            <a:off x="7012904" y="2173625"/>
            <a:ext cx="4771727" cy="2427247"/>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solidFill>
                  <a:srgbClr val="272727"/>
                </a:solidFill>
                <a:latin typeface="+mn-ea"/>
                <a:cs typeface="Segoe UI" pitchFamily="34" charset="0"/>
              </a:rPr>
              <a:t>Azure Machine Learning Workspace</a:t>
            </a:r>
            <a:endParaRPr kumimoji="1" lang="ja-JP" altLang="en-US" sz="2400" dirty="0">
              <a:solidFill>
                <a:srgbClr val="272727"/>
              </a:solidFill>
              <a:latin typeface="+mn-ea"/>
              <a:cs typeface="Segoe UI" pitchFamily="34" charset="0"/>
            </a:endParaRPr>
          </a:p>
        </p:txBody>
      </p:sp>
      <p:cxnSp>
        <p:nvCxnSpPr>
          <p:cNvPr id="24" name="直線コネクタ 23">
            <a:extLst>
              <a:ext uri="{FF2B5EF4-FFF2-40B4-BE49-F238E27FC236}">
                <a16:creationId xmlns:a16="http://schemas.microsoft.com/office/drawing/2014/main" id="{585F93D9-BD20-45A4-A3B7-0818D1F47CD9}"/>
              </a:ext>
            </a:extLst>
          </p:cNvPr>
          <p:cNvCxnSpPr/>
          <p:nvPr/>
        </p:nvCxnSpPr>
        <p:spPr>
          <a:xfrm>
            <a:off x="6675438" y="1556792"/>
            <a:ext cx="0" cy="4536504"/>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184">
            <a:extLst>
              <a:ext uri="{FF2B5EF4-FFF2-40B4-BE49-F238E27FC236}">
                <a16:creationId xmlns:a16="http://schemas.microsoft.com/office/drawing/2014/main" id="{2C51FD57-6574-459A-9A2A-EFBE991EA83B}"/>
              </a:ext>
            </a:extLst>
          </p:cNvPr>
          <p:cNvGrpSpPr/>
          <p:nvPr/>
        </p:nvGrpSpPr>
        <p:grpSpPr>
          <a:xfrm>
            <a:off x="8554331" y="3116680"/>
            <a:ext cx="1754221" cy="1267570"/>
            <a:chOff x="5701250" y="1092534"/>
            <a:chExt cx="1754221" cy="1267570"/>
          </a:xfrm>
        </p:grpSpPr>
        <p:pic>
          <p:nvPicPr>
            <p:cNvPr id="26" name="Graphic 45">
              <a:extLst>
                <a:ext uri="{FF2B5EF4-FFF2-40B4-BE49-F238E27FC236}">
                  <a16:creationId xmlns:a16="http://schemas.microsoft.com/office/drawing/2014/main" id="{4776B097-E0A6-401E-A727-55639D9DDF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4326" y="1101582"/>
              <a:ext cx="602462" cy="602462"/>
            </a:xfrm>
            <a:prstGeom prst="rect">
              <a:avLst/>
            </a:prstGeom>
          </p:spPr>
        </p:pic>
        <p:sp>
          <p:nvSpPr>
            <p:cNvPr id="27" name="TextBox 169">
              <a:extLst>
                <a:ext uri="{FF2B5EF4-FFF2-40B4-BE49-F238E27FC236}">
                  <a16:creationId xmlns:a16="http://schemas.microsoft.com/office/drawing/2014/main" id="{E6A3EA85-6EDD-48CA-A44B-9DE056C5CA48}"/>
                </a:ext>
              </a:extLst>
            </p:cNvPr>
            <p:cNvSpPr txBox="1"/>
            <p:nvPr/>
          </p:nvSpPr>
          <p:spPr>
            <a:xfrm>
              <a:off x="5817948" y="1744551"/>
              <a:ext cx="1495218" cy="615553"/>
            </a:xfrm>
            <a:prstGeom prst="rect">
              <a:avLst/>
            </a:prstGeom>
            <a:noFill/>
          </p:spPr>
          <p:txBody>
            <a:bodyPr wrap="none" lIns="0" tIns="0" rIns="0" bIns="0" rtlCol="0">
              <a:spAutoFit/>
            </a:bodyPr>
            <a:lstStyle/>
            <a:p>
              <a:pPr algn="ctr"/>
              <a:r>
                <a:rPr lang="en-US" sz="2000" dirty="0" err="1">
                  <a:solidFill>
                    <a:srgbClr val="FFFFFF"/>
                  </a:solidFill>
                </a:rPr>
                <a:t>AmlCompute</a:t>
              </a:r>
              <a:br>
                <a:rPr lang="en-US" sz="2000" dirty="0">
                  <a:solidFill>
                    <a:srgbClr val="FFFFFF"/>
                  </a:solidFill>
                </a:rPr>
              </a:br>
              <a:r>
                <a:rPr lang="en-US" sz="2000" dirty="0">
                  <a:solidFill>
                    <a:srgbClr val="FFFFFF"/>
                  </a:solidFill>
                </a:rPr>
                <a:t>(GPU)</a:t>
              </a:r>
            </a:p>
          </p:txBody>
        </p:sp>
        <p:pic>
          <p:nvPicPr>
            <p:cNvPr id="32" name="Graphic 45">
              <a:extLst>
                <a:ext uri="{FF2B5EF4-FFF2-40B4-BE49-F238E27FC236}">
                  <a16:creationId xmlns:a16="http://schemas.microsoft.com/office/drawing/2014/main" id="{5F0B3D98-CFD0-4392-9172-DEBB1D7C11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3009" y="1092534"/>
              <a:ext cx="602462" cy="602462"/>
            </a:xfrm>
            <a:prstGeom prst="rect">
              <a:avLst/>
            </a:prstGeom>
          </p:spPr>
        </p:pic>
        <p:pic>
          <p:nvPicPr>
            <p:cNvPr id="33" name="Graphic 45">
              <a:extLst>
                <a:ext uri="{FF2B5EF4-FFF2-40B4-BE49-F238E27FC236}">
                  <a16:creationId xmlns:a16="http://schemas.microsoft.com/office/drawing/2014/main" id="{2D376440-C384-4B35-8839-58806BEC27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1250" y="1101582"/>
              <a:ext cx="602462" cy="602462"/>
            </a:xfrm>
            <a:prstGeom prst="rect">
              <a:avLst/>
            </a:prstGeom>
          </p:spPr>
        </p:pic>
      </p:grpSp>
      <p:grpSp>
        <p:nvGrpSpPr>
          <p:cNvPr id="28" name="Group 184">
            <a:extLst>
              <a:ext uri="{FF2B5EF4-FFF2-40B4-BE49-F238E27FC236}">
                <a16:creationId xmlns:a16="http://schemas.microsoft.com/office/drawing/2014/main" id="{1214F666-1E08-4D48-978D-A033FE74FC96}"/>
              </a:ext>
            </a:extLst>
          </p:cNvPr>
          <p:cNvGrpSpPr/>
          <p:nvPr/>
        </p:nvGrpSpPr>
        <p:grpSpPr>
          <a:xfrm>
            <a:off x="8504238" y="5003699"/>
            <a:ext cx="1907573" cy="1258522"/>
            <a:chOff x="5817948" y="1101582"/>
            <a:chExt cx="1907573" cy="1258522"/>
          </a:xfrm>
        </p:grpSpPr>
        <p:pic>
          <p:nvPicPr>
            <p:cNvPr id="29" name="Graphic 45">
              <a:extLst>
                <a:ext uri="{FF2B5EF4-FFF2-40B4-BE49-F238E27FC236}">
                  <a16:creationId xmlns:a16="http://schemas.microsoft.com/office/drawing/2014/main" id="{F2EB588D-DED4-433A-8968-C123E514D8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0503" y="1101582"/>
              <a:ext cx="602462" cy="602462"/>
            </a:xfrm>
            <a:prstGeom prst="rect">
              <a:avLst/>
            </a:prstGeom>
          </p:spPr>
        </p:pic>
        <p:sp>
          <p:nvSpPr>
            <p:cNvPr id="30" name="TextBox 169">
              <a:extLst>
                <a:ext uri="{FF2B5EF4-FFF2-40B4-BE49-F238E27FC236}">
                  <a16:creationId xmlns:a16="http://schemas.microsoft.com/office/drawing/2014/main" id="{3C44B583-BFF5-4FFA-8340-A6F98BA8AF84}"/>
                </a:ext>
              </a:extLst>
            </p:cNvPr>
            <p:cNvSpPr txBox="1"/>
            <p:nvPr/>
          </p:nvSpPr>
          <p:spPr>
            <a:xfrm>
              <a:off x="5817948" y="1744551"/>
              <a:ext cx="1907573" cy="615553"/>
            </a:xfrm>
            <a:prstGeom prst="rect">
              <a:avLst/>
            </a:prstGeom>
            <a:noFill/>
          </p:spPr>
          <p:txBody>
            <a:bodyPr wrap="none" lIns="0" tIns="0" rIns="0" bIns="0" rtlCol="0">
              <a:spAutoFit/>
            </a:bodyPr>
            <a:lstStyle/>
            <a:p>
              <a:pPr algn="ctr"/>
              <a:r>
                <a:rPr lang="en-US" sz="2000" dirty="0">
                  <a:solidFill>
                    <a:schemeClr val="accent6">
                      <a:lumMod val="50000"/>
                    </a:schemeClr>
                  </a:solidFill>
                </a:rPr>
                <a:t>Data Science VM</a:t>
              </a:r>
            </a:p>
            <a:p>
              <a:pPr algn="ctr"/>
              <a:r>
                <a:rPr lang="en-US" sz="2000" dirty="0">
                  <a:solidFill>
                    <a:schemeClr val="accent6">
                      <a:lumMod val="50000"/>
                    </a:schemeClr>
                  </a:solidFill>
                </a:rPr>
                <a:t>(Ubuntu | GPU)</a:t>
              </a:r>
            </a:p>
          </p:txBody>
        </p:sp>
      </p:grpSp>
      <p:sp>
        <p:nvSpPr>
          <p:cNvPr id="31" name="テキスト ボックス 30">
            <a:extLst>
              <a:ext uri="{FF2B5EF4-FFF2-40B4-BE49-F238E27FC236}">
                <a16:creationId xmlns:a16="http://schemas.microsoft.com/office/drawing/2014/main" id="{5649CB71-23DB-4ACD-BABC-193F0B1CC18F}"/>
              </a:ext>
            </a:extLst>
          </p:cNvPr>
          <p:cNvSpPr txBox="1"/>
          <p:nvPr/>
        </p:nvSpPr>
        <p:spPr>
          <a:xfrm>
            <a:off x="6946777" y="4741233"/>
            <a:ext cx="2128266" cy="627864"/>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もしくは</a:t>
            </a:r>
            <a:r>
              <a:rPr kumimoji="1" lang="en-US" altLang="ja-JP" sz="2400" dirty="0">
                <a:gradFill>
                  <a:gsLst>
                    <a:gs pos="2917">
                      <a:schemeClr val="tx1"/>
                    </a:gs>
                    <a:gs pos="30000">
                      <a:schemeClr val="tx1"/>
                    </a:gs>
                  </a:gsLst>
                  <a:lin ang="5400000" scaled="0"/>
                </a:gradFill>
              </a:rPr>
              <a:t>…</a:t>
            </a:r>
            <a:endParaRPr kumimoji="1" lang="ja-JP" altLang="en-US" sz="2400" dirty="0">
              <a:gradFill>
                <a:gsLst>
                  <a:gs pos="2917">
                    <a:schemeClr val="tx1"/>
                  </a:gs>
                  <a:gs pos="30000">
                    <a:schemeClr val="tx1"/>
                  </a:gs>
                </a:gsLst>
                <a:lin ang="5400000" scaled="0"/>
              </a:gradFill>
            </a:endParaRPr>
          </a:p>
        </p:txBody>
      </p:sp>
      <p:cxnSp>
        <p:nvCxnSpPr>
          <p:cNvPr id="35" name="コネクタ: カギ線 34">
            <a:extLst>
              <a:ext uri="{FF2B5EF4-FFF2-40B4-BE49-F238E27FC236}">
                <a16:creationId xmlns:a16="http://schemas.microsoft.com/office/drawing/2014/main" id="{1A39014F-366E-40BA-9ED8-EB0EFEB4A0DC}"/>
              </a:ext>
            </a:extLst>
          </p:cNvPr>
          <p:cNvCxnSpPr>
            <a:endCxn id="17" idx="1"/>
          </p:cNvCxnSpPr>
          <p:nvPr/>
        </p:nvCxnSpPr>
        <p:spPr>
          <a:xfrm flipV="1">
            <a:off x="1766064" y="3266500"/>
            <a:ext cx="801544" cy="9049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コネクタ: カギ線 35">
            <a:extLst>
              <a:ext uri="{FF2B5EF4-FFF2-40B4-BE49-F238E27FC236}">
                <a16:creationId xmlns:a16="http://schemas.microsoft.com/office/drawing/2014/main" id="{0EFD6BDE-243A-4724-800A-BAE41F9B1F40}"/>
              </a:ext>
            </a:extLst>
          </p:cNvPr>
          <p:cNvCxnSpPr>
            <a:cxnSpLocks/>
            <a:stCxn id="20" idx="3"/>
            <a:endCxn id="44" idx="1"/>
          </p:cNvCxnSpPr>
          <p:nvPr/>
        </p:nvCxnSpPr>
        <p:spPr>
          <a:xfrm>
            <a:off x="6204707" y="3647713"/>
            <a:ext cx="1550873" cy="9945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BB7A4A3F-1B94-43B3-9772-953535DD24F8}"/>
              </a:ext>
            </a:extLst>
          </p:cNvPr>
          <p:cNvCxnSpPr>
            <a:cxnSpLocks/>
            <a:stCxn id="20" idx="3"/>
            <a:endCxn id="29" idx="1"/>
          </p:cNvCxnSpPr>
          <p:nvPr/>
        </p:nvCxnSpPr>
        <p:spPr>
          <a:xfrm>
            <a:off x="6204707" y="3647713"/>
            <a:ext cx="2952086" cy="1657217"/>
          </a:xfrm>
          <a:prstGeom prst="bentConnector3">
            <a:avLst>
              <a:gd name="adj1" fmla="val 2593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A498D9A2-E379-4FA5-BA34-1FED2760D3D1}"/>
              </a:ext>
            </a:extLst>
          </p:cNvPr>
          <p:cNvSpPr txBox="1"/>
          <p:nvPr/>
        </p:nvSpPr>
        <p:spPr>
          <a:xfrm>
            <a:off x="7328436" y="1050407"/>
            <a:ext cx="4414612" cy="627864"/>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学習用の </a:t>
            </a:r>
            <a:r>
              <a:rPr kumimoji="1" lang="en-US" altLang="ja-JP" sz="2400" dirty="0">
                <a:gradFill>
                  <a:gsLst>
                    <a:gs pos="2917">
                      <a:schemeClr val="tx1"/>
                    </a:gs>
                    <a:gs pos="30000">
                      <a:schemeClr val="tx1"/>
                    </a:gs>
                  </a:gsLst>
                  <a:lin ang="5400000" scaled="0"/>
                </a:gradFill>
              </a:rPr>
              <a:t>Python Script </a:t>
            </a:r>
            <a:r>
              <a:rPr kumimoji="1" lang="ja-JP" altLang="en-US" sz="2400" dirty="0">
                <a:gradFill>
                  <a:gsLst>
                    <a:gs pos="2917">
                      <a:schemeClr val="tx1"/>
                    </a:gs>
                    <a:gs pos="30000">
                      <a:schemeClr val="tx1"/>
                    </a:gs>
                  </a:gsLst>
                  <a:lin ang="5400000" scaled="0"/>
                </a:gradFill>
              </a:rPr>
              <a:t>実行</a:t>
            </a:r>
          </a:p>
        </p:txBody>
      </p:sp>
      <p:sp>
        <p:nvSpPr>
          <p:cNvPr id="49" name="テキスト ボックス 48">
            <a:extLst>
              <a:ext uri="{FF2B5EF4-FFF2-40B4-BE49-F238E27FC236}">
                <a16:creationId xmlns:a16="http://schemas.microsoft.com/office/drawing/2014/main" id="{ED217D69-B348-43E2-8F60-8C89ED089102}"/>
              </a:ext>
            </a:extLst>
          </p:cNvPr>
          <p:cNvSpPr txBox="1"/>
          <p:nvPr/>
        </p:nvSpPr>
        <p:spPr>
          <a:xfrm>
            <a:off x="2351584" y="1050407"/>
            <a:ext cx="4414612" cy="960263"/>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制御用の </a:t>
            </a:r>
            <a:r>
              <a:rPr kumimoji="1" lang="en-US" altLang="ja-JP" sz="2400" dirty="0">
                <a:gradFill>
                  <a:gsLst>
                    <a:gs pos="2917">
                      <a:schemeClr val="tx1"/>
                    </a:gs>
                    <a:gs pos="30000">
                      <a:schemeClr val="tx1"/>
                    </a:gs>
                  </a:gsLst>
                  <a:lin ang="5400000" scaled="0"/>
                </a:gradFill>
              </a:rPr>
              <a:t>Python Code</a:t>
            </a:r>
            <a:br>
              <a:rPr kumimoji="1" lang="en-US" altLang="ja-JP" sz="2400" dirty="0">
                <a:gradFill>
                  <a:gsLst>
                    <a:gs pos="2917">
                      <a:schemeClr val="tx1"/>
                    </a:gs>
                    <a:gs pos="30000">
                      <a:schemeClr val="tx1"/>
                    </a:gs>
                  </a:gsLst>
                  <a:lin ang="5400000" scaled="0"/>
                </a:gradFill>
              </a:rPr>
            </a:br>
            <a:r>
              <a:rPr kumimoji="1" lang="en-US" altLang="ja-JP" sz="2400" dirty="0">
                <a:gradFill>
                  <a:gsLst>
                    <a:gs pos="2917">
                      <a:schemeClr val="tx1"/>
                    </a:gs>
                    <a:gs pos="30000">
                      <a:schemeClr val="tx1"/>
                    </a:gs>
                  </a:gsLst>
                  <a:lin ang="5400000" scaled="0"/>
                </a:gradFill>
              </a:rPr>
              <a:t>(</a:t>
            </a:r>
            <a:r>
              <a:rPr kumimoji="1" lang="ja-JP" altLang="en-US" sz="2400" dirty="0">
                <a:gradFill>
                  <a:gsLst>
                    <a:gs pos="2917">
                      <a:schemeClr val="tx1"/>
                    </a:gs>
                    <a:gs pos="30000">
                      <a:schemeClr val="tx1"/>
                    </a:gs>
                  </a:gsLst>
                  <a:lin ang="5400000" scaled="0"/>
                </a:gradFill>
              </a:rPr>
              <a:t>データ準備</a:t>
            </a:r>
            <a:r>
              <a:rPr kumimoji="1" lang="en-US" altLang="ja-JP" sz="2400" dirty="0">
                <a:gradFill>
                  <a:gsLst>
                    <a:gs pos="2917">
                      <a:schemeClr val="tx1"/>
                    </a:gs>
                    <a:gs pos="30000">
                      <a:schemeClr val="tx1"/>
                    </a:gs>
                  </a:gsLst>
                  <a:lin ang="5400000" scaled="0"/>
                </a:gradFill>
              </a:rPr>
              <a:t>-&gt;</a:t>
            </a:r>
            <a:r>
              <a:rPr kumimoji="1" lang="ja-JP" altLang="en-US" sz="2400" dirty="0">
                <a:gradFill>
                  <a:gsLst>
                    <a:gs pos="2917">
                      <a:schemeClr val="tx1"/>
                    </a:gs>
                    <a:gs pos="30000">
                      <a:schemeClr val="tx1"/>
                    </a:gs>
                  </a:gsLst>
                  <a:lin ang="5400000" scaled="0"/>
                </a:gradFill>
              </a:rPr>
              <a:t>学習</a:t>
            </a:r>
            <a:r>
              <a:rPr kumimoji="1" lang="en-US" altLang="ja-JP" sz="2400" dirty="0">
                <a:gradFill>
                  <a:gsLst>
                    <a:gs pos="2917">
                      <a:schemeClr val="tx1"/>
                    </a:gs>
                    <a:gs pos="30000">
                      <a:schemeClr val="tx1"/>
                    </a:gs>
                  </a:gsLst>
                  <a:lin ang="5400000" scaled="0"/>
                </a:gradFill>
              </a:rPr>
              <a:t>-&gt;</a:t>
            </a:r>
            <a:r>
              <a:rPr lang="ja-JP" altLang="en-US" sz="2400" dirty="0">
                <a:gradFill>
                  <a:gsLst>
                    <a:gs pos="2917">
                      <a:schemeClr val="tx1"/>
                    </a:gs>
                    <a:gs pos="30000">
                      <a:schemeClr val="tx1"/>
                    </a:gs>
                  </a:gsLst>
                  <a:lin ang="5400000" scaled="0"/>
                </a:gradFill>
              </a:rPr>
              <a:t>検証</a:t>
            </a:r>
            <a:r>
              <a:rPr lang="en-US" altLang="ja-JP" sz="2400" dirty="0">
                <a:gradFill>
                  <a:gsLst>
                    <a:gs pos="2917">
                      <a:schemeClr val="tx1"/>
                    </a:gs>
                    <a:gs pos="30000">
                      <a:schemeClr val="tx1"/>
                    </a:gs>
                  </a:gsLst>
                  <a:lin ang="5400000" scaled="0"/>
                </a:gradFill>
              </a:rPr>
              <a:t>)</a:t>
            </a:r>
            <a:endParaRPr kumimoji="1" lang="ja-JP" alt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064585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en-US" altLang="ja-JP" dirty="0"/>
              <a:t>Windows ML </a:t>
            </a:r>
            <a:r>
              <a:rPr kumimoji="1" lang="ja-JP" altLang="en-US" dirty="0"/>
              <a:t>を試してみよう！</a:t>
            </a:r>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normAutofit lnSpcReduction="10000"/>
          </a:bodyPr>
          <a:lstStyle/>
          <a:p>
            <a:r>
              <a:rPr lang="en-US" altLang="ja-JP" dirty="0">
                <a:solidFill>
                  <a:schemeClr val="tx1"/>
                </a:solidFill>
              </a:rPr>
              <a:t>GitHub </a:t>
            </a:r>
            <a:r>
              <a:rPr lang="ja-JP" altLang="en-US" dirty="0">
                <a:solidFill>
                  <a:schemeClr val="tx1"/>
                </a:solidFill>
              </a:rPr>
              <a:t>に公開されているサンプル</a:t>
            </a:r>
            <a:endParaRPr lang="en-US" altLang="ja-JP" dirty="0">
              <a:solidFill>
                <a:schemeClr val="tx1"/>
              </a:solidFill>
            </a:endParaRPr>
          </a:p>
          <a:p>
            <a:pPr lvl="1"/>
            <a:r>
              <a:rPr lang="en-US" altLang="ja-JP" dirty="0">
                <a:hlinkClick r:id="rId4"/>
              </a:rPr>
              <a:t>https://github.com/Microsoft/Windows-Machine-Learning</a:t>
            </a:r>
            <a:endParaRPr lang="en-US" altLang="ja-JP" dirty="0"/>
          </a:p>
          <a:p>
            <a:pPr lvl="1"/>
            <a:endParaRPr lang="en-US" altLang="ja-JP" dirty="0"/>
          </a:p>
          <a:p>
            <a:r>
              <a:rPr lang="ja-JP" altLang="en-US" dirty="0">
                <a:solidFill>
                  <a:schemeClr val="tx1"/>
                </a:solidFill>
              </a:rPr>
              <a:t>事前学習済みの </a:t>
            </a:r>
            <a:r>
              <a:rPr lang="en-US" altLang="ja-JP" dirty="0">
                <a:solidFill>
                  <a:schemeClr val="tx1"/>
                </a:solidFill>
              </a:rPr>
              <a:t>ONNX </a:t>
            </a:r>
            <a:r>
              <a:rPr lang="ja-JP" altLang="en-US" dirty="0">
                <a:solidFill>
                  <a:schemeClr val="tx1"/>
                </a:solidFill>
              </a:rPr>
              <a:t>ファイル</a:t>
            </a:r>
            <a:endParaRPr lang="en-US" altLang="ja-JP" dirty="0">
              <a:solidFill>
                <a:schemeClr val="tx1"/>
              </a:solidFill>
            </a:endParaRPr>
          </a:p>
          <a:p>
            <a:pPr lvl="1"/>
            <a:r>
              <a:rPr lang="en-US" altLang="ja-JP" dirty="0"/>
              <a:t>Azure AI Gallery (</a:t>
            </a:r>
            <a:r>
              <a:rPr lang="en-US" altLang="ja-JP" dirty="0">
                <a:hlinkClick r:id="rId5"/>
              </a:rPr>
              <a:t>https://gallery.azure.ai/models</a:t>
            </a:r>
            <a:r>
              <a:rPr lang="en-US" altLang="ja-JP" dirty="0"/>
              <a:t>)</a:t>
            </a:r>
          </a:p>
          <a:p>
            <a:pPr lvl="1"/>
            <a:r>
              <a:rPr lang="en-US" altLang="ja-JP" dirty="0"/>
              <a:t>ONNX Model Zoo (</a:t>
            </a:r>
            <a:r>
              <a:rPr lang="en-US" altLang="ja-JP" dirty="0">
                <a:hlinkClick r:id="rId6"/>
              </a:rPr>
              <a:t>https://github.com/onnx/models</a:t>
            </a:r>
            <a:r>
              <a:rPr lang="en-US" altLang="ja-JP" dirty="0"/>
              <a:t>)</a:t>
            </a:r>
          </a:p>
          <a:p>
            <a:r>
              <a:rPr lang="ja-JP" altLang="en-US" dirty="0">
                <a:solidFill>
                  <a:schemeClr val="tx1"/>
                </a:solidFill>
              </a:rPr>
              <a:t>独自のデータを使って学習済みモデルを構築</a:t>
            </a:r>
            <a:endParaRPr lang="en-US" altLang="ja-JP" dirty="0">
              <a:solidFill>
                <a:schemeClr val="tx1"/>
              </a:solidFill>
            </a:endParaRPr>
          </a:p>
          <a:p>
            <a:pPr lvl="1"/>
            <a:r>
              <a:rPr lang="en-US" altLang="ja-JP" dirty="0"/>
              <a:t>Custom Vision Service</a:t>
            </a:r>
          </a:p>
          <a:p>
            <a:pPr lvl="1"/>
            <a:r>
              <a:rPr lang="en-US" altLang="ja-JP" dirty="0"/>
              <a:t>Machine</a:t>
            </a:r>
            <a:r>
              <a:rPr lang="ja-JP" altLang="en-US" dirty="0"/>
              <a:t> </a:t>
            </a:r>
            <a:r>
              <a:rPr lang="en-US" altLang="ja-JP" dirty="0"/>
              <a:t>Learning</a:t>
            </a:r>
            <a:r>
              <a:rPr lang="ja-JP" altLang="en-US" dirty="0"/>
              <a:t> </a:t>
            </a:r>
            <a:r>
              <a:rPr lang="en-US" altLang="ja-JP" dirty="0"/>
              <a:t>Services</a:t>
            </a:r>
          </a:p>
        </p:txBody>
      </p:sp>
    </p:spTree>
    <p:custDataLst>
      <p:tags r:id="rId1"/>
    </p:custDataLst>
    <p:extLst>
      <p:ext uri="{BB962C8B-B14F-4D97-AF65-F5344CB8AC3E}">
        <p14:creationId xmlns:p14="http://schemas.microsoft.com/office/powerpoint/2010/main" val="49757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67ADC3D-E4D4-4826-B444-BC08AF4CE24C}"/>
              </a:ext>
            </a:extLst>
          </p:cNvPr>
          <p:cNvSpPr>
            <a:spLocks noGrp="1"/>
          </p:cNvSpPr>
          <p:nvPr>
            <p:ph type="title"/>
          </p:nvPr>
        </p:nvSpPr>
        <p:spPr/>
        <p:txBody>
          <a:bodyPr/>
          <a:lstStyle/>
          <a:p>
            <a:r>
              <a:rPr kumimoji="1" lang="en-US" altLang="ja-JP" dirty="0"/>
              <a:t>ML.NET</a:t>
            </a:r>
            <a:endParaRPr kumimoji="1" lang="ja-JP" altLang="en-US" dirty="0"/>
          </a:p>
        </p:txBody>
      </p:sp>
    </p:spTree>
    <p:extLst>
      <p:ext uri="{BB962C8B-B14F-4D97-AF65-F5344CB8AC3E}">
        <p14:creationId xmlns:p14="http://schemas.microsoft.com/office/powerpoint/2010/main" val="64731052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304237" y="4086152"/>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32" name="TextBox 31">
            <a:extLst>
              <a:ext uri="{FF2B5EF4-FFF2-40B4-BE49-F238E27FC236}">
                <a16:creationId xmlns:a16="http://schemas.microsoft.com/office/drawing/2014/main" id="{ADF7B58D-D4B5-4CCD-AA93-07B07DD0DB64}"/>
              </a:ext>
            </a:extLst>
          </p:cNvPr>
          <p:cNvSpPr txBox="1"/>
          <p:nvPr/>
        </p:nvSpPr>
        <p:spPr>
          <a:xfrm>
            <a:off x="3187581" y="4116610"/>
            <a:ext cx="2446054"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Proven &amp; Extensible</a:t>
            </a:r>
          </a:p>
        </p:txBody>
      </p:sp>
      <p:grpSp>
        <p:nvGrpSpPr>
          <p:cNvPr id="33" name="Group 32">
            <a:extLst>
              <a:ext uri="{FF2B5EF4-FFF2-40B4-BE49-F238E27FC236}">
                <a16:creationId xmlns:a16="http://schemas.microsoft.com/office/drawing/2014/main" id="{EADFF36D-0438-4EA8-A6BD-A3AD4C54376E}"/>
              </a:ext>
            </a:extLst>
          </p:cNvPr>
          <p:cNvGrpSpPr/>
          <p:nvPr/>
        </p:nvGrpSpPr>
        <p:grpSpPr>
          <a:xfrm>
            <a:off x="3259630" y="4084577"/>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grpSp>
        <p:nvGrpSpPr>
          <p:cNvPr id="36" name="Group 35">
            <a:extLst>
              <a:ext uri="{FF2B5EF4-FFF2-40B4-BE49-F238E27FC236}">
                <a16:creationId xmlns:a16="http://schemas.microsoft.com/office/drawing/2014/main" id="{CF15370E-BC7E-422E-A8B0-6476D6FA6EC3}"/>
              </a:ext>
            </a:extLst>
          </p:cNvPr>
          <p:cNvGrpSpPr/>
          <p:nvPr/>
        </p:nvGrpSpPr>
        <p:grpSpPr>
          <a:xfrm>
            <a:off x="5991347" y="4144165"/>
            <a:ext cx="2584880" cy="698420"/>
            <a:chOff x="413448" y="3368021"/>
            <a:chExt cx="2584878" cy="698418"/>
          </a:xfrm>
        </p:grpSpPr>
        <p:sp>
          <p:nvSpPr>
            <p:cNvPr id="37" name="TextBox 36">
              <a:extLst>
                <a:ext uri="{FF2B5EF4-FFF2-40B4-BE49-F238E27FC236}">
                  <a16:creationId xmlns:a16="http://schemas.microsoft.com/office/drawing/2014/main" id="{17F75C4F-E7FD-4D65-A714-3E2147069FD9}"/>
                </a:ext>
              </a:extLst>
            </p:cNvPr>
            <p:cNvSpPr txBox="1"/>
            <p:nvPr/>
          </p:nvSpPr>
          <p:spPr>
            <a:xfrm>
              <a:off x="916996" y="3368021"/>
              <a:ext cx="1652824" cy="40010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Open Source</a:t>
              </a:r>
            </a:p>
          </p:txBody>
        </p:sp>
        <p:sp>
          <p:nvSpPr>
            <p:cNvPr id="38" name="Rectangle 37">
              <a:extLst>
                <a:ext uri="{FF2B5EF4-FFF2-40B4-BE49-F238E27FC236}">
                  <a16:creationId xmlns:a16="http://schemas.microsoft.com/office/drawing/2014/main" id="{1CE8DEF3-91DA-4F07-AC09-7D267D301FF0}"/>
                </a:ext>
              </a:extLst>
            </p:cNvPr>
            <p:cNvSpPr/>
            <p:nvPr/>
          </p:nvSpPr>
          <p:spPr>
            <a:xfrm>
              <a:off x="413448" y="3789440"/>
              <a:ext cx="2584878" cy="27699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39" name="Rectangle 38">
            <a:extLst>
              <a:ext uri="{FF2B5EF4-FFF2-40B4-BE49-F238E27FC236}">
                <a16:creationId xmlns:a16="http://schemas.microsoft.com/office/drawing/2014/main" id="{DAB7085C-526B-49F0-AD14-CD64CE2694C5}"/>
              </a:ext>
            </a:extLst>
          </p:cNvPr>
          <p:cNvSpPr/>
          <p:nvPr/>
        </p:nvSpPr>
        <p:spPr>
          <a:xfrm>
            <a:off x="4644465" y="5125888"/>
            <a:ext cx="7747591" cy="461665"/>
          </a:xfrm>
          <a:prstGeom prst="rect">
            <a:avLst/>
          </a:prstGeom>
        </p:spPr>
        <p:txBody>
          <a:bodyPr wrap="square" anchor="t">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grpSp>
        <p:nvGrpSpPr>
          <p:cNvPr id="40" name="Group 39">
            <a:extLst>
              <a:ext uri="{FF2B5EF4-FFF2-40B4-BE49-F238E27FC236}">
                <a16:creationId xmlns:a16="http://schemas.microsoft.com/office/drawing/2014/main" id="{2FDA87C6-0F49-4B9F-B333-984F14ED918D}"/>
              </a:ext>
            </a:extLst>
          </p:cNvPr>
          <p:cNvGrpSpPr/>
          <p:nvPr/>
        </p:nvGrpSpPr>
        <p:grpSpPr>
          <a:xfrm>
            <a:off x="-243700" y="4117322"/>
            <a:ext cx="3104720" cy="924367"/>
            <a:chOff x="153527" y="3357517"/>
            <a:chExt cx="3104720" cy="924366"/>
          </a:xfrm>
        </p:grpSpPr>
        <p:sp>
          <p:nvSpPr>
            <p:cNvPr id="41" name="TextBox 40">
              <a:extLst>
                <a:ext uri="{FF2B5EF4-FFF2-40B4-BE49-F238E27FC236}">
                  <a16:creationId xmlns:a16="http://schemas.microsoft.com/office/drawing/2014/main" id="{E49FFAB2-53FD-4FB5-B7AB-3672076131E5}"/>
                </a:ext>
              </a:extLst>
            </p:cNvPr>
            <p:cNvSpPr txBox="1"/>
            <p:nvPr/>
          </p:nvSpPr>
          <p:spPr>
            <a:xfrm>
              <a:off x="1048649" y="3357517"/>
              <a:ext cx="1885773"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Build your own</a:t>
              </a:r>
            </a:p>
          </p:txBody>
        </p:sp>
        <p:sp>
          <p:nvSpPr>
            <p:cNvPr id="42" name="Rectangle 41">
              <a:extLst>
                <a:ext uri="{FF2B5EF4-FFF2-40B4-BE49-F238E27FC236}">
                  <a16:creationId xmlns:a16="http://schemas.microsoft.com/office/drawing/2014/main" id="{229FA206-4292-40DC-A866-CD6C405066AA}"/>
                </a:ext>
              </a:extLst>
            </p:cNvPr>
            <p:cNvSpPr/>
            <p:nvPr/>
          </p:nvSpPr>
          <p:spPr>
            <a:xfrm>
              <a:off x="153527" y="3789441"/>
              <a:ext cx="3104720" cy="4924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3747832" y="4316665"/>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472127" y="4085162"/>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46" name="Rectangle 45">
            <a:extLst>
              <a:ext uri="{FF2B5EF4-FFF2-40B4-BE49-F238E27FC236}">
                <a16:creationId xmlns:a16="http://schemas.microsoft.com/office/drawing/2014/main" id="{F9FF1A34-D52E-444F-8A77-0AB20E8832A2}"/>
              </a:ext>
            </a:extLst>
          </p:cNvPr>
          <p:cNvSpPr/>
          <p:nvPr/>
        </p:nvSpPr>
        <p:spPr>
          <a:xfrm>
            <a:off x="-1" y="2192449"/>
            <a:ext cx="1219199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eiryo UI" panose="020B0604030504040204" pitchFamily="34" charset="-128"/>
                <a:cs typeface="Segoe UI" panose="020B0502040204020203" pitchFamily="34" charset="0"/>
              </a:rPr>
              <a:t>Windows, Linux, </a:t>
            </a:r>
            <a:r>
              <a:rPr lang="en-US" sz="2400" dirty="0">
                <a:solidFill>
                  <a:prstClr val="black"/>
                </a:solidFill>
                <a:ea typeface="Meiryo UI" panose="020B0604030504040204" pitchFamily="34" charset="-128"/>
                <a:cs typeface="Segoe UI" panose="020B0502040204020203" pitchFamily="34" charset="0"/>
              </a:rPr>
              <a:t>M</a:t>
            </a:r>
            <a:r>
              <a:rPr kumimoji="0" lang="en-US" sz="2400" b="0" i="0" u="none" strike="noStrike" kern="1200" cap="none" spc="0" normalizeH="0" baseline="0" noProof="0" dirty="0" err="1">
                <a:ln>
                  <a:noFill/>
                </a:ln>
                <a:solidFill>
                  <a:prstClr val="black"/>
                </a:solidFill>
                <a:effectLst/>
                <a:uLnTx/>
                <a:uFillTx/>
                <a:ea typeface="Meiryo UI" panose="020B0604030504040204" pitchFamily="34" charset="-128"/>
                <a:cs typeface="Segoe UI" panose="020B0502040204020203" pitchFamily="34" charset="0"/>
              </a:rPr>
              <a:t>acOS</a:t>
            </a:r>
            <a:r>
              <a:rPr kumimoji="0" lang="en-US" sz="2400" b="0" i="0" u="none" strike="noStrike" kern="1200" cap="none" spc="0" normalizeH="0" baseline="0" noProof="0" dirty="0">
                <a:ln>
                  <a:noFill/>
                </a:ln>
                <a:solidFill>
                  <a:prstClr val="black"/>
                </a:solidFill>
                <a:effectLst/>
                <a:uLnTx/>
                <a:uFillTx/>
                <a:ea typeface="Meiryo UI" panose="020B0604030504040204" pitchFamily="34" charset="-128"/>
                <a:cs typeface="Segoe UI" panose="020B0502040204020203" pitchFamily="34" charset="0"/>
              </a:rPr>
              <a:t> </a:t>
            </a:r>
            <a:r>
              <a:rPr lang="ja-JP" altLang="en-US" sz="2400">
                <a:solidFill>
                  <a:prstClr val="black"/>
                </a:solidFill>
                <a:latin typeface="Meiryo UI" panose="020B0604030504040204" pitchFamily="34" charset="-128"/>
                <a:ea typeface="Meiryo UI" panose="020B0604030504040204" pitchFamily="34" charset="-128"/>
                <a:cs typeface="Segoe UI" panose="020B0502040204020203" pitchFamily="34" charset="0"/>
              </a:rPr>
              <a:t>での利用をサポート</a:t>
            </a:r>
            <a:endParaRPr kumimoji="0" lang="en-US" sz="24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47" name="TextBox 46">
            <a:extLst>
              <a:ext uri="{FF2B5EF4-FFF2-40B4-BE49-F238E27FC236}">
                <a16:creationId xmlns:a16="http://schemas.microsoft.com/office/drawing/2014/main" id="{140BECE2-1A78-4246-B6AF-876683B21BFF}"/>
              </a:ext>
            </a:extLst>
          </p:cNvPr>
          <p:cNvSpPr txBox="1"/>
          <p:nvPr/>
        </p:nvSpPr>
        <p:spPr>
          <a:xfrm>
            <a:off x="9112887" y="4165475"/>
            <a:ext cx="2348848"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Developer Focused</a:t>
            </a:r>
          </a:p>
        </p:txBody>
      </p:sp>
      <p:pic>
        <p:nvPicPr>
          <p:cNvPr id="48" name="Picture 47">
            <a:extLst>
              <a:ext uri="{FF2B5EF4-FFF2-40B4-BE49-F238E27FC236}">
                <a16:creationId xmlns:a16="http://schemas.microsoft.com/office/drawing/2014/main" id="{C87359A2-A01D-4890-B040-BFAB21FAAA56}"/>
              </a:ext>
            </a:extLst>
          </p:cNvPr>
          <p:cNvPicPr>
            <a:picLocks noChangeAspect="1"/>
          </p:cNvPicPr>
          <p:nvPr/>
        </p:nvPicPr>
        <p:blipFill>
          <a:blip r:embed="rId4"/>
          <a:stretch>
            <a:fillRect/>
          </a:stretch>
        </p:blipFill>
        <p:spPr>
          <a:xfrm>
            <a:off x="1177289" y="3024281"/>
            <a:ext cx="654058" cy="972630"/>
          </a:xfrm>
          <a:prstGeom prst="rect">
            <a:avLst/>
          </a:prstGeom>
        </p:spPr>
      </p:pic>
      <p:pic>
        <p:nvPicPr>
          <p:cNvPr id="49" name="Picture 48">
            <a:extLst>
              <a:ext uri="{FF2B5EF4-FFF2-40B4-BE49-F238E27FC236}">
                <a16:creationId xmlns:a16="http://schemas.microsoft.com/office/drawing/2014/main" id="{443EA74B-7A9D-4EAE-9517-87266048DAE6}"/>
              </a:ext>
            </a:extLst>
          </p:cNvPr>
          <p:cNvPicPr>
            <a:picLocks noChangeAspect="1"/>
          </p:cNvPicPr>
          <p:nvPr/>
        </p:nvPicPr>
        <p:blipFill>
          <a:blip r:embed="rId5"/>
          <a:stretch>
            <a:fillRect/>
          </a:stretch>
        </p:blipFill>
        <p:spPr>
          <a:xfrm>
            <a:off x="6961922" y="3027227"/>
            <a:ext cx="1003349" cy="1076099"/>
          </a:xfrm>
          <a:prstGeom prst="rect">
            <a:avLst/>
          </a:prstGeom>
        </p:spPr>
      </p:pic>
      <p:pic>
        <p:nvPicPr>
          <p:cNvPr id="50" name="Picture 49">
            <a:extLst>
              <a:ext uri="{FF2B5EF4-FFF2-40B4-BE49-F238E27FC236}">
                <a16:creationId xmlns:a16="http://schemas.microsoft.com/office/drawing/2014/main" id="{1AA30DBB-39D7-4682-A62D-5841E1EA7774}"/>
              </a:ext>
            </a:extLst>
          </p:cNvPr>
          <p:cNvPicPr>
            <a:picLocks noChangeAspect="1"/>
          </p:cNvPicPr>
          <p:nvPr/>
        </p:nvPicPr>
        <p:blipFill>
          <a:blip r:embed="rId6"/>
          <a:stretch>
            <a:fillRect/>
          </a:stretch>
        </p:blipFill>
        <p:spPr>
          <a:xfrm>
            <a:off x="3871831" y="2989690"/>
            <a:ext cx="1200522" cy="1053965"/>
          </a:xfrm>
          <a:prstGeom prst="rect">
            <a:avLst/>
          </a:prstGeom>
        </p:spPr>
      </p:pic>
      <p:pic>
        <p:nvPicPr>
          <p:cNvPr id="51" name="Picture 50">
            <a:extLst>
              <a:ext uri="{FF2B5EF4-FFF2-40B4-BE49-F238E27FC236}">
                <a16:creationId xmlns:a16="http://schemas.microsoft.com/office/drawing/2014/main" id="{79CAD5C2-2692-4888-9B5A-4062DAE65988}"/>
              </a:ext>
            </a:extLst>
          </p:cNvPr>
          <p:cNvPicPr>
            <a:picLocks noChangeAspect="1"/>
          </p:cNvPicPr>
          <p:nvPr/>
        </p:nvPicPr>
        <p:blipFill>
          <a:blip r:embed="rId7"/>
          <a:stretch>
            <a:fillRect/>
          </a:stretch>
        </p:blipFill>
        <p:spPr>
          <a:xfrm>
            <a:off x="9726937" y="3048541"/>
            <a:ext cx="1111582" cy="1124659"/>
          </a:xfrm>
          <a:prstGeom prst="rect">
            <a:avLst/>
          </a:prstGeom>
        </p:spPr>
      </p:pic>
      <p:sp>
        <p:nvSpPr>
          <p:cNvPr id="2" name="TextBox 1">
            <a:extLst>
              <a:ext uri="{FF2B5EF4-FFF2-40B4-BE49-F238E27FC236}">
                <a16:creationId xmlns:a16="http://schemas.microsoft.com/office/drawing/2014/main" id="{32F760E1-670F-4D18-9226-8C975EE436D0}"/>
              </a:ext>
            </a:extLst>
          </p:cNvPr>
          <p:cNvSpPr txBox="1"/>
          <p:nvPr/>
        </p:nvSpPr>
        <p:spPr>
          <a:xfrm>
            <a:off x="1057301" y="5064362"/>
            <a:ext cx="382521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ML.NET 0.8 is available @</a:t>
            </a:r>
          </a:p>
        </p:txBody>
      </p:sp>
      <p:sp>
        <p:nvSpPr>
          <p:cNvPr id="43" name="Title 1">
            <a:extLst>
              <a:ext uri="{FF2B5EF4-FFF2-40B4-BE49-F238E27FC236}">
                <a16:creationId xmlns:a16="http://schemas.microsoft.com/office/drawing/2014/main" id="{A506C0D4-C835-3B4E-A8A5-F7CDFF83A263}"/>
              </a:ext>
            </a:extLst>
          </p:cNvPr>
          <p:cNvSpPr txBox="1">
            <a:spLocks/>
          </p:cNvSpPr>
          <p:nvPr/>
        </p:nvSpPr>
        <p:spPr>
          <a:xfrm>
            <a:off x="588263" y="457200"/>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1" kern="1200" cap="none" spc="-50" baseline="0">
                <a:ln w="3175">
                  <a:noFill/>
                </a:ln>
                <a:gradFill>
                  <a:gsLst>
                    <a:gs pos="1250">
                      <a:schemeClr val="tx1"/>
                    </a:gs>
                    <a:gs pos="100000">
                      <a:schemeClr val="tx1"/>
                    </a:gs>
                  </a:gsLst>
                  <a:lin ang="5400000" scaled="0"/>
                </a:gradFill>
                <a:effectLst/>
                <a:latin typeface="Meiryo UI" panose="020B0604030504040204" pitchFamily="50" charset="-128"/>
                <a:ea typeface="Meiryo UI" panose="020B0604030504040204" pitchFamily="50" charset="-128"/>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1" lang="en-US" altLang="ja" sz="4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eiryo UI" panose="020B0604030504040204" pitchFamily="50" charset="-128"/>
                <a:cs typeface="Segoe UI" pitchFamily="34" charset="0"/>
              </a:rPr>
              <a:t>ML.NET</a:t>
            </a:r>
            <a:endParaRPr kumimoji="1" lang="ja" altLang="en-US" sz="4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eiryo UI" panose="020B0604030504040204" pitchFamily="50" charset="-128"/>
              <a:cs typeface="Segoe UI" pitchFamily="34" charset="0"/>
            </a:endParaRPr>
          </a:p>
        </p:txBody>
      </p:sp>
      <p:sp>
        <p:nvSpPr>
          <p:cNvPr id="52" name="Title 1">
            <a:extLst>
              <a:ext uri="{FF2B5EF4-FFF2-40B4-BE49-F238E27FC236}">
                <a16:creationId xmlns:a16="http://schemas.microsoft.com/office/drawing/2014/main" id="{B79390CB-2E11-5F4C-97C6-FDFEF6B34592}"/>
              </a:ext>
            </a:extLst>
          </p:cNvPr>
          <p:cNvSpPr txBox="1">
            <a:spLocks/>
          </p:cNvSpPr>
          <p:nvPr/>
        </p:nvSpPr>
        <p:spPr>
          <a:xfrm>
            <a:off x="586738" y="1361726"/>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1" kern="1200" cap="none" spc="-50" baseline="0">
                <a:ln w="3175">
                  <a:noFill/>
                </a:ln>
                <a:gradFill>
                  <a:gsLst>
                    <a:gs pos="1250">
                      <a:schemeClr val="tx1"/>
                    </a:gs>
                    <a:gs pos="100000">
                      <a:schemeClr val="tx1"/>
                    </a:gs>
                  </a:gsLst>
                  <a:lin ang="5400000" scaled="0"/>
                </a:gradFill>
                <a:effectLst/>
                <a:latin typeface="Meiryo UI" panose="020B0604030504040204" pitchFamily="50" charset="-128"/>
                <a:ea typeface="Meiryo UI" panose="020B0604030504040204" pitchFamily="50" charset="-128"/>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1" lang="en-US" altLang="ja" sz="3200" b="0" i="0" u="none" strike="noStrike" kern="1200" cap="none" spc="-50" normalizeH="0" baseline="0" noProof="0" dirty="0">
                <a:ln w="3175">
                  <a:noFill/>
                </a:ln>
                <a:solidFill>
                  <a:schemeClr val="accent2"/>
                </a:solidFill>
                <a:effectLst/>
                <a:uLnTx/>
                <a:uFillTx/>
                <a:latin typeface="Meiryo UI" panose="020B0604030504040204" pitchFamily="34" charset="-128"/>
                <a:ea typeface="Meiryo UI" panose="020B0604030504040204" pitchFamily="34" charset="-128"/>
              </a:rPr>
              <a:t>.NET</a:t>
            </a:r>
            <a:r>
              <a:rPr kumimoji="1" lang="ja-JP" altLang="en-US" sz="3200" b="0" i="0" u="none" strike="noStrike" kern="1200" cap="none" spc="-50" normalizeH="0" baseline="0" noProof="0">
                <a:ln w="3175">
                  <a:noFill/>
                </a:ln>
                <a:solidFill>
                  <a:schemeClr val="accent2"/>
                </a:solidFill>
                <a:effectLst/>
                <a:uLnTx/>
                <a:uFillTx/>
                <a:latin typeface="Meiryo UI" panose="020B0604030504040204" pitchFamily="34" charset="-128"/>
                <a:ea typeface="Meiryo UI" panose="020B0604030504040204" pitchFamily="34" charset="-128"/>
              </a:rPr>
              <a:t>開発者のための</a:t>
            </a:r>
            <a:r>
              <a:rPr kumimoji="1" lang="ja" altLang="en-US" sz="3200" b="0" i="0" u="none" strike="noStrike" kern="1200" cap="none" spc="-50" normalizeH="0" baseline="0" noProof="0" dirty="0">
                <a:ln w="3175">
                  <a:noFill/>
                </a:ln>
                <a:solidFill>
                  <a:schemeClr val="accent2"/>
                </a:solidFill>
                <a:effectLst/>
                <a:uLnTx/>
                <a:uFillTx/>
                <a:latin typeface="Meiryo UI" panose="020B0604030504040204" pitchFamily="34" charset="-128"/>
                <a:ea typeface="Meiryo UI" panose="020B0604030504040204" pitchFamily="34" charset="-128"/>
              </a:rPr>
              <a:t>機械学習フレームワーク</a:t>
            </a:r>
          </a:p>
        </p:txBody>
      </p:sp>
      <p:pic>
        <p:nvPicPr>
          <p:cNvPr id="3" name="Picture 2">
            <a:extLst>
              <a:ext uri="{FF2B5EF4-FFF2-40B4-BE49-F238E27FC236}">
                <a16:creationId xmlns:a16="http://schemas.microsoft.com/office/drawing/2014/main" id="{681A1340-62A0-3649-8A4D-C308DC6E6B19}"/>
              </a:ext>
            </a:extLst>
          </p:cNvPr>
          <p:cNvPicPr>
            <a:picLocks noChangeAspect="1"/>
          </p:cNvPicPr>
          <p:nvPr/>
        </p:nvPicPr>
        <p:blipFill>
          <a:blip r:embed="rId8"/>
          <a:stretch>
            <a:fillRect/>
          </a:stretch>
        </p:blipFill>
        <p:spPr>
          <a:xfrm>
            <a:off x="4088242" y="378463"/>
            <a:ext cx="952500" cy="952500"/>
          </a:xfrm>
          <a:prstGeom prst="rect">
            <a:avLst/>
          </a:prstGeom>
        </p:spPr>
      </p:pic>
    </p:spTree>
    <p:extLst>
      <p:ext uri="{BB962C8B-B14F-4D97-AF65-F5344CB8AC3E}">
        <p14:creationId xmlns:p14="http://schemas.microsoft.com/office/powerpoint/2010/main" val="2195950366"/>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64847-C07B-4BB7-84F6-ED390F1B2276}"/>
              </a:ext>
            </a:extLst>
          </p:cNvPr>
          <p:cNvSpPr>
            <a:spLocks noGrp="1"/>
          </p:cNvSpPr>
          <p:nvPr>
            <p:ph type="title"/>
          </p:nvPr>
        </p:nvSpPr>
        <p:spPr/>
        <p:txBody>
          <a:bodyPr/>
          <a:lstStyle/>
          <a:p>
            <a:r>
              <a:rPr kumimoji="1" lang="ja-JP" altLang="en-US" dirty="0"/>
              <a:t>さあ、自分で動かして理解を深めましょう</a:t>
            </a:r>
          </a:p>
        </p:txBody>
      </p:sp>
      <p:sp>
        <p:nvSpPr>
          <p:cNvPr id="3" name="コンテンツ プレースホルダー 2">
            <a:extLst>
              <a:ext uri="{FF2B5EF4-FFF2-40B4-BE49-F238E27FC236}">
                <a16:creationId xmlns:a16="http://schemas.microsoft.com/office/drawing/2014/main" id="{FC98E394-69E8-4F75-8ED8-C1B1DFCB264B}"/>
              </a:ext>
            </a:extLst>
          </p:cNvPr>
          <p:cNvSpPr>
            <a:spLocks noGrp="1"/>
          </p:cNvSpPr>
          <p:nvPr>
            <p:ph sz="quarter" idx="10"/>
          </p:nvPr>
        </p:nvSpPr>
        <p:spPr/>
        <p:txBody>
          <a:bodyPr>
            <a:normAutofit lnSpcReduction="10000"/>
          </a:bodyPr>
          <a:lstStyle/>
          <a:p>
            <a:r>
              <a:rPr kumimoji="1" lang="en-US" altLang="ja-JP" dirty="0"/>
              <a:t>Azure Cognitive Services</a:t>
            </a:r>
          </a:p>
          <a:p>
            <a:pPr lvl="1"/>
            <a:r>
              <a:rPr lang="en-US" altLang="ja-JP" dirty="0">
                <a:hlinkClick r:id="rId3"/>
              </a:rPr>
              <a:t>https://docs.microsoft.com/ja-jp/azure/cognitive-services/</a:t>
            </a:r>
            <a:endParaRPr lang="en-US" altLang="ja-JP" dirty="0"/>
          </a:p>
          <a:p>
            <a:r>
              <a:rPr lang="en-US" altLang="ja-JP" dirty="0"/>
              <a:t>Azure Machine Learning Services</a:t>
            </a:r>
          </a:p>
          <a:p>
            <a:pPr lvl="1"/>
            <a:r>
              <a:rPr lang="en-US" altLang="ja-JP" dirty="0">
                <a:hlinkClick r:id="rId4"/>
              </a:rPr>
              <a:t>https://docs.microsoft.com/ja-jp/azure/machine-learning/service/</a:t>
            </a:r>
            <a:endParaRPr lang="en-US" altLang="ja-JP" dirty="0"/>
          </a:p>
          <a:p>
            <a:pPr lvl="1"/>
            <a:r>
              <a:rPr kumimoji="1" lang="ja-JP" altLang="en-US" dirty="0"/>
              <a:t>サンプル</a:t>
            </a:r>
            <a:endParaRPr kumimoji="1" lang="en-US" altLang="ja-JP" dirty="0"/>
          </a:p>
          <a:p>
            <a:pPr lvl="2"/>
            <a:r>
              <a:rPr lang="en-US" altLang="ja-JP" dirty="0">
                <a:hlinkClick r:id="rId5"/>
              </a:rPr>
              <a:t>https://github.com/Azure/MachineLearningNotebooks</a:t>
            </a:r>
            <a:endParaRPr lang="en-US" altLang="ja-JP" dirty="0"/>
          </a:p>
          <a:p>
            <a:pPr lvl="2"/>
            <a:endParaRPr kumimoji="1" lang="en-US" altLang="ja-JP" dirty="0"/>
          </a:p>
          <a:p>
            <a:r>
              <a:rPr lang="en-US" altLang="ja-JP" dirty="0"/>
              <a:t>Microsoft Learn</a:t>
            </a:r>
          </a:p>
          <a:p>
            <a:pPr lvl="1"/>
            <a:r>
              <a:rPr lang="en-US" altLang="ja-JP" dirty="0">
                <a:hlinkClick r:id="rId6"/>
              </a:rPr>
              <a:t>https://docs.microsoft.com/ja-jp/learn/</a:t>
            </a:r>
            <a:endParaRPr lang="en-US" altLang="ja-JP" dirty="0"/>
          </a:p>
          <a:p>
            <a:pPr lvl="1"/>
            <a:endParaRPr kumimoji="1" lang="ja-JP" altLang="en-US" dirty="0"/>
          </a:p>
        </p:txBody>
      </p:sp>
    </p:spTree>
    <p:extLst>
      <p:ext uri="{BB962C8B-B14F-4D97-AF65-F5344CB8AC3E}">
        <p14:creationId xmlns:p14="http://schemas.microsoft.com/office/powerpoint/2010/main" val="425877056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6417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4CBB2DC-0E25-48FA-815E-9E19727DCAAE}"/>
              </a:ext>
            </a:extLst>
          </p:cNvPr>
          <p:cNvSpPr/>
          <p:nvPr/>
        </p:nvSpPr>
        <p:spPr>
          <a:xfrm>
            <a:off x="647770" y="908720"/>
            <a:ext cx="10651158" cy="4796610"/>
          </a:xfrm>
          <a:prstGeom prst="rect">
            <a:avLst/>
          </a:prstGeom>
          <a:noFill/>
          <a:ln w="72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072" y="1004960"/>
            <a:ext cx="731418" cy="731418"/>
          </a:xfrm>
          <a:prstGeom prst="rect">
            <a:avLst/>
          </a:prstGeom>
        </p:spPr>
      </p:pic>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5"/>
          <a:stretch>
            <a:fillRect/>
          </a:stretch>
        </p:blipFill>
        <p:spPr>
          <a:xfrm>
            <a:off x="1417161" y="2087344"/>
            <a:ext cx="731416" cy="731416"/>
          </a:xfrm>
          <a:prstGeom prst="rect">
            <a:avLst/>
          </a:prstGeom>
        </p:spPr>
      </p:pic>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6">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419850" y="5070698"/>
            <a:ext cx="763431" cy="735837"/>
          </a:xfrm>
          <a:prstGeom prst="rect">
            <a:avLst/>
          </a:prstGeom>
        </p:spPr>
      </p:pic>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419570" y="3544080"/>
            <a:ext cx="731417" cy="731417"/>
          </a:xfrm>
          <a:prstGeom prst="rect">
            <a:avLst/>
          </a:prstGeom>
        </p:spPr>
      </p:pic>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586751" y="3544016"/>
            <a:ext cx="755634" cy="737204"/>
          </a:xfrm>
          <a:prstGeom prst="rect">
            <a:avLst/>
          </a:prstGeom>
        </p:spPr>
      </p:pic>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578944" y="2106241"/>
            <a:ext cx="799286" cy="779791"/>
          </a:xfrm>
          <a:prstGeom prst="rect">
            <a:avLst/>
          </a:prstGeom>
        </p:spPr>
      </p:pic>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6591433" y="5068847"/>
            <a:ext cx="813669" cy="813669"/>
          </a:xfrm>
          <a:prstGeom prst="rect">
            <a:avLst/>
          </a:prstGeom>
        </p:spPr>
      </p:pic>
      <p:sp>
        <p:nvSpPr>
          <p:cNvPr id="27" name="テキスト ボックス 26">
            <a:extLst>
              <a:ext uri="{FF2B5EF4-FFF2-40B4-BE49-F238E27FC236}">
                <a16:creationId xmlns:a16="http://schemas.microsoft.com/office/drawing/2014/main" id="{655CABBC-6B64-4F78-81C3-BB5C247FA2E3}"/>
              </a:ext>
            </a:extLst>
          </p:cNvPr>
          <p:cNvSpPr txBox="1"/>
          <p:nvPr/>
        </p:nvSpPr>
        <p:spPr>
          <a:xfrm>
            <a:off x="2413831" y="2152744"/>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datastore</a:t>
            </a:r>
            <a:endParaRPr lang="ja-JP" altLang="en-US" sz="3137" dirty="0" err="1">
              <a:gradFill>
                <a:gsLst>
                  <a:gs pos="2917">
                    <a:schemeClr val="tx1"/>
                  </a:gs>
                  <a:gs pos="30000">
                    <a:schemeClr val="tx1"/>
                  </a:gs>
                </a:gsLst>
                <a:lin ang="5400000" scaled="0"/>
              </a:gradFill>
            </a:endParaRPr>
          </a:p>
        </p:txBody>
      </p:sp>
      <p:sp>
        <p:nvSpPr>
          <p:cNvPr id="28" name="テキスト ボックス 27">
            <a:extLst>
              <a:ext uri="{FF2B5EF4-FFF2-40B4-BE49-F238E27FC236}">
                <a16:creationId xmlns:a16="http://schemas.microsoft.com/office/drawing/2014/main" id="{108E1400-4FA0-45B7-8B5E-106EE48DBA05}"/>
              </a:ext>
            </a:extLst>
          </p:cNvPr>
          <p:cNvSpPr txBox="1"/>
          <p:nvPr/>
        </p:nvSpPr>
        <p:spPr>
          <a:xfrm>
            <a:off x="1760437" y="1092623"/>
            <a:ext cx="2385449" cy="600616"/>
          </a:xfrm>
          <a:prstGeom prst="rect">
            <a:avLst/>
          </a:prstGeom>
          <a:noFill/>
        </p:spPr>
        <p:txBody>
          <a:bodyPr wrap="square" lIns="35292" tIns="35292" rIns="35292" bIns="35292" rtlCol="0" anchor="ctr">
            <a:noAutofit/>
          </a:bodyPr>
          <a:lstStyle/>
          <a:p>
            <a:pPr algn="ctr">
              <a:lnSpc>
                <a:spcPct val="90000"/>
              </a:lnSpc>
              <a:spcAft>
                <a:spcPts val="588"/>
              </a:spcAft>
            </a:pPr>
            <a:r>
              <a:rPr lang="en-US" altLang="ja-JP" sz="3529" dirty="0">
                <a:gradFill>
                  <a:gsLst>
                    <a:gs pos="2917">
                      <a:schemeClr val="tx1"/>
                    </a:gs>
                    <a:gs pos="30000">
                      <a:schemeClr val="tx1"/>
                    </a:gs>
                  </a:gsLst>
                  <a:lin ang="5400000" scaled="0"/>
                </a:gradFill>
              </a:rPr>
              <a:t>Workspace</a:t>
            </a:r>
            <a:endParaRPr lang="ja-JP" altLang="en-US" sz="3529" dirty="0" err="1">
              <a:gradFill>
                <a:gsLst>
                  <a:gs pos="2917">
                    <a:schemeClr val="tx1"/>
                  </a:gs>
                  <a:gs pos="30000">
                    <a:schemeClr val="tx1"/>
                  </a:gs>
                </a:gsLst>
                <a:lin ang="5400000" scaled="0"/>
              </a:gradFill>
            </a:endParaRPr>
          </a:p>
        </p:txBody>
      </p:sp>
      <p:sp>
        <p:nvSpPr>
          <p:cNvPr id="33" name="テキスト ボックス 32">
            <a:extLst>
              <a:ext uri="{FF2B5EF4-FFF2-40B4-BE49-F238E27FC236}">
                <a16:creationId xmlns:a16="http://schemas.microsoft.com/office/drawing/2014/main" id="{298FA401-9917-4E3F-B5A4-CA67088FEE1E}"/>
              </a:ext>
            </a:extLst>
          </p:cNvPr>
          <p:cNvSpPr txBox="1"/>
          <p:nvPr/>
        </p:nvSpPr>
        <p:spPr>
          <a:xfrm>
            <a:off x="7776038" y="2241562"/>
            <a:ext cx="1584008" cy="635313"/>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Model</a:t>
            </a:r>
            <a:endParaRPr lang="ja-JP" altLang="en-US" sz="3137" dirty="0" err="1">
              <a:gradFill>
                <a:gsLst>
                  <a:gs pos="2917">
                    <a:schemeClr val="tx1"/>
                  </a:gs>
                  <a:gs pos="30000">
                    <a:schemeClr val="tx1"/>
                  </a:gs>
                </a:gsLst>
                <a:lin ang="5400000" scaled="0"/>
              </a:gradFill>
            </a:endParaRPr>
          </a:p>
        </p:txBody>
      </p:sp>
      <p:sp>
        <p:nvSpPr>
          <p:cNvPr id="35" name="テキスト ボックス 34">
            <a:extLst>
              <a:ext uri="{FF2B5EF4-FFF2-40B4-BE49-F238E27FC236}">
                <a16:creationId xmlns:a16="http://schemas.microsoft.com/office/drawing/2014/main" id="{2FFD70F3-5988-49B1-A042-FC1CCE8A8F3B}"/>
              </a:ext>
            </a:extLst>
          </p:cNvPr>
          <p:cNvSpPr txBox="1"/>
          <p:nvPr/>
        </p:nvSpPr>
        <p:spPr>
          <a:xfrm>
            <a:off x="7847130" y="3680604"/>
            <a:ext cx="1512917"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Image</a:t>
            </a:r>
            <a:endParaRPr lang="ja-JP" altLang="en-US" sz="3137" dirty="0" err="1">
              <a:gradFill>
                <a:gsLst>
                  <a:gs pos="2917">
                    <a:schemeClr val="tx1"/>
                  </a:gs>
                  <a:gs pos="30000">
                    <a:schemeClr val="tx1"/>
                  </a:gs>
                </a:gsLst>
                <a:lin ang="5400000" scaled="0"/>
              </a:gradFill>
            </a:endParaRPr>
          </a:p>
        </p:txBody>
      </p:sp>
      <p:sp>
        <p:nvSpPr>
          <p:cNvPr id="36" name="テキスト ボックス 35">
            <a:extLst>
              <a:ext uri="{FF2B5EF4-FFF2-40B4-BE49-F238E27FC236}">
                <a16:creationId xmlns:a16="http://schemas.microsoft.com/office/drawing/2014/main" id="{C415D2AC-73A1-44E3-8CF9-0EDECC5BD6D3}"/>
              </a:ext>
            </a:extLst>
          </p:cNvPr>
          <p:cNvSpPr txBox="1"/>
          <p:nvPr/>
        </p:nvSpPr>
        <p:spPr>
          <a:xfrm>
            <a:off x="7847130" y="5175374"/>
            <a:ext cx="2188451"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deployment</a:t>
            </a:r>
            <a:endParaRPr lang="ja-JP" altLang="en-US" sz="3137" dirty="0" err="1">
              <a:gradFill>
                <a:gsLst>
                  <a:gs pos="2917">
                    <a:schemeClr val="tx1"/>
                  </a:gs>
                  <a:gs pos="30000">
                    <a:schemeClr val="tx1"/>
                  </a:gs>
                </a:gsLst>
                <a:lin ang="5400000" scaled="0"/>
              </a:gradFill>
            </a:endParaRPr>
          </a:p>
        </p:txBody>
      </p:sp>
      <p:sp>
        <p:nvSpPr>
          <p:cNvPr id="37" name="テキスト ボックス 36">
            <a:extLst>
              <a:ext uri="{FF2B5EF4-FFF2-40B4-BE49-F238E27FC236}">
                <a16:creationId xmlns:a16="http://schemas.microsoft.com/office/drawing/2014/main" id="{BD3D62AB-DF7D-4750-8881-AE68A42E05EE}"/>
              </a:ext>
            </a:extLst>
          </p:cNvPr>
          <p:cNvSpPr txBox="1"/>
          <p:nvPr/>
        </p:nvSpPr>
        <p:spPr>
          <a:xfrm>
            <a:off x="2439471" y="5129503"/>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Experiments</a:t>
            </a:r>
            <a:endParaRPr lang="ja-JP" altLang="en-US" sz="3137" dirty="0" err="1">
              <a:gradFill>
                <a:gsLst>
                  <a:gs pos="2917">
                    <a:schemeClr val="tx1"/>
                  </a:gs>
                  <a:gs pos="30000">
                    <a:schemeClr val="tx1"/>
                  </a:gs>
                </a:gsLst>
                <a:lin ang="5400000" scaled="0"/>
              </a:gradFill>
            </a:endParaRPr>
          </a:p>
        </p:txBody>
      </p:sp>
      <p:sp>
        <p:nvSpPr>
          <p:cNvPr id="41" name="テキスト ボックス 40">
            <a:extLst>
              <a:ext uri="{FF2B5EF4-FFF2-40B4-BE49-F238E27FC236}">
                <a16:creationId xmlns:a16="http://schemas.microsoft.com/office/drawing/2014/main" id="{E660643A-B208-442C-98B9-DD26EC1644FD}"/>
              </a:ext>
            </a:extLst>
          </p:cNvPr>
          <p:cNvSpPr txBox="1"/>
          <p:nvPr/>
        </p:nvSpPr>
        <p:spPr>
          <a:xfrm>
            <a:off x="2460817" y="3644573"/>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Compute</a:t>
            </a:r>
            <a:endParaRPr lang="ja-JP" altLang="en-US" sz="3137" dirty="0" err="1">
              <a:gradFill>
                <a:gsLst>
                  <a:gs pos="2917">
                    <a:schemeClr val="tx1"/>
                  </a:gs>
                  <a:gs pos="30000">
                    <a:schemeClr val="tx1"/>
                  </a:gs>
                </a:gsLst>
                <a:lin ang="5400000" scaled="0"/>
              </a:gradFill>
            </a:endParaRPr>
          </a:p>
        </p:txBody>
      </p:sp>
      <p:sp>
        <p:nvSpPr>
          <p:cNvPr id="42" name="テキスト ボックス 41">
            <a:extLst>
              <a:ext uri="{FF2B5EF4-FFF2-40B4-BE49-F238E27FC236}">
                <a16:creationId xmlns:a16="http://schemas.microsoft.com/office/drawing/2014/main" id="{1E94F20C-12D9-4197-8217-15FEA50ECE11}"/>
              </a:ext>
            </a:extLst>
          </p:cNvPr>
          <p:cNvSpPr txBox="1"/>
          <p:nvPr/>
        </p:nvSpPr>
        <p:spPr>
          <a:xfrm>
            <a:off x="2435026" y="4238357"/>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→実行環境の作成・管理</a:t>
            </a:r>
          </a:p>
        </p:txBody>
      </p:sp>
      <p:sp>
        <p:nvSpPr>
          <p:cNvPr id="43" name="テキスト ボックス 42">
            <a:extLst>
              <a:ext uri="{FF2B5EF4-FFF2-40B4-BE49-F238E27FC236}">
                <a16:creationId xmlns:a16="http://schemas.microsoft.com/office/drawing/2014/main" id="{2E4E9812-6A7F-48CF-99E1-DD4BD54968BC}"/>
              </a:ext>
            </a:extLst>
          </p:cNvPr>
          <p:cNvSpPr txBox="1"/>
          <p:nvPr/>
        </p:nvSpPr>
        <p:spPr>
          <a:xfrm>
            <a:off x="2369439" y="5689141"/>
            <a:ext cx="3881905"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a:t>
            </a:r>
            <a:r>
              <a:rPr lang="en-US" altLang="ja-JP" sz="2745" dirty="0">
                <a:solidFill>
                  <a:schemeClr val="accent1"/>
                </a:solidFill>
              </a:rPr>
              <a:t>”</a:t>
            </a:r>
            <a:r>
              <a:rPr lang="ja-JP" altLang="en-US" sz="2745" dirty="0">
                <a:solidFill>
                  <a:schemeClr val="accent1"/>
                </a:solidFill>
              </a:rPr>
              <a:t>実験</a:t>
            </a:r>
            <a:r>
              <a:rPr lang="en-US" altLang="ja-JP" sz="2745" dirty="0">
                <a:solidFill>
                  <a:schemeClr val="accent1"/>
                </a:solidFill>
              </a:rPr>
              <a:t>”</a:t>
            </a:r>
            <a:r>
              <a:rPr lang="ja-JP" altLang="en-US" sz="2745" dirty="0">
                <a:solidFill>
                  <a:schemeClr val="accent1"/>
                </a:solidFill>
              </a:rPr>
              <a:t>履歴の共有</a:t>
            </a:r>
          </a:p>
        </p:txBody>
      </p:sp>
      <p:sp>
        <p:nvSpPr>
          <p:cNvPr id="44" name="テキスト ボックス 43">
            <a:extLst>
              <a:ext uri="{FF2B5EF4-FFF2-40B4-BE49-F238E27FC236}">
                <a16:creationId xmlns:a16="http://schemas.microsoft.com/office/drawing/2014/main" id="{00C43EA7-5598-465A-A69E-E15BDB89B479}"/>
              </a:ext>
            </a:extLst>
          </p:cNvPr>
          <p:cNvSpPr txBox="1"/>
          <p:nvPr/>
        </p:nvSpPr>
        <p:spPr>
          <a:xfrm>
            <a:off x="2369591" y="2681397"/>
            <a:ext cx="4209353"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→ストレージへのアクセス情報</a:t>
            </a:r>
          </a:p>
        </p:txBody>
      </p:sp>
      <p:sp>
        <p:nvSpPr>
          <p:cNvPr id="45" name="テキスト ボックス 44">
            <a:extLst>
              <a:ext uri="{FF2B5EF4-FFF2-40B4-BE49-F238E27FC236}">
                <a16:creationId xmlns:a16="http://schemas.microsoft.com/office/drawing/2014/main" id="{1715EAAC-1AEC-41D1-BA8A-11CA0B33FC57}"/>
              </a:ext>
            </a:extLst>
          </p:cNvPr>
          <p:cNvSpPr txBox="1"/>
          <p:nvPr/>
        </p:nvSpPr>
        <p:spPr>
          <a:xfrm>
            <a:off x="7886121" y="5737840"/>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→イメージのデプロイ</a:t>
            </a:r>
          </a:p>
        </p:txBody>
      </p:sp>
      <p:sp>
        <p:nvSpPr>
          <p:cNvPr id="46" name="テキスト ボックス 45">
            <a:extLst>
              <a:ext uri="{FF2B5EF4-FFF2-40B4-BE49-F238E27FC236}">
                <a16:creationId xmlns:a16="http://schemas.microsoft.com/office/drawing/2014/main" id="{4382C01D-A2F7-4C3A-B491-8B2BEA8E8C30}"/>
              </a:ext>
            </a:extLst>
          </p:cNvPr>
          <p:cNvSpPr txBox="1"/>
          <p:nvPr/>
        </p:nvSpPr>
        <p:spPr>
          <a:xfrm>
            <a:off x="7776199" y="2706408"/>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→モデル管理</a:t>
            </a:r>
          </a:p>
        </p:txBody>
      </p:sp>
      <p:sp>
        <p:nvSpPr>
          <p:cNvPr id="47" name="テキスト ボックス 46">
            <a:extLst>
              <a:ext uri="{FF2B5EF4-FFF2-40B4-BE49-F238E27FC236}">
                <a16:creationId xmlns:a16="http://schemas.microsoft.com/office/drawing/2014/main" id="{98764E62-8403-4818-AFEA-73B109903B5D}"/>
              </a:ext>
            </a:extLst>
          </p:cNvPr>
          <p:cNvSpPr txBox="1"/>
          <p:nvPr/>
        </p:nvSpPr>
        <p:spPr>
          <a:xfrm>
            <a:off x="7776199" y="4261494"/>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→イメージ作成と管理</a:t>
            </a:r>
          </a:p>
        </p:txBody>
      </p:sp>
      <p:sp>
        <p:nvSpPr>
          <p:cNvPr id="3" name="タイトル 2">
            <a:extLst>
              <a:ext uri="{FF2B5EF4-FFF2-40B4-BE49-F238E27FC236}">
                <a16:creationId xmlns:a16="http://schemas.microsoft.com/office/drawing/2014/main" id="{E2D9C1DE-9C87-49CC-93C8-ED9413FC2499}"/>
              </a:ext>
            </a:extLst>
          </p:cNvPr>
          <p:cNvSpPr>
            <a:spLocks noGrp="1"/>
          </p:cNvSpPr>
          <p:nvPr>
            <p:ph type="title"/>
          </p:nvPr>
        </p:nvSpPr>
        <p:spPr/>
        <p:txBody>
          <a:bodyPr/>
          <a:lstStyle/>
          <a:p>
            <a:r>
              <a:rPr lang="en-US" altLang="ja-JP" dirty="0"/>
              <a:t>Component</a:t>
            </a:r>
            <a:endParaRPr lang="ja-JP" altLang="en-US" dirty="0"/>
          </a:p>
        </p:txBody>
      </p:sp>
    </p:spTree>
    <p:extLst>
      <p:ext uri="{BB962C8B-B14F-4D97-AF65-F5344CB8AC3E}">
        <p14:creationId xmlns:p14="http://schemas.microsoft.com/office/powerpoint/2010/main" val="8984057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1228967" y="6225275"/>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dirty="0"/>
              <a:t>My Computer</a:t>
            </a:r>
          </a:p>
        </p:txBody>
      </p:sp>
      <p:grpSp>
        <p:nvGrpSpPr>
          <p:cNvPr id="218" name="Group 217">
            <a:extLst>
              <a:ext uri="{FF2B5EF4-FFF2-40B4-BE49-F238E27FC236}">
                <a16:creationId xmlns:a16="http://schemas.microsoft.com/office/drawing/2014/main" id="{ABFDFFB8-D64A-074D-9C5A-07B2A90C7ACC}"/>
              </a:ext>
            </a:extLst>
          </p:cNvPr>
          <p:cNvGrpSpPr/>
          <p:nvPr/>
        </p:nvGrpSpPr>
        <p:grpSpPr>
          <a:xfrm>
            <a:off x="5045166" y="1232778"/>
            <a:ext cx="2607146" cy="352396"/>
            <a:chOff x="4685553" y="961340"/>
            <a:chExt cx="2607146" cy="352396"/>
          </a:xfrm>
        </p:grpSpPr>
        <p:cxnSp>
          <p:nvCxnSpPr>
            <p:cNvPr id="67" name="Straight Arrow Connector 66">
              <a:extLst>
                <a:ext uri="{FF2B5EF4-FFF2-40B4-BE49-F238E27FC236}">
                  <a16:creationId xmlns:a16="http://schemas.microsoft.com/office/drawing/2014/main" id="{7ECF3AA3-AB21-2A4E-8C10-01696D2AB558}"/>
                </a:ext>
              </a:extLst>
            </p:cNvPr>
            <p:cNvCxnSpPr>
              <a:cxnSpLocks/>
            </p:cNvCxnSpPr>
            <p:nvPr/>
          </p:nvCxnSpPr>
          <p:spPr>
            <a:xfrm flipV="1">
              <a:off x="4685553" y="1296185"/>
              <a:ext cx="2607146" cy="17551"/>
            </a:xfrm>
            <a:prstGeom prst="straightConnector1">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CCD8AF-4177-4347-B3B1-AA6478862A6A}"/>
                </a:ext>
              </a:extLst>
            </p:cNvPr>
            <p:cNvSpPr txBox="1"/>
            <p:nvPr/>
          </p:nvSpPr>
          <p:spPr>
            <a:xfrm>
              <a:off x="5155595" y="961340"/>
              <a:ext cx="1873013"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2. docker image </a:t>
              </a:r>
              <a:r>
                <a:rPr lang="ja-JP" altLang="en-US" dirty="0">
                  <a:latin typeface="Segoe UI Semilight" panose="020B0402040204020203" pitchFamily="34" charset="0"/>
                  <a:cs typeface="Segoe UI Semilight" panose="020B0402040204020203" pitchFamily="34" charset="0"/>
                </a:rPr>
                <a:t>作成</a:t>
              </a:r>
              <a:endParaRPr lang="en-US" dirty="0">
                <a:latin typeface="Segoe UI Semilight" panose="020B0402040204020203" pitchFamily="34" charset="0"/>
                <a:cs typeface="Segoe UI Semilight" panose="020B0402040204020203" pitchFamily="34" charset="0"/>
              </a:endParaRPr>
            </a:p>
          </p:txBody>
        </p:sp>
      </p:grpSp>
      <p:grpSp>
        <p:nvGrpSpPr>
          <p:cNvPr id="163" name="Group 162">
            <a:extLst>
              <a:ext uri="{FF2B5EF4-FFF2-40B4-BE49-F238E27FC236}">
                <a16:creationId xmlns:a16="http://schemas.microsoft.com/office/drawing/2014/main" id="{A4B4FAC4-F2C2-4E49-99A1-FA373BD11F55}"/>
              </a:ext>
            </a:extLst>
          </p:cNvPr>
          <p:cNvGrpSpPr/>
          <p:nvPr/>
        </p:nvGrpSpPr>
        <p:grpSpPr>
          <a:xfrm>
            <a:off x="3733804" y="1117349"/>
            <a:ext cx="1199880" cy="1059727"/>
            <a:chOff x="3282531" y="916564"/>
            <a:chExt cx="1199880" cy="1059727"/>
          </a:xfrm>
        </p:grpSpPr>
        <p:pic>
          <p:nvPicPr>
            <p:cNvPr id="34" name="Graphic 33">
              <a:extLst>
                <a:ext uri="{FF2B5EF4-FFF2-40B4-BE49-F238E27FC236}">
                  <a16:creationId xmlns:a16="http://schemas.microsoft.com/office/drawing/2014/main" id="{0F272C94-3B33-004F-B992-B6F07E85BC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6711" y="916564"/>
              <a:ext cx="731520" cy="731520"/>
            </a:xfrm>
            <a:prstGeom prst="rect">
              <a:avLst/>
            </a:prstGeom>
          </p:spPr>
        </p:pic>
        <p:sp>
          <p:nvSpPr>
            <p:cNvPr id="122" name="TextBox 121">
              <a:extLst>
                <a:ext uri="{FF2B5EF4-FFF2-40B4-BE49-F238E27FC236}">
                  <a16:creationId xmlns:a16="http://schemas.microsoft.com/office/drawing/2014/main" id="{3DFFBA51-DDB4-C446-8DDD-CA7D00BD282B}"/>
                </a:ext>
              </a:extLst>
            </p:cNvPr>
            <p:cNvSpPr txBox="1"/>
            <p:nvPr/>
          </p:nvSpPr>
          <p:spPr>
            <a:xfrm>
              <a:off x="3282531" y="1668514"/>
              <a:ext cx="1199880" cy="307777"/>
            </a:xfrm>
            <a:prstGeom prst="rect">
              <a:avLst/>
            </a:prstGeom>
            <a:noFill/>
          </p:spPr>
          <p:txBody>
            <a:bodyPr wrap="none" lIns="0" tIns="0" rIns="0" bIns="0" rtlCol="0">
              <a:spAutoFit/>
            </a:bodyPr>
            <a:lstStyle/>
            <a:p>
              <a:pPr algn="l"/>
              <a:r>
                <a:rPr lang="en-US" sz="2000" dirty="0">
                  <a:solidFill>
                    <a:schemeClr val="accent6">
                      <a:lumMod val="50000"/>
                    </a:schemeClr>
                  </a:solidFill>
                </a:rPr>
                <a:t>Experiment</a:t>
              </a:r>
            </a:p>
          </p:txBody>
        </p:sp>
      </p:grpSp>
      <p:grpSp>
        <p:nvGrpSpPr>
          <p:cNvPr id="165" name="Group 164">
            <a:extLst>
              <a:ext uri="{FF2B5EF4-FFF2-40B4-BE49-F238E27FC236}">
                <a16:creationId xmlns:a16="http://schemas.microsoft.com/office/drawing/2014/main" id="{BE677D52-ECCE-6949-8BB5-24522E214EAC}"/>
              </a:ext>
            </a:extLst>
          </p:cNvPr>
          <p:cNvGrpSpPr/>
          <p:nvPr/>
        </p:nvGrpSpPr>
        <p:grpSpPr>
          <a:xfrm>
            <a:off x="7625805" y="1306404"/>
            <a:ext cx="1424301" cy="1012848"/>
            <a:chOff x="7043228" y="1034966"/>
            <a:chExt cx="1424301" cy="1012848"/>
          </a:xfrm>
        </p:grpSpPr>
        <p:pic>
          <p:nvPicPr>
            <p:cNvPr id="37" name="Graphic 36">
              <a:extLst>
                <a:ext uri="{FF2B5EF4-FFF2-40B4-BE49-F238E27FC236}">
                  <a16:creationId xmlns:a16="http://schemas.microsoft.com/office/drawing/2014/main" id="{C591DDF7-34A7-2848-B9AF-8C5A006DD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3750" y="1034966"/>
              <a:ext cx="731519" cy="731519"/>
            </a:xfrm>
            <a:prstGeom prst="rect">
              <a:avLst/>
            </a:prstGeom>
          </p:spPr>
        </p:pic>
        <p:sp>
          <p:nvSpPr>
            <p:cNvPr id="123" name="TextBox 122">
              <a:extLst>
                <a:ext uri="{FF2B5EF4-FFF2-40B4-BE49-F238E27FC236}">
                  <a16:creationId xmlns:a16="http://schemas.microsoft.com/office/drawing/2014/main" id="{8542FC4E-F233-F749-81B5-9928E2FC680B}"/>
                </a:ext>
              </a:extLst>
            </p:cNvPr>
            <p:cNvSpPr txBox="1"/>
            <p:nvPr/>
          </p:nvSpPr>
          <p:spPr>
            <a:xfrm>
              <a:off x="7043228" y="1740037"/>
              <a:ext cx="1424301" cy="307777"/>
            </a:xfrm>
            <a:prstGeom prst="rect">
              <a:avLst/>
            </a:prstGeom>
            <a:noFill/>
          </p:spPr>
          <p:txBody>
            <a:bodyPr wrap="none" lIns="0" tIns="0" rIns="0" bIns="0" rtlCol="0">
              <a:spAutoFit/>
            </a:bodyPr>
            <a:lstStyle/>
            <a:p>
              <a:pPr algn="l"/>
              <a:r>
                <a:rPr lang="en-US" sz="2000" dirty="0">
                  <a:solidFill>
                    <a:schemeClr val="accent6">
                      <a:lumMod val="50000"/>
                    </a:schemeClr>
                  </a:solidFill>
                </a:rPr>
                <a:t>Docker Image</a:t>
              </a:r>
            </a:p>
          </p:txBody>
        </p:sp>
      </p:grpSp>
      <p:grpSp>
        <p:nvGrpSpPr>
          <p:cNvPr id="180" name="Group 179">
            <a:extLst>
              <a:ext uri="{FF2B5EF4-FFF2-40B4-BE49-F238E27FC236}">
                <a16:creationId xmlns:a16="http://schemas.microsoft.com/office/drawing/2014/main" id="{9B989737-466C-7C43-A2B0-F92F758F58DD}"/>
              </a:ext>
            </a:extLst>
          </p:cNvPr>
          <p:cNvGrpSpPr/>
          <p:nvPr/>
        </p:nvGrpSpPr>
        <p:grpSpPr>
          <a:xfrm>
            <a:off x="7775952" y="4588919"/>
            <a:ext cx="1094659" cy="1083923"/>
            <a:chOff x="7305132" y="4104704"/>
            <a:chExt cx="1094659" cy="1083923"/>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7"/>
            <a:stretch>
              <a:fillRect/>
            </a:stretch>
          </p:blipFill>
          <p:spPr>
            <a:xfrm>
              <a:off x="7486702" y="4104704"/>
              <a:ext cx="731519" cy="731519"/>
            </a:xfrm>
            <a:prstGeom prst="rect">
              <a:avLst/>
            </a:prstGeom>
          </p:spPr>
        </p:pic>
        <p:sp>
          <p:nvSpPr>
            <p:cNvPr id="124" name="TextBox 123">
              <a:extLst>
                <a:ext uri="{FF2B5EF4-FFF2-40B4-BE49-F238E27FC236}">
                  <a16:creationId xmlns:a16="http://schemas.microsoft.com/office/drawing/2014/main" id="{44C069C8-979A-5A48-A6F0-4A25A303A60D}"/>
                </a:ext>
              </a:extLst>
            </p:cNvPr>
            <p:cNvSpPr txBox="1"/>
            <p:nvPr/>
          </p:nvSpPr>
          <p:spPr>
            <a:xfrm>
              <a:off x="7305132" y="4880850"/>
              <a:ext cx="1094659" cy="307777"/>
            </a:xfrm>
            <a:prstGeom prst="rect">
              <a:avLst/>
            </a:prstGeom>
            <a:noFill/>
          </p:spPr>
          <p:txBody>
            <a:bodyPr wrap="none" lIns="0" tIns="0" rIns="0" bIns="0" rtlCol="0">
              <a:spAutoFit/>
            </a:bodyPr>
            <a:lstStyle/>
            <a:p>
              <a:pPr algn="l"/>
              <a:r>
                <a:rPr lang="en-US" sz="2000" dirty="0">
                  <a:solidFill>
                    <a:schemeClr val="accent6">
                      <a:lumMod val="50000"/>
                    </a:schemeClr>
                  </a:solidFill>
                </a:rPr>
                <a:t>Data Store</a:t>
              </a:r>
            </a:p>
          </p:txBody>
        </p:sp>
      </p:grpSp>
      <p:grpSp>
        <p:nvGrpSpPr>
          <p:cNvPr id="147" name="Group 146">
            <a:extLst>
              <a:ext uri="{FF2B5EF4-FFF2-40B4-BE49-F238E27FC236}">
                <a16:creationId xmlns:a16="http://schemas.microsoft.com/office/drawing/2014/main" id="{1840D8B5-3EBE-4E40-9D39-211486837E7B}"/>
              </a:ext>
            </a:extLst>
          </p:cNvPr>
          <p:cNvGrpSpPr/>
          <p:nvPr/>
        </p:nvGrpSpPr>
        <p:grpSpPr>
          <a:xfrm>
            <a:off x="1409663" y="5140127"/>
            <a:ext cx="1058966" cy="849001"/>
            <a:chOff x="3068534" y="4513589"/>
            <a:chExt cx="1573878" cy="1050213"/>
          </a:xfrm>
        </p:grpSpPr>
        <p:sp>
          <p:nvSpPr>
            <p:cNvPr id="125" name="Laptop_E770" title="Icon of a laptop">
              <a:extLst>
                <a:ext uri="{FF2B5EF4-FFF2-40B4-BE49-F238E27FC236}">
                  <a16:creationId xmlns:a16="http://schemas.microsoft.com/office/drawing/2014/main" id="{4AB8731F-F6F3-AA45-B724-3DA97997BF94}"/>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130" name="Straight Connector 129">
              <a:extLst>
                <a:ext uri="{FF2B5EF4-FFF2-40B4-BE49-F238E27FC236}">
                  <a16:creationId xmlns:a16="http://schemas.microsoft.com/office/drawing/2014/main" id="{B2567A60-94AA-6448-A297-090A4C032A73}"/>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C3F3BDC-2386-5B49-95EB-26C968BDED37}"/>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EEA3A3-7AC3-5C42-BE45-C9C433A68688}"/>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E9BB95-16D1-C84F-ADA6-5673E5A9A260}"/>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E3C234-D1E3-5745-9F4B-DB484842EA13}"/>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543AB7-863F-8247-A0AB-B13897E12342}"/>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71C602-4DA6-A244-A898-DF7AA9A7B0E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47CD28F-ECFE-1349-BE3B-5C9FB7448E28}"/>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603AC071-58F4-1643-8CF8-CC7E2242A8E1}"/>
              </a:ext>
            </a:extLst>
          </p:cNvPr>
          <p:cNvGrpSpPr/>
          <p:nvPr/>
        </p:nvGrpSpPr>
        <p:grpSpPr>
          <a:xfrm>
            <a:off x="594028" y="1075180"/>
            <a:ext cx="3099323" cy="3828800"/>
            <a:chOff x="235126" y="778998"/>
            <a:chExt cx="3098613" cy="3853545"/>
          </a:xfrm>
        </p:grpSpPr>
        <p:sp>
          <p:nvSpPr>
            <p:cNvPr id="63" name="TextBox 62">
              <a:extLst>
                <a:ext uri="{FF2B5EF4-FFF2-40B4-BE49-F238E27FC236}">
                  <a16:creationId xmlns:a16="http://schemas.microsoft.com/office/drawing/2014/main" id="{B84D800F-176C-9348-9565-DAFBF632D683}"/>
                </a:ext>
              </a:extLst>
            </p:cNvPr>
            <p:cNvSpPr txBox="1"/>
            <p:nvPr/>
          </p:nvSpPr>
          <p:spPr>
            <a:xfrm>
              <a:off x="235126" y="778998"/>
              <a:ext cx="1258070" cy="991250"/>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 Script</a:t>
              </a: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を 含む</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フォルダーの</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スナップショット</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を送信</a:t>
              </a:r>
              <a:endParaRPr 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149" name="Elbow Connector 148">
              <a:extLst>
                <a:ext uri="{FF2B5EF4-FFF2-40B4-BE49-F238E27FC236}">
                  <a16:creationId xmlns:a16="http://schemas.microsoft.com/office/drawing/2014/main" id="{50E2230C-5A41-B04F-9258-2BACF4434ADB}"/>
                </a:ext>
              </a:extLst>
            </p:cNvPr>
            <p:cNvCxnSpPr>
              <a:cxnSpLocks/>
            </p:cNvCxnSpPr>
            <p:nvPr/>
          </p:nvCxnSpPr>
          <p:spPr>
            <a:xfrm rot="5400000" flipH="1" flipV="1">
              <a:off x="758029" y="2056834"/>
              <a:ext cx="3318807" cy="1832612"/>
            </a:xfrm>
            <a:prstGeom prst="bentConnector3">
              <a:avLst>
                <a:gd name="adj1" fmla="val 9998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70269DC8-9671-DF44-A3F0-EF3C83236CCD}"/>
              </a:ext>
            </a:extLst>
          </p:cNvPr>
          <p:cNvGrpSpPr/>
          <p:nvPr/>
        </p:nvGrpSpPr>
        <p:grpSpPr>
          <a:xfrm>
            <a:off x="6940507" y="2484743"/>
            <a:ext cx="4076742" cy="1200021"/>
            <a:chOff x="6938048" y="2248216"/>
            <a:chExt cx="4076742" cy="1200021"/>
          </a:xfrm>
        </p:grpSpPr>
        <p:sp>
          <p:nvSpPr>
            <p:cNvPr id="80" name="TextBox 79">
              <a:extLst>
                <a:ext uri="{FF2B5EF4-FFF2-40B4-BE49-F238E27FC236}">
                  <a16:creationId xmlns:a16="http://schemas.microsoft.com/office/drawing/2014/main" id="{EBB44D5F-0222-5D40-9A5F-2AE84AC02BA7}"/>
                </a:ext>
              </a:extLst>
            </p:cNvPr>
            <p:cNvSpPr txBox="1"/>
            <p:nvPr/>
          </p:nvSpPr>
          <p:spPr>
            <a:xfrm>
              <a:off x="8487517" y="2248216"/>
              <a:ext cx="2527273"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3. Docker Image </a:t>
              </a:r>
              <a:r>
                <a:rPr lang="ja-JP" altLang="en-US" dirty="0">
                  <a:latin typeface="Segoe UI Semilight" panose="020B0402040204020203" pitchFamily="34" charset="0"/>
                  <a:cs typeface="Segoe UI Semilight" panose="020B0402040204020203" pitchFamily="34" charset="0"/>
                </a:rPr>
                <a:t>と スナップショット を </a:t>
              </a:r>
              <a:r>
                <a:rPr lang="en-US" altLang="ja-JP" dirty="0">
                  <a:latin typeface="Segoe UI Semilight" panose="020B0402040204020203" pitchFamily="34" charset="0"/>
                  <a:cs typeface="Segoe UI Semilight" panose="020B0402040204020203" pitchFamily="34" charset="0"/>
                </a:rPr>
                <a:t>Compute Target </a:t>
              </a:r>
              <a:r>
                <a:rPr lang="ja-JP" altLang="en-US" dirty="0">
                  <a:latin typeface="Segoe UI Semilight" panose="020B0402040204020203" pitchFamily="34" charset="0"/>
                  <a:cs typeface="Segoe UI Semilight" panose="020B0402040204020203" pitchFamily="34" charset="0"/>
                </a:rPr>
                <a:t>へ</a:t>
              </a:r>
              <a:endParaRPr lang="en-US" dirty="0">
                <a:latin typeface="Segoe UI Semilight" panose="020B0402040204020203" pitchFamily="34" charset="0"/>
                <a:cs typeface="Segoe UI Semilight" panose="020B0402040204020203" pitchFamily="34" charset="0"/>
              </a:endParaRPr>
            </a:p>
          </p:txBody>
        </p:sp>
        <p:cxnSp>
          <p:nvCxnSpPr>
            <p:cNvPr id="166" name="Elbow Connector 165">
              <a:extLst>
                <a:ext uri="{FF2B5EF4-FFF2-40B4-BE49-F238E27FC236}">
                  <a16:creationId xmlns:a16="http://schemas.microsoft.com/office/drawing/2014/main" id="{08408994-D038-634F-BF3F-841E4923707C}"/>
                </a:ext>
              </a:extLst>
            </p:cNvPr>
            <p:cNvCxnSpPr>
              <a:cxnSpLocks/>
              <a:stCxn id="123" idx="2"/>
            </p:cNvCxnSpPr>
            <p:nvPr/>
          </p:nvCxnSpPr>
          <p:spPr>
            <a:xfrm rot="5400000">
              <a:off x="7073510" y="2183790"/>
              <a:ext cx="1128985" cy="139990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D4F66E3-6D31-8849-BC5E-717DA2B73484}"/>
              </a:ext>
            </a:extLst>
          </p:cNvPr>
          <p:cNvGrpSpPr/>
          <p:nvPr/>
        </p:nvGrpSpPr>
        <p:grpSpPr>
          <a:xfrm>
            <a:off x="5630728" y="3137363"/>
            <a:ext cx="1661352" cy="950746"/>
            <a:chOff x="5271115" y="2865925"/>
            <a:chExt cx="1661352" cy="950746"/>
          </a:xfrm>
        </p:grpSpPr>
        <p:pic>
          <p:nvPicPr>
            <p:cNvPr id="46" name="Graphic 45">
              <a:extLst>
                <a:ext uri="{FF2B5EF4-FFF2-40B4-BE49-F238E27FC236}">
                  <a16:creationId xmlns:a16="http://schemas.microsoft.com/office/drawing/2014/main" id="{33CB5E1F-C34F-1F42-B67B-046C67AA4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00560" y="2865925"/>
              <a:ext cx="602462" cy="602462"/>
            </a:xfrm>
            <a:prstGeom prst="rect">
              <a:avLst/>
            </a:prstGeom>
          </p:spPr>
        </p:pic>
        <p:sp>
          <p:nvSpPr>
            <p:cNvPr id="170" name="TextBox 169">
              <a:extLst>
                <a:ext uri="{FF2B5EF4-FFF2-40B4-BE49-F238E27FC236}">
                  <a16:creationId xmlns:a16="http://schemas.microsoft.com/office/drawing/2014/main" id="{BCE31450-75B0-7E44-8801-A022EB8EFE76}"/>
                </a:ext>
              </a:extLst>
            </p:cNvPr>
            <p:cNvSpPr txBox="1"/>
            <p:nvPr/>
          </p:nvSpPr>
          <p:spPr>
            <a:xfrm>
              <a:off x="5271115" y="3508894"/>
              <a:ext cx="1661352" cy="307777"/>
            </a:xfrm>
            <a:prstGeom prst="rect">
              <a:avLst/>
            </a:prstGeom>
            <a:noFill/>
          </p:spPr>
          <p:txBody>
            <a:bodyPr wrap="none" lIns="0" tIns="0" rIns="0" bIns="0" rtlCol="0">
              <a:spAutoFit/>
            </a:bodyPr>
            <a:lstStyle/>
            <a:p>
              <a:pPr algn="l"/>
              <a:r>
                <a:rPr lang="en-US" sz="2000" dirty="0">
                  <a:solidFill>
                    <a:schemeClr val="accent6">
                      <a:lumMod val="50000"/>
                    </a:schemeClr>
                  </a:solidFill>
                </a:rPr>
                <a:t>Compute Target</a:t>
              </a:r>
            </a:p>
          </p:txBody>
        </p:sp>
      </p:grpSp>
      <p:grpSp>
        <p:nvGrpSpPr>
          <p:cNvPr id="216" name="Group 215">
            <a:extLst>
              <a:ext uri="{FF2B5EF4-FFF2-40B4-BE49-F238E27FC236}">
                <a16:creationId xmlns:a16="http://schemas.microsoft.com/office/drawing/2014/main" id="{1F15B979-F7BA-8745-968D-C7FDC0CA58C9}"/>
              </a:ext>
            </a:extLst>
          </p:cNvPr>
          <p:cNvGrpSpPr/>
          <p:nvPr/>
        </p:nvGrpSpPr>
        <p:grpSpPr>
          <a:xfrm>
            <a:off x="4316725" y="2177077"/>
            <a:ext cx="1804589" cy="1198729"/>
            <a:chOff x="4333744" y="2177077"/>
            <a:chExt cx="1804589" cy="1198729"/>
          </a:xfrm>
        </p:grpSpPr>
        <p:sp>
          <p:nvSpPr>
            <p:cNvPr id="113" name="TextBox 112">
              <a:extLst>
                <a:ext uri="{FF2B5EF4-FFF2-40B4-BE49-F238E27FC236}">
                  <a16:creationId xmlns:a16="http://schemas.microsoft.com/office/drawing/2014/main" id="{1E534D6D-160E-B14A-973A-D9750453EAAE}"/>
                </a:ext>
              </a:extLst>
            </p:cNvPr>
            <p:cNvSpPr txBox="1"/>
            <p:nvPr/>
          </p:nvSpPr>
          <p:spPr>
            <a:xfrm>
              <a:off x="4670603" y="2555779"/>
              <a:ext cx="146773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a:t>
              </a:r>
              <a:r>
                <a:rPr lang="ja-JP" altLang="en-US" dirty="0">
                  <a:latin typeface="Segoe UI Semilight" panose="020B0402040204020203" pitchFamily="34" charset="0"/>
                  <a:cs typeface="Segoe UI Semilight" panose="020B0402040204020203" pitchFamily="34" charset="0"/>
                </a:rPr>
                <a:t>標準出力などをストリーム送信</a:t>
              </a:r>
              <a:endParaRPr lang="en-US" dirty="0">
                <a:latin typeface="Segoe UI Semilight" panose="020B0402040204020203" pitchFamily="34" charset="0"/>
                <a:cs typeface="Segoe UI Semilight" panose="020B0402040204020203" pitchFamily="34" charset="0"/>
              </a:endParaRPr>
            </a:p>
          </p:txBody>
        </p:sp>
        <p:cxnSp>
          <p:nvCxnSpPr>
            <p:cNvPr id="171" name="Elbow Connector 170">
              <a:extLst>
                <a:ext uri="{FF2B5EF4-FFF2-40B4-BE49-F238E27FC236}">
                  <a16:creationId xmlns:a16="http://schemas.microsoft.com/office/drawing/2014/main" id="{5C88CDCC-0E94-0145-9843-22FB008BBB29}"/>
                </a:ext>
              </a:extLst>
            </p:cNvPr>
            <p:cNvCxnSpPr>
              <a:cxnSpLocks/>
              <a:endCxn id="122" idx="2"/>
            </p:cNvCxnSpPr>
            <p:nvPr/>
          </p:nvCxnSpPr>
          <p:spPr>
            <a:xfrm rot="10800000">
              <a:off x="4333744" y="2177077"/>
              <a:ext cx="1579096" cy="119872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CDE2B34-6E90-8140-8BD2-7F1DF59D1E04}"/>
              </a:ext>
            </a:extLst>
          </p:cNvPr>
          <p:cNvGrpSpPr/>
          <p:nvPr/>
        </p:nvGrpSpPr>
        <p:grpSpPr>
          <a:xfrm>
            <a:off x="6938048" y="3591452"/>
            <a:ext cx="3317199" cy="856643"/>
            <a:chOff x="6578435" y="3320014"/>
            <a:chExt cx="3317199" cy="856643"/>
          </a:xfrm>
        </p:grpSpPr>
        <p:sp>
          <p:nvSpPr>
            <p:cNvPr id="83" name="TextBox 82">
              <a:extLst>
                <a:ext uri="{FF2B5EF4-FFF2-40B4-BE49-F238E27FC236}">
                  <a16:creationId xmlns:a16="http://schemas.microsoft.com/office/drawing/2014/main" id="{5DA00E92-E7EF-954A-9845-8753642C27DD}"/>
                </a:ext>
              </a:extLst>
            </p:cNvPr>
            <p:cNvSpPr txBox="1"/>
            <p:nvPr/>
          </p:nvSpPr>
          <p:spPr>
            <a:xfrm>
              <a:off x="8130364" y="3623888"/>
              <a:ext cx="176527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4. Datastore </a:t>
              </a:r>
              <a:r>
                <a:rPr lang="ja-JP" altLang="en-US" dirty="0">
                  <a:latin typeface="Segoe UI Semilight" panose="020B0402040204020203" pitchFamily="34" charset="0"/>
                  <a:cs typeface="Segoe UI Semilight" panose="020B0402040204020203" pitchFamily="34" charset="0"/>
                </a:rPr>
                <a:t>を </a:t>
              </a:r>
              <a:r>
                <a:rPr lang="en-US" altLang="ja-JP" dirty="0">
                  <a:latin typeface="Segoe UI Semilight" panose="020B0402040204020203" pitchFamily="34" charset="0"/>
                  <a:cs typeface="Segoe UI Semilight" panose="020B0402040204020203" pitchFamily="34" charset="0"/>
                </a:rPr>
                <a:t>Compute </a:t>
              </a:r>
              <a:r>
                <a:rPr lang="ja-JP" altLang="en-US" dirty="0">
                  <a:latin typeface="Segoe UI Semilight" panose="020B0402040204020203" pitchFamily="34" charset="0"/>
                  <a:cs typeface="Segoe UI Semilight" panose="020B0402040204020203" pitchFamily="34" charset="0"/>
                </a:rPr>
                <a:t>へマウント</a:t>
              </a:r>
              <a:endParaRPr lang="en-US" dirty="0">
                <a:latin typeface="Segoe UI Semilight" panose="020B0402040204020203" pitchFamily="34" charset="0"/>
                <a:cs typeface="Segoe UI Semilight" panose="020B0402040204020203" pitchFamily="34" charset="0"/>
              </a:endParaRPr>
            </a:p>
          </p:txBody>
        </p:sp>
        <p:cxnSp>
          <p:nvCxnSpPr>
            <p:cNvPr id="175" name="Elbow Connector 174">
              <a:extLst>
                <a:ext uri="{FF2B5EF4-FFF2-40B4-BE49-F238E27FC236}">
                  <a16:creationId xmlns:a16="http://schemas.microsoft.com/office/drawing/2014/main" id="{BC7DEC81-42A6-5D4F-AC10-81579D27AC63}"/>
                </a:ext>
              </a:extLst>
            </p:cNvPr>
            <p:cNvCxnSpPr>
              <a:cxnSpLocks/>
            </p:cNvCxnSpPr>
            <p:nvPr/>
          </p:nvCxnSpPr>
          <p:spPr>
            <a:xfrm rot="16200000" flipV="1">
              <a:off x="6850067" y="3048382"/>
              <a:ext cx="856643" cy="1399908"/>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3A1C5A5-886A-DF49-9C1F-B9415A33CCC8}"/>
              </a:ext>
            </a:extLst>
          </p:cNvPr>
          <p:cNvGrpSpPr/>
          <p:nvPr/>
        </p:nvGrpSpPr>
        <p:grpSpPr>
          <a:xfrm>
            <a:off x="5924718" y="2168735"/>
            <a:ext cx="1171796" cy="1191243"/>
            <a:chOff x="5565105" y="1897297"/>
            <a:chExt cx="1171796" cy="1191243"/>
          </a:xfrm>
        </p:grpSpPr>
        <p:sp>
          <p:nvSpPr>
            <p:cNvPr id="110" name="TextBox 109">
              <a:extLst>
                <a:ext uri="{FF2B5EF4-FFF2-40B4-BE49-F238E27FC236}">
                  <a16:creationId xmlns:a16="http://schemas.microsoft.com/office/drawing/2014/main" id="{9EA49377-8C7C-7241-A311-163B7519E306}"/>
                </a:ext>
              </a:extLst>
            </p:cNvPr>
            <p:cNvSpPr txBox="1"/>
            <p:nvPr/>
          </p:nvSpPr>
          <p:spPr>
            <a:xfrm>
              <a:off x="5565105" y="1897297"/>
              <a:ext cx="1171796"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5. Script </a:t>
              </a:r>
              <a:r>
                <a:rPr lang="ja-JP" altLang="en-US" dirty="0">
                  <a:latin typeface="Segoe UI Semilight" panose="020B0402040204020203" pitchFamily="34" charset="0"/>
                  <a:cs typeface="Segoe UI Semilight" panose="020B0402040204020203" pitchFamily="34" charset="0"/>
                </a:rPr>
                <a:t>実行</a:t>
              </a:r>
              <a:endParaRPr lang="en-US" dirty="0">
                <a:latin typeface="Segoe UI Semilight" panose="020B0402040204020203" pitchFamily="34" charset="0"/>
                <a:cs typeface="Segoe UI Semilight" panose="020B0402040204020203" pitchFamily="34" charset="0"/>
              </a:endParaRPr>
            </a:p>
          </p:txBody>
        </p:sp>
        <p:grpSp>
          <p:nvGrpSpPr>
            <p:cNvPr id="207" name="Group 206">
              <a:extLst>
                <a:ext uri="{FF2B5EF4-FFF2-40B4-BE49-F238E27FC236}">
                  <a16:creationId xmlns:a16="http://schemas.microsoft.com/office/drawing/2014/main" id="{75D33EE8-F0BE-AD42-9933-B37586EB9D84}"/>
                </a:ext>
              </a:extLst>
            </p:cNvPr>
            <p:cNvGrpSpPr/>
            <p:nvPr/>
          </p:nvGrpSpPr>
          <p:grpSpPr>
            <a:xfrm>
              <a:off x="5777485" y="2750104"/>
              <a:ext cx="576692" cy="338436"/>
              <a:chOff x="4143948" y="5615401"/>
              <a:chExt cx="576692" cy="338436"/>
            </a:xfrm>
          </p:grpSpPr>
          <p:cxnSp>
            <p:nvCxnSpPr>
              <p:cNvPr id="106" name="Curved Connector 105">
                <a:extLst>
                  <a:ext uri="{FF2B5EF4-FFF2-40B4-BE49-F238E27FC236}">
                    <a16:creationId xmlns:a16="http://schemas.microsoft.com/office/drawing/2014/main" id="{5A45FDD5-43E0-E04D-8878-A07166F5FBDF}"/>
                  </a:ext>
                </a:extLst>
              </p:cNvPr>
              <p:cNvCxnSpPr>
                <a:cxnSpLocks/>
                <a:stCxn id="201" idx="0"/>
                <a:endCxn id="200" idx="0"/>
              </p:cNvCxnSpPr>
              <p:nvPr/>
            </p:nvCxnSpPr>
            <p:spPr>
              <a:xfrm rot="16200000" flipV="1">
                <a:off x="4432294" y="5516285"/>
                <a:ext cx="12700" cy="210932"/>
              </a:xfrm>
              <a:prstGeom prst="curvedConnector3">
                <a:avLst>
                  <a:gd name="adj1" fmla="val 416571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49DA7DC-01C4-F940-92E3-B86EC0551066}"/>
                  </a:ext>
                </a:extLst>
              </p:cNvPr>
              <p:cNvSpPr/>
              <p:nvPr/>
            </p:nvSpPr>
            <p:spPr bwMode="auto">
              <a:xfrm>
                <a:off x="4143948"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1" name="Rectangle 200">
                <a:extLst>
                  <a:ext uri="{FF2B5EF4-FFF2-40B4-BE49-F238E27FC236}">
                    <a16:creationId xmlns:a16="http://schemas.microsoft.com/office/drawing/2014/main" id="{3DC96FC9-DE7B-6144-A721-C00ECCAA39E7}"/>
                  </a:ext>
                </a:extLst>
              </p:cNvPr>
              <p:cNvSpPr/>
              <p:nvPr/>
            </p:nvSpPr>
            <p:spPr bwMode="auto">
              <a:xfrm>
                <a:off x="4354880"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grpSp>
      <p:grpSp>
        <p:nvGrpSpPr>
          <p:cNvPr id="215" name="Group 214">
            <a:extLst>
              <a:ext uri="{FF2B5EF4-FFF2-40B4-BE49-F238E27FC236}">
                <a16:creationId xmlns:a16="http://schemas.microsoft.com/office/drawing/2014/main" id="{21FF9438-4482-8A4F-B475-5572EE6C3731}"/>
              </a:ext>
            </a:extLst>
          </p:cNvPr>
          <p:cNvGrpSpPr/>
          <p:nvPr/>
        </p:nvGrpSpPr>
        <p:grpSpPr>
          <a:xfrm>
            <a:off x="2142580" y="1815976"/>
            <a:ext cx="1479015" cy="3088006"/>
            <a:chOff x="1782967" y="1544538"/>
            <a:chExt cx="1479015" cy="3088006"/>
          </a:xfrm>
        </p:grpSpPr>
        <p:cxnSp>
          <p:nvCxnSpPr>
            <p:cNvPr id="191" name="Elbow Connector 190">
              <a:extLst>
                <a:ext uri="{FF2B5EF4-FFF2-40B4-BE49-F238E27FC236}">
                  <a16:creationId xmlns:a16="http://schemas.microsoft.com/office/drawing/2014/main" id="{700F3058-4C08-514E-B4AD-70EF75504630}"/>
                </a:ext>
              </a:extLst>
            </p:cNvPr>
            <p:cNvCxnSpPr>
              <a:cxnSpLocks/>
            </p:cNvCxnSpPr>
            <p:nvPr/>
          </p:nvCxnSpPr>
          <p:spPr>
            <a:xfrm rot="5400000">
              <a:off x="978472" y="2349033"/>
              <a:ext cx="3088006" cy="1479015"/>
            </a:xfrm>
            <a:prstGeom prst="bentConnector3">
              <a:avLst>
                <a:gd name="adj1" fmla="val 50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427A064-10C0-D047-B192-0FE3AD6145A0}"/>
                </a:ext>
              </a:extLst>
            </p:cNvPr>
            <p:cNvSpPr txBox="1"/>
            <p:nvPr/>
          </p:nvSpPr>
          <p:spPr>
            <a:xfrm>
              <a:off x="1892761" y="1637086"/>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Stream </a:t>
              </a:r>
              <a:r>
                <a:rPr lang="en-US" dirty="0" err="1">
                  <a:latin typeface="Segoe UI Semilight" panose="020B0402040204020203" pitchFamily="34" charset="0"/>
                  <a:cs typeface="Segoe UI Semilight" panose="020B0402040204020203" pitchFamily="34" charset="0"/>
                </a:rPr>
                <a:t>stdout</a:t>
              </a:r>
              <a:r>
                <a:rPr lang="en-US" dirty="0">
                  <a:latin typeface="Segoe UI Semilight" panose="020B0402040204020203" pitchFamily="34" charset="0"/>
                  <a:cs typeface="Segoe UI Semilight" panose="020B0402040204020203" pitchFamily="34" charset="0"/>
                </a:rPr>
                <a:t>, logs, metrics</a:t>
              </a:r>
            </a:p>
          </p:txBody>
        </p:sp>
      </p:grpSp>
      <p:grpSp>
        <p:nvGrpSpPr>
          <p:cNvPr id="217" name="Group 216">
            <a:extLst>
              <a:ext uri="{FF2B5EF4-FFF2-40B4-BE49-F238E27FC236}">
                <a16:creationId xmlns:a16="http://schemas.microsoft.com/office/drawing/2014/main" id="{E73DD5A4-D506-164E-BE83-698319488231}"/>
              </a:ext>
            </a:extLst>
          </p:cNvPr>
          <p:cNvGrpSpPr/>
          <p:nvPr/>
        </p:nvGrpSpPr>
        <p:grpSpPr>
          <a:xfrm>
            <a:off x="3798001" y="2187374"/>
            <a:ext cx="2000382" cy="1675561"/>
            <a:chOff x="3438388" y="1915936"/>
            <a:chExt cx="2000382" cy="1675561"/>
          </a:xfrm>
        </p:grpSpPr>
        <p:sp>
          <p:nvSpPr>
            <p:cNvPr id="114" name="TextBox 113">
              <a:extLst>
                <a:ext uri="{FF2B5EF4-FFF2-40B4-BE49-F238E27FC236}">
                  <a16:creationId xmlns:a16="http://schemas.microsoft.com/office/drawing/2014/main" id="{D3F9A179-F82A-FD44-8D8C-10238BB08117}"/>
                </a:ext>
              </a:extLst>
            </p:cNvPr>
            <p:cNvSpPr txBox="1"/>
            <p:nvPr/>
          </p:nvSpPr>
          <p:spPr>
            <a:xfrm>
              <a:off x="3438388" y="3345276"/>
              <a:ext cx="1601400"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7. </a:t>
              </a:r>
              <a:r>
                <a:rPr lang="ja-JP" altLang="en-US" dirty="0">
                  <a:latin typeface="Segoe UI Semilight" panose="020B0402040204020203" pitchFamily="34" charset="0"/>
                  <a:cs typeface="Segoe UI Semilight" panose="020B0402040204020203" pitchFamily="34" charset="0"/>
                </a:rPr>
                <a:t>出力結果をコピー</a:t>
              </a:r>
              <a:endParaRPr lang="en-US" dirty="0">
                <a:latin typeface="Segoe UI Semilight" panose="020B0402040204020203" pitchFamily="34" charset="0"/>
                <a:cs typeface="Segoe UI Semilight" panose="020B0402040204020203" pitchFamily="34" charset="0"/>
              </a:endParaRPr>
            </a:p>
          </p:txBody>
        </p:sp>
        <p:cxnSp>
          <p:nvCxnSpPr>
            <p:cNvPr id="209" name="Elbow Connector 208">
              <a:extLst>
                <a:ext uri="{FF2B5EF4-FFF2-40B4-BE49-F238E27FC236}">
                  <a16:creationId xmlns:a16="http://schemas.microsoft.com/office/drawing/2014/main" id="{613887CB-83F7-AF4E-8D53-7E8F11194236}"/>
                </a:ext>
              </a:extLst>
            </p:cNvPr>
            <p:cNvCxnSpPr>
              <a:cxnSpLocks/>
            </p:cNvCxnSpPr>
            <p:nvPr/>
          </p:nvCxnSpPr>
          <p:spPr>
            <a:xfrm rot="10800000">
              <a:off x="3801742" y="1915936"/>
              <a:ext cx="1637028" cy="1343752"/>
            </a:xfrm>
            <a:prstGeom prst="bentConnector3">
              <a:avLst>
                <a:gd name="adj1" fmla="val 10027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253C6B80-9828-4344-B048-4654718457CD}"/>
              </a:ext>
            </a:extLst>
          </p:cNvPr>
          <p:cNvGrpSpPr/>
          <p:nvPr/>
        </p:nvGrpSpPr>
        <p:grpSpPr>
          <a:xfrm>
            <a:off x="8885285" y="547051"/>
            <a:ext cx="1999088" cy="731521"/>
            <a:chOff x="9470966" y="123086"/>
            <a:chExt cx="1999088" cy="731521"/>
          </a:xfrm>
        </p:grpSpPr>
        <p:pic>
          <p:nvPicPr>
            <p:cNvPr id="225" name="Graphic 224">
              <a:extLst>
                <a:ext uri="{FF2B5EF4-FFF2-40B4-BE49-F238E27FC236}">
                  <a16:creationId xmlns:a16="http://schemas.microsoft.com/office/drawing/2014/main" id="{06988512-ED3C-4B41-9FED-0A93D38834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38533" y="123086"/>
              <a:ext cx="731521" cy="731521"/>
            </a:xfrm>
            <a:prstGeom prst="rect">
              <a:avLst/>
            </a:prstGeom>
          </p:spPr>
        </p:pic>
        <p:sp>
          <p:nvSpPr>
            <p:cNvPr id="226" name="TextBox 225">
              <a:extLst>
                <a:ext uri="{FF2B5EF4-FFF2-40B4-BE49-F238E27FC236}">
                  <a16:creationId xmlns:a16="http://schemas.microsoft.com/office/drawing/2014/main" id="{D0212923-3739-5041-826A-187425B277E6}"/>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solidFill>
                    <a:schemeClr val="accent6">
                      <a:lumMod val="50000"/>
                    </a:schemeClr>
                  </a:solidFill>
                </a:rPr>
                <a:t>Azure ML </a:t>
              </a:r>
            </a:p>
            <a:p>
              <a:pPr algn="ctr"/>
              <a:r>
                <a:rPr lang="en-US" sz="2000" dirty="0">
                  <a:solidFill>
                    <a:schemeClr val="accent6">
                      <a:lumMod val="50000"/>
                    </a:schemeClr>
                  </a:solidFill>
                </a:rPr>
                <a:t>Workspace</a:t>
              </a:r>
            </a:p>
          </p:txBody>
        </p:sp>
      </p:grpSp>
      <p:sp>
        <p:nvSpPr>
          <p:cNvPr id="228" name="FolderHorizontal_F12B" title="Icon of a folder">
            <a:extLst>
              <a:ext uri="{FF2B5EF4-FFF2-40B4-BE49-F238E27FC236}">
                <a16:creationId xmlns:a16="http://schemas.microsoft.com/office/drawing/2014/main" id="{6956FC57-A900-7D49-A5E7-7950217725B2}"/>
              </a:ext>
            </a:extLst>
          </p:cNvPr>
          <p:cNvSpPr>
            <a:spLocks noChangeAspect="1" noEditPoints="1"/>
          </p:cNvSpPr>
          <p:nvPr/>
        </p:nvSpPr>
        <p:spPr bwMode="auto">
          <a:xfrm flipH="1">
            <a:off x="3102811" y="433312"/>
            <a:ext cx="8102265" cy="544068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58801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7562A-D772-4494-842C-3722947646FB}"/>
              </a:ext>
            </a:extLst>
          </p:cNvPr>
          <p:cNvSpPr>
            <a:spLocks noGrp="1"/>
          </p:cNvSpPr>
          <p:nvPr>
            <p:ph type="title"/>
          </p:nvPr>
        </p:nvSpPr>
        <p:spPr/>
        <p:txBody>
          <a:bodyPr/>
          <a:lstStyle/>
          <a:p>
            <a:r>
              <a:rPr kumimoji="1" lang="ja-JP" altLang="en-US" dirty="0"/>
              <a:t>利用ステップ</a:t>
            </a:r>
          </a:p>
        </p:txBody>
      </p:sp>
      <p:sp>
        <p:nvSpPr>
          <p:cNvPr id="3" name="コンテンツ プレースホルダー 2">
            <a:extLst>
              <a:ext uri="{FF2B5EF4-FFF2-40B4-BE49-F238E27FC236}">
                <a16:creationId xmlns:a16="http://schemas.microsoft.com/office/drawing/2014/main" id="{E19425C9-B6DB-44F4-A4A3-EB067904857A}"/>
              </a:ext>
            </a:extLst>
          </p:cNvPr>
          <p:cNvSpPr>
            <a:spLocks noGrp="1"/>
          </p:cNvSpPr>
          <p:nvPr>
            <p:ph sz="quarter" idx="10"/>
          </p:nvPr>
        </p:nvSpPr>
        <p:spPr/>
        <p:txBody>
          <a:bodyPr>
            <a:normAutofit fontScale="85000" lnSpcReduction="20000"/>
          </a:bodyPr>
          <a:lstStyle/>
          <a:p>
            <a:r>
              <a:rPr kumimoji="1" lang="en-US" altLang="ja-JP" dirty="0"/>
              <a:t>Workspace </a:t>
            </a:r>
            <a:r>
              <a:rPr kumimoji="1" lang="ja-JP" altLang="en-US" dirty="0" err="1"/>
              <a:t>への</a:t>
            </a:r>
            <a:r>
              <a:rPr kumimoji="1" lang="ja-JP" altLang="en-US" dirty="0"/>
              <a:t> </a:t>
            </a:r>
            <a:r>
              <a:rPr kumimoji="1" lang="en-US" altLang="ja-JP" dirty="0"/>
              <a:t>Configuration </a:t>
            </a:r>
            <a:r>
              <a:rPr kumimoji="1" lang="ja-JP" altLang="en-US" dirty="0"/>
              <a:t>設定</a:t>
            </a:r>
            <a:endParaRPr kumimoji="1" lang="en-US" altLang="ja-JP" dirty="0"/>
          </a:p>
          <a:p>
            <a:r>
              <a:rPr lang="en-US" altLang="ja-JP" dirty="0"/>
              <a:t>Compute </a:t>
            </a:r>
            <a:r>
              <a:rPr lang="ja-JP" altLang="en-US" dirty="0"/>
              <a:t>設定</a:t>
            </a:r>
            <a:endParaRPr lang="en-US" altLang="ja-JP" dirty="0"/>
          </a:p>
          <a:p>
            <a:r>
              <a:rPr lang="en-US" altLang="ja-JP" dirty="0" err="1"/>
              <a:t>DataStore</a:t>
            </a:r>
            <a:r>
              <a:rPr lang="en-US" altLang="ja-JP" dirty="0"/>
              <a:t> </a:t>
            </a:r>
            <a:r>
              <a:rPr lang="ja-JP" altLang="en-US" dirty="0"/>
              <a:t>設定</a:t>
            </a:r>
            <a:endParaRPr lang="en-US" altLang="ja-JP" dirty="0"/>
          </a:p>
          <a:p>
            <a:pPr lvl="1"/>
            <a:r>
              <a:rPr lang="ja-JP" altLang="en-US" dirty="0"/>
              <a:t>データのアップロード</a:t>
            </a:r>
            <a:endParaRPr lang="en-US" altLang="ja-JP" dirty="0"/>
          </a:p>
          <a:p>
            <a:r>
              <a:rPr lang="en-US" altLang="ja-JP" dirty="0"/>
              <a:t>Script </a:t>
            </a:r>
            <a:r>
              <a:rPr lang="ja-JP" altLang="en-US" dirty="0"/>
              <a:t>ランタイム設定 </a:t>
            </a:r>
            <a:r>
              <a:rPr lang="en-US" altLang="ja-JP" dirty="0"/>
              <a:t>(Estimator)</a:t>
            </a:r>
          </a:p>
          <a:p>
            <a:pPr lvl="1"/>
            <a:r>
              <a:rPr lang="en-US" altLang="ja-JP" dirty="0"/>
              <a:t>Entry Point</a:t>
            </a:r>
          </a:p>
          <a:p>
            <a:pPr lvl="1"/>
            <a:r>
              <a:rPr lang="ja-JP" altLang="en-US" dirty="0"/>
              <a:t>依存パッケージ</a:t>
            </a:r>
            <a:endParaRPr lang="en-US" altLang="ja-JP" dirty="0"/>
          </a:p>
          <a:p>
            <a:r>
              <a:rPr lang="en-US" altLang="ja-JP" dirty="0"/>
              <a:t>Job Submit</a:t>
            </a:r>
          </a:p>
          <a:p>
            <a:r>
              <a:rPr lang="ja-JP" altLang="en-US" dirty="0"/>
              <a:t>結果の確認とモデル保存</a:t>
            </a:r>
            <a:endParaRPr lang="en-US" altLang="ja-JP" dirty="0"/>
          </a:p>
          <a:p>
            <a:r>
              <a:rPr lang="ja-JP" altLang="en-US" dirty="0"/>
              <a:t>モデルの展開</a:t>
            </a:r>
            <a:endParaRPr lang="en-US" altLang="ja-JP" dirty="0"/>
          </a:p>
        </p:txBody>
      </p:sp>
    </p:spTree>
    <p:extLst>
      <p:ext uri="{BB962C8B-B14F-4D97-AF65-F5344CB8AC3E}">
        <p14:creationId xmlns:p14="http://schemas.microsoft.com/office/powerpoint/2010/main" val="22014285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F2B344-0ACC-4124-9DCB-5A679B254B74}"/>
              </a:ext>
            </a:extLst>
          </p:cNvPr>
          <p:cNvSpPr/>
          <p:nvPr/>
        </p:nvSpPr>
        <p:spPr bwMode="auto">
          <a:xfrm>
            <a:off x="448384" y="2050623"/>
            <a:ext cx="5536096" cy="417964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2" name="Rectangle 31">
            <a:extLst>
              <a:ext uri="{FF2B5EF4-FFF2-40B4-BE49-F238E27FC236}">
                <a16:creationId xmlns:a16="http://schemas.microsoft.com/office/drawing/2014/main" id="{CAFB9175-B54B-4C38-A8CD-549BDD663A78}"/>
              </a:ext>
            </a:extLst>
          </p:cNvPr>
          <p:cNvSpPr/>
          <p:nvPr/>
        </p:nvSpPr>
        <p:spPr bwMode="auto">
          <a:xfrm>
            <a:off x="6189557" y="2050623"/>
            <a:ext cx="5536096" cy="417964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477120" y="2180283"/>
            <a:ext cx="5474353"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0078D7"/>
                </a:solidFill>
                <a:effectLst/>
                <a:uLnTx/>
                <a:uFillTx/>
                <a:cs typeface="Segoe UI" charset="0"/>
              </a:rPr>
              <a:t>機械学習 </a:t>
            </a:r>
            <a:r>
              <a:rPr kumimoji="0" lang="en-US" altLang="ja-JP" sz="2000" b="0" i="0" u="none" strike="noStrike" kern="1200" cap="none" spc="0" normalizeH="0" baseline="0" noProof="0" dirty="0">
                <a:ln>
                  <a:noFill/>
                </a:ln>
                <a:solidFill>
                  <a:srgbClr val="0078D7"/>
                </a:solidFill>
                <a:effectLst/>
                <a:uLnTx/>
                <a:uFillTx/>
                <a:cs typeface="Segoe UI" charset="0"/>
              </a:rPr>
              <a:t>/ </a:t>
            </a:r>
            <a:r>
              <a:rPr kumimoji="0" lang="ja-JP" altLang="en-US" sz="2000" b="0" i="0" u="none" strike="noStrike" kern="1200" cap="none" spc="0" normalizeH="0" baseline="0" noProof="0" dirty="0">
                <a:ln>
                  <a:noFill/>
                </a:ln>
                <a:solidFill>
                  <a:srgbClr val="0078D7"/>
                </a:solidFill>
                <a:effectLst/>
                <a:uLnTx/>
                <a:uFillTx/>
                <a:cs typeface="Segoe UI" charset="0"/>
              </a:rPr>
              <a:t>深層学習 のフレームワーク</a:t>
            </a:r>
            <a:endParaRPr kumimoji="0" lang="en-US" sz="2000" b="0" i="0" u="none" strike="noStrike" kern="1200" cap="none" spc="0" normalizeH="0" baseline="0" noProof="0" dirty="0">
              <a:ln>
                <a:noFill/>
              </a:ln>
              <a:solidFill>
                <a:srgbClr val="0078D7"/>
              </a:solidFill>
              <a:effectLst/>
              <a:uLnTx/>
              <a:uFillTx/>
              <a:cs typeface="+mn-cs"/>
            </a:endParaRPr>
          </a:p>
        </p:txBody>
      </p:sp>
      <p:pic>
        <p:nvPicPr>
          <p:cNvPr id="37" name="Picture 32">
            <a:extLst>
              <a:ext uri="{FF2B5EF4-FFF2-40B4-BE49-F238E27FC236}">
                <a16:creationId xmlns:a16="http://schemas.microsoft.com/office/drawing/2014/main" id="{178EDBFF-EE52-4972-8627-FD50E4114D5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652943" y="3272091"/>
            <a:ext cx="433704" cy="423296"/>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12D59C8-D17F-493D-9C16-D4EF7341CE45}"/>
              </a:ext>
            </a:extLst>
          </p:cNvPr>
          <p:cNvSpPr/>
          <p:nvPr/>
        </p:nvSpPr>
        <p:spPr>
          <a:xfrm>
            <a:off x="6189557" y="2180283"/>
            <a:ext cx="5536096"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FFFFFF"/>
                </a:solidFill>
                <a:effectLst/>
                <a:uLnTx/>
                <a:uFillTx/>
                <a:cs typeface="Segoe UI" charset="0"/>
              </a:rPr>
              <a:t>フレームワーク間の違い</a:t>
            </a:r>
            <a:r>
              <a:rPr kumimoji="0" lang="ja-JP" altLang="en-US" sz="2000" dirty="0">
                <a:solidFill>
                  <a:srgbClr val="FFFFFF"/>
                </a:solidFill>
                <a:cs typeface="Segoe UI" charset="0"/>
              </a:rPr>
              <a:t>を吸収</a:t>
            </a:r>
            <a:endParaRPr kumimoji="0" lang="en-US" sz="2000" b="0" i="0" u="none" strike="noStrike" kern="1200" cap="none" spc="0" normalizeH="0" baseline="0" noProof="0" dirty="0">
              <a:ln>
                <a:noFill/>
              </a:ln>
              <a:solidFill>
                <a:srgbClr val="FFFFFF"/>
              </a:solidFill>
              <a:effectLst/>
              <a:uLnTx/>
              <a:uFillTx/>
              <a:cs typeface="Segoe UI" charset="0"/>
            </a:endParaRPr>
          </a:p>
        </p:txBody>
      </p:sp>
      <p:sp>
        <p:nvSpPr>
          <p:cNvPr id="39" name="Rectangle 38">
            <a:extLst>
              <a:ext uri="{FF2B5EF4-FFF2-40B4-BE49-F238E27FC236}">
                <a16:creationId xmlns:a16="http://schemas.microsoft.com/office/drawing/2014/main" id="{1A10A801-F9B6-42C9-8441-5BE6B2D448F1}"/>
              </a:ext>
            </a:extLst>
          </p:cNvPr>
          <p:cNvSpPr/>
          <p:nvPr/>
        </p:nvSpPr>
        <p:spPr>
          <a:xfrm>
            <a:off x="8577248" y="3744380"/>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cs typeface="Segoe UI" panose="020B0502040204020203" pitchFamily="34" charset="0"/>
              </a:rPr>
              <a:t>ONNX</a:t>
            </a:r>
            <a:endParaRPr kumimoji="0" lang="en-US" sz="1200" b="0" i="0" u="none" strike="noStrike" kern="1200" cap="none" spc="0" normalizeH="0" baseline="0" noProof="0">
              <a:ln>
                <a:noFill/>
              </a:ln>
              <a:solidFill>
                <a:srgbClr val="FFFFFF"/>
              </a:solidFill>
              <a:effectLst/>
              <a:uLnTx/>
              <a:uFillTx/>
              <a:cs typeface="Segoe UI" panose="020B0502040204020203" pitchFamily="34" charset="0"/>
            </a:endParaRPr>
          </a:p>
        </p:txBody>
      </p:sp>
      <p:pic>
        <p:nvPicPr>
          <p:cNvPr id="46" name="Picture 24">
            <a:extLst>
              <a:ext uri="{FF2B5EF4-FFF2-40B4-BE49-F238E27FC236}">
                <a16:creationId xmlns:a16="http://schemas.microsoft.com/office/drawing/2014/main" id="{E0EBB7DA-F0CF-4EC0-AA34-B4BFA0CE42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61549" y="3401788"/>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A8FA202-2873-447C-B58E-8C7E6BACFE0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955677" y="3401390"/>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a:extLst>
              <a:ext uri="{FF2B5EF4-FFF2-40B4-BE49-F238E27FC236}">
                <a16:creationId xmlns:a16="http://schemas.microsoft.com/office/drawing/2014/main" id="{51A442FD-D6DE-4CFE-9488-088C70FB74E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362050" y="4733904"/>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a:extLst>
              <a:ext uri="{FF2B5EF4-FFF2-40B4-BE49-F238E27FC236}">
                <a16:creationId xmlns:a16="http://schemas.microsoft.com/office/drawing/2014/main" id="{B7432FC6-CA74-40DB-BDE1-02583662741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2919834" y="4786657"/>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02CA6328-E3C5-4BC7-ACEA-1A21914B723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4405459" y="3401787"/>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982934" y="3809584"/>
            <a:ext cx="1262397"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2648089" y="3809584"/>
            <a:ext cx="877484"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PyTorch</a:t>
            </a:r>
          </a:p>
        </p:txBody>
      </p:sp>
      <p:sp>
        <p:nvSpPr>
          <p:cNvPr id="67" name="Rectangle 66">
            <a:extLst>
              <a:ext uri="{FF2B5EF4-FFF2-40B4-BE49-F238E27FC236}">
                <a16:creationId xmlns:a16="http://schemas.microsoft.com/office/drawing/2014/main" id="{EE5CB7B8-7751-4A30-AB53-2CE78173F858}"/>
              </a:ext>
            </a:extLst>
          </p:cNvPr>
          <p:cNvSpPr/>
          <p:nvPr/>
        </p:nvSpPr>
        <p:spPr>
          <a:xfrm>
            <a:off x="4033558" y="3809584"/>
            <a:ext cx="1317156"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Scikit-Learn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1130243" y="5166676"/>
            <a:ext cx="79508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A1A1A"/>
                </a:solidFill>
                <a:effectLst/>
                <a:uLnTx/>
                <a:uFillTx/>
                <a:cs typeface="Segoe UI" panose="020B0502040204020203" pitchFamily="34" charset="0"/>
              </a:rPr>
              <a:t>MXNet</a:t>
            </a:r>
            <a:endParaRPr kumimoji="0" lang="en-US" sz="2000" b="0" i="0" u="none" strike="noStrike" kern="1200" cap="none" spc="0" normalizeH="0" baseline="0" noProof="0" dirty="0">
              <a:ln>
                <a:noFill/>
              </a:ln>
              <a:solidFill>
                <a:srgbClr val="1A1A1A"/>
              </a:solidFill>
              <a:effectLst/>
              <a:uLnTx/>
              <a:uFillTx/>
              <a:cs typeface="Segoe UI" panose="020B0502040204020203" pitchFamily="34" charset="0"/>
            </a:endParaRPr>
          </a:p>
        </p:txBody>
      </p:sp>
      <p:sp>
        <p:nvSpPr>
          <p:cNvPr id="69" name="Rectangle 68">
            <a:extLst>
              <a:ext uri="{FF2B5EF4-FFF2-40B4-BE49-F238E27FC236}">
                <a16:creationId xmlns:a16="http://schemas.microsoft.com/office/drawing/2014/main" id="{3A50B98D-365C-4BCA-A310-DF9534D8E5C6}"/>
              </a:ext>
            </a:extLst>
          </p:cNvPr>
          <p:cNvSpPr/>
          <p:nvPr/>
        </p:nvSpPr>
        <p:spPr>
          <a:xfrm>
            <a:off x="2663798" y="5105361"/>
            <a:ext cx="1040271" cy="307777"/>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Chainer</a:t>
            </a:r>
          </a:p>
        </p:txBody>
      </p:sp>
      <p:pic>
        <p:nvPicPr>
          <p:cNvPr id="70" name="Picture 69">
            <a:extLst>
              <a:ext uri="{FF2B5EF4-FFF2-40B4-BE49-F238E27FC236}">
                <a16:creationId xmlns:a16="http://schemas.microsoft.com/office/drawing/2014/main" id="{781E5544-126E-4727-918E-5C05C42F5A2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03584" y="4759476"/>
            <a:ext cx="286848" cy="280328"/>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4442534" y="5125733"/>
            <a:ext cx="60894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Keras</a:t>
            </a:r>
          </a:p>
        </p:txBody>
      </p:sp>
      <p:grpSp>
        <p:nvGrpSpPr>
          <p:cNvPr id="72" name="Group 71">
            <a:extLst>
              <a:ext uri="{FF2B5EF4-FFF2-40B4-BE49-F238E27FC236}">
                <a16:creationId xmlns:a16="http://schemas.microsoft.com/office/drawing/2014/main" id="{04227D19-48BB-4EE9-8675-B95BFB3D478F}"/>
              </a:ext>
            </a:extLst>
          </p:cNvPr>
          <p:cNvGrpSpPr/>
          <p:nvPr/>
        </p:nvGrpSpPr>
        <p:grpSpPr>
          <a:xfrm>
            <a:off x="5804363" y="3857790"/>
            <a:ext cx="565312" cy="565312"/>
            <a:chOff x="5664926" y="3703417"/>
            <a:chExt cx="565312" cy="565312"/>
          </a:xfrm>
        </p:grpSpPr>
        <p:sp>
          <p:nvSpPr>
            <p:cNvPr id="73" name="Oval 72">
              <a:extLst>
                <a:ext uri="{FF2B5EF4-FFF2-40B4-BE49-F238E27FC236}">
                  <a16:creationId xmlns:a16="http://schemas.microsoft.com/office/drawing/2014/main" id="{0120DBDC-B395-4FE3-9890-1B729928BE0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4" name="Cross 73">
              <a:extLst>
                <a:ext uri="{FF2B5EF4-FFF2-40B4-BE49-F238E27FC236}">
                  <a16:creationId xmlns:a16="http://schemas.microsoft.com/office/drawing/2014/main" id="{7F313B74-CCA9-4CA5-93C3-22668FA4E8C8}"/>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pic>
        <p:nvPicPr>
          <p:cNvPr id="35" name="Picture 34">
            <a:extLst>
              <a:ext uri="{FF2B5EF4-FFF2-40B4-BE49-F238E27FC236}">
                <a16:creationId xmlns:a16="http://schemas.microsoft.com/office/drawing/2014/main" id="{51832440-F98C-416F-9052-CEB25765D95B}"/>
              </a:ext>
            </a:extLst>
          </p:cNvPr>
          <p:cNvPicPr>
            <a:picLocks noChangeAspect="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Lst>
          </a:blip>
          <a:stretch>
            <a:fillRect/>
          </a:stretch>
        </p:blipFill>
        <p:spPr>
          <a:xfrm>
            <a:off x="6600019" y="5314333"/>
            <a:ext cx="4773582" cy="792549"/>
          </a:xfrm>
          <a:prstGeom prst="rect">
            <a:avLst/>
          </a:prstGeom>
        </p:spPr>
      </p:pic>
      <p:sp>
        <p:nvSpPr>
          <p:cNvPr id="3" name="タイトル 2">
            <a:extLst>
              <a:ext uri="{FF2B5EF4-FFF2-40B4-BE49-F238E27FC236}">
                <a16:creationId xmlns:a16="http://schemas.microsoft.com/office/drawing/2014/main" id="{FF79B7AA-6DBE-4424-82D4-0834DC1ECBFB}"/>
              </a:ext>
            </a:extLst>
          </p:cNvPr>
          <p:cNvSpPr>
            <a:spLocks noGrp="1"/>
          </p:cNvSpPr>
          <p:nvPr>
            <p:ph type="title"/>
          </p:nvPr>
        </p:nvSpPr>
        <p:spPr/>
        <p:txBody>
          <a:bodyPr/>
          <a:lstStyle/>
          <a:p>
            <a:r>
              <a:rPr lang="ja-JP" altLang="en-US" dirty="0"/>
              <a:t>使い慣れたライブラリ</a:t>
            </a:r>
            <a:r>
              <a:rPr lang="en-US" altLang="ja-JP" dirty="0"/>
              <a:t>/</a:t>
            </a:r>
            <a:r>
              <a:rPr lang="ja-JP" altLang="en-US" dirty="0"/>
              <a:t>フレームワーク</a:t>
            </a:r>
          </a:p>
        </p:txBody>
      </p:sp>
    </p:spTree>
    <p:extLst>
      <p:ext uri="{BB962C8B-B14F-4D97-AF65-F5344CB8AC3E}">
        <p14:creationId xmlns:p14="http://schemas.microsoft.com/office/powerpoint/2010/main" val="11410461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41">
            <a:extLst>
              <a:ext uri="{FF2B5EF4-FFF2-40B4-BE49-F238E27FC236}">
                <a16:creationId xmlns:a16="http://schemas.microsoft.com/office/drawing/2014/main" id="{5053CCA1-0AFE-0246-8FA9-0E40E00A87A9}"/>
              </a:ext>
            </a:extLst>
          </p:cNvPr>
          <p:cNvSpPr>
            <a:spLocks noChangeArrowheads="1"/>
          </p:cNvSpPr>
          <p:nvPr/>
        </p:nvSpPr>
        <p:spPr bwMode="auto">
          <a:xfrm>
            <a:off x="2334344" y="1768420"/>
            <a:ext cx="19142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ja-JP" altLang="en-US" sz="2000" b="1" kern="0" dirty="0">
                <a:solidFill>
                  <a:schemeClr val="accent6">
                    <a:lumMod val="50000"/>
                  </a:schemeClr>
                </a:solidFill>
              </a:rPr>
              <a:t>学習場所</a:t>
            </a:r>
            <a:endParaRPr lang="en-US" altLang="en-US" sz="2000" b="1" kern="0" dirty="0">
              <a:solidFill>
                <a:schemeClr val="accent6">
                  <a:lumMod val="50000"/>
                </a:schemeClr>
              </a:solidFill>
            </a:endParaRPr>
          </a:p>
        </p:txBody>
      </p:sp>
      <p:cxnSp>
        <p:nvCxnSpPr>
          <p:cNvPr id="91" name="Straight Connector 90">
            <a:extLst>
              <a:ext uri="{FF2B5EF4-FFF2-40B4-BE49-F238E27FC236}">
                <a16:creationId xmlns:a16="http://schemas.microsoft.com/office/drawing/2014/main" id="{0CB05A1D-CFE8-CF46-A024-8070001B6371}"/>
              </a:ext>
            </a:extLst>
          </p:cNvPr>
          <p:cNvCxnSpPr>
            <a:cxnSpLocks/>
          </p:cNvCxnSpPr>
          <p:nvPr/>
        </p:nvCxnSpPr>
        <p:spPr>
          <a:xfrm flipV="1">
            <a:off x="6093722" y="2125182"/>
            <a:ext cx="2225" cy="1477807"/>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5" name="L-Shape 104">
            <a:extLst>
              <a:ext uri="{FF2B5EF4-FFF2-40B4-BE49-F238E27FC236}">
                <a16:creationId xmlns:a16="http://schemas.microsoft.com/office/drawing/2014/main" id="{2727A602-788E-324C-B8DD-87810F3F9B80}"/>
              </a:ext>
            </a:extLst>
          </p:cNvPr>
          <p:cNvSpPr/>
          <p:nvPr/>
        </p:nvSpPr>
        <p:spPr bwMode="auto">
          <a:xfrm rot="13500000">
            <a:off x="6005510" y="3848450"/>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cxnSp>
        <p:nvCxnSpPr>
          <p:cNvPr id="107" name="Straight Connector 106">
            <a:extLst>
              <a:ext uri="{FF2B5EF4-FFF2-40B4-BE49-F238E27FC236}">
                <a16:creationId xmlns:a16="http://schemas.microsoft.com/office/drawing/2014/main" id="{D7CB6549-C183-D64D-8C74-E6F95C7E1134}"/>
              </a:ext>
            </a:extLst>
          </p:cNvPr>
          <p:cNvCxnSpPr>
            <a:cxnSpLocks/>
          </p:cNvCxnSpPr>
          <p:nvPr/>
        </p:nvCxnSpPr>
        <p:spPr>
          <a:xfrm flipV="1">
            <a:off x="6096000" y="4293096"/>
            <a:ext cx="0" cy="13698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1D6900-FBB4-4356-85FE-80348D067BDF}"/>
              </a:ext>
            </a:extLst>
          </p:cNvPr>
          <p:cNvSpPr/>
          <p:nvPr/>
        </p:nvSpPr>
        <p:spPr>
          <a:xfrm>
            <a:off x="3216834" y="2621677"/>
            <a:ext cx="2954791" cy="369332"/>
          </a:xfrm>
          <a:prstGeom prst="rect">
            <a:avLst/>
          </a:prstGeom>
        </p:spPr>
        <p:txBody>
          <a:bodyPr wrap="square">
            <a:spAutoFit/>
          </a:bodyPr>
          <a:lstStyle/>
          <a:p>
            <a:pPr defTabSz="913523">
              <a:lnSpc>
                <a:spcPct val="90000"/>
              </a:lnSpc>
              <a:spcBef>
                <a:spcPts val="1000"/>
              </a:spcBef>
              <a:defRPr/>
            </a:pPr>
            <a:r>
              <a:rPr lang="ja-JP" altLang="en-US" sz="2000" dirty="0">
                <a:solidFill>
                  <a:srgbClr val="1A1A1A"/>
                </a:solidFill>
              </a:rPr>
              <a:t>ローカル</a:t>
            </a:r>
            <a:endParaRPr lang="en-US" sz="2000" dirty="0">
              <a:solidFill>
                <a:srgbClr val="1A1A1A"/>
              </a:solidFill>
            </a:endParaRPr>
          </a:p>
        </p:txBody>
      </p:sp>
      <p:sp>
        <p:nvSpPr>
          <p:cNvPr id="43" name="Rectangle 42">
            <a:extLst>
              <a:ext uri="{FF2B5EF4-FFF2-40B4-BE49-F238E27FC236}">
                <a16:creationId xmlns:a16="http://schemas.microsoft.com/office/drawing/2014/main" id="{A5ED14E5-EDCC-418F-A20B-AC6EB2EA19C7}"/>
              </a:ext>
            </a:extLst>
          </p:cNvPr>
          <p:cNvSpPr/>
          <p:nvPr/>
        </p:nvSpPr>
        <p:spPr>
          <a:xfrm>
            <a:off x="3216835" y="3271490"/>
            <a:ext cx="2968258" cy="646331"/>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Cloud </a:t>
            </a:r>
            <a:r>
              <a:rPr lang="ja-JP" altLang="en-US" sz="2000" dirty="0">
                <a:solidFill>
                  <a:srgbClr val="1A1A1A"/>
                </a:solidFill>
              </a:rPr>
              <a:t>上の</a:t>
            </a:r>
            <a:br>
              <a:rPr lang="en-US" altLang="ja-JP" sz="2000" dirty="0">
                <a:solidFill>
                  <a:srgbClr val="1A1A1A"/>
                </a:solidFill>
              </a:rPr>
            </a:br>
            <a:r>
              <a:rPr lang="en-US" altLang="ja-JP" sz="2000" dirty="0">
                <a:solidFill>
                  <a:srgbClr val="1A1A1A"/>
                </a:solidFill>
              </a:rPr>
              <a:t>GPU </a:t>
            </a:r>
            <a:r>
              <a:rPr lang="ja-JP" altLang="en-US" sz="2000" dirty="0">
                <a:solidFill>
                  <a:srgbClr val="1A1A1A"/>
                </a:solidFill>
              </a:rPr>
              <a:t>インスタンス</a:t>
            </a:r>
            <a:endParaRPr lang="en-US" sz="2000" dirty="0">
              <a:solidFill>
                <a:srgbClr val="1A1A1A"/>
              </a:solidFill>
            </a:endParaRPr>
          </a:p>
        </p:txBody>
      </p:sp>
      <p:sp>
        <p:nvSpPr>
          <p:cNvPr id="44" name="Rectangle 43">
            <a:extLst>
              <a:ext uri="{FF2B5EF4-FFF2-40B4-BE49-F238E27FC236}">
                <a16:creationId xmlns:a16="http://schemas.microsoft.com/office/drawing/2014/main" id="{AA209A0C-5BF0-40F6-A0B5-0FAF01D3906D}"/>
              </a:ext>
            </a:extLst>
          </p:cNvPr>
          <p:cNvSpPr/>
          <p:nvPr/>
        </p:nvSpPr>
        <p:spPr>
          <a:xfrm>
            <a:off x="3216835" y="4196561"/>
            <a:ext cx="1827564" cy="369332"/>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Spark</a:t>
            </a:r>
          </a:p>
        </p:txBody>
      </p:sp>
      <p:sp>
        <p:nvSpPr>
          <p:cNvPr id="45" name="Rectangle 44">
            <a:extLst>
              <a:ext uri="{FF2B5EF4-FFF2-40B4-BE49-F238E27FC236}">
                <a16:creationId xmlns:a16="http://schemas.microsoft.com/office/drawing/2014/main" id="{F29B2BB6-23E5-42B9-8113-5097F8CB5345}"/>
              </a:ext>
            </a:extLst>
          </p:cNvPr>
          <p:cNvSpPr/>
          <p:nvPr/>
        </p:nvSpPr>
        <p:spPr>
          <a:xfrm>
            <a:off x="3216834" y="5064342"/>
            <a:ext cx="2141841" cy="369332"/>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Azure Batch AI</a:t>
            </a:r>
          </a:p>
        </p:txBody>
      </p:sp>
      <p:sp>
        <p:nvSpPr>
          <p:cNvPr id="55" name="desktop" title="a desktop PC">
            <a:extLst>
              <a:ext uri="{FF2B5EF4-FFF2-40B4-BE49-F238E27FC236}">
                <a16:creationId xmlns:a16="http://schemas.microsoft.com/office/drawing/2014/main" id="{BDBF925B-0A25-435B-96F7-F8B1B22B6964}"/>
              </a:ext>
            </a:extLst>
          </p:cNvPr>
          <p:cNvSpPr>
            <a:spLocks noChangeAspect="1" noEditPoints="1"/>
          </p:cNvSpPr>
          <p:nvPr/>
        </p:nvSpPr>
        <p:spPr bwMode="auto">
          <a:xfrm>
            <a:off x="2491897" y="2623463"/>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7" name="network" title="Icon of a device or computer network">
            <a:extLst>
              <a:ext uri="{FF2B5EF4-FFF2-40B4-BE49-F238E27FC236}">
                <a16:creationId xmlns:a16="http://schemas.microsoft.com/office/drawing/2014/main" id="{99392CCC-4490-4C3A-B372-B3D47E9E0B46}"/>
              </a:ext>
            </a:extLst>
          </p:cNvPr>
          <p:cNvSpPr>
            <a:spLocks noChangeAspect="1" noEditPoints="1"/>
          </p:cNvSpPr>
          <p:nvPr/>
        </p:nvSpPr>
        <p:spPr bwMode="auto">
          <a:xfrm>
            <a:off x="2535652" y="5066128"/>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5" name="グループ化 4">
            <a:extLst>
              <a:ext uri="{FF2B5EF4-FFF2-40B4-BE49-F238E27FC236}">
                <a16:creationId xmlns:a16="http://schemas.microsoft.com/office/drawing/2014/main" id="{4D38B604-8BA0-4D12-B851-F9A9F005012B}"/>
              </a:ext>
            </a:extLst>
          </p:cNvPr>
          <p:cNvGrpSpPr/>
          <p:nvPr/>
        </p:nvGrpSpPr>
        <p:grpSpPr>
          <a:xfrm>
            <a:off x="2476002" y="3415306"/>
            <a:ext cx="383064" cy="295154"/>
            <a:chOff x="837058" y="3501007"/>
            <a:chExt cx="383064" cy="295154"/>
          </a:xfrm>
        </p:grpSpPr>
        <p:sp>
          <p:nvSpPr>
            <p:cNvPr id="59" name="cloud" title="Icon of a cloud">
              <a:extLst>
                <a:ext uri="{FF2B5EF4-FFF2-40B4-BE49-F238E27FC236}">
                  <a16:creationId xmlns:a16="http://schemas.microsoft.com/office/drawing/2014/main" id="{F0628B60-333B-4FE7-8132-DDAEBB782303}"/>
                </a:ext>
              </a:extLst>
            </p:cNvPr>
            <p:cNvSpPr>
              <a:spLocks noChangeAspect="1"/>
            </p:cNvSpPr>
            <p:nvPr/>
          </p:nvSpPr>
          <p:spPr bwMode="auto">
            <a:xfrm>
              <a:off x="848291"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monitor" title="Icon of a monitor">
              <a:extLst>
                <a:ext uri="{FF2B5EF4-FFF2-40B4-BE49-F238E27FC236}">
                  <a16:creationId xmlns:a16="http://schemas.microsoft.com/office/drawing/2014/main" id="{C9EE3C46-587D-4F00-8563-BBB6871E3232}"/>
                </a:ext>
              </a:extLst>
            </p:cNvPr>
            <p:cNvSpPr>
              <a:spLocks noChangeAspect="1" noEditPoints="1"/>
            </p:cNvSpPr>
            <p:nvPr/>
          </p:nvSpPr>
          <p:spPr bwMode="auto">
            <a:xfrm>
              <a:off x="837058"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6"/>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グループ化 3">
            <a:extLst>
              <a:ext uri="{FF2B5EF4-FFF2-40B4-BE49-F238E27FC236}">
                <a16:creationId xmlns:a16="http://schemas.microsoft.com/office/drawing/2014/main" id="{F269564D-86A2-4F48-8032-E16CB7732ACE}"/>
              </a:ext>
            </a:extLst>
          </p:cNvPr>
          <p:cNvGrpSpPr/>
          <p:nvPr/>
        </p:nvGrpSpPr>
        <p:grpSpPr>
          <a:xfrm>
            <a:off x="2446620" y="4136543"/>
            <a:ext cx="453060" cy="503501"/>
            <a:chOff x="807676" y="4346528"/>
            <a:chExt cx="453060" cy="503501"/>
          </a:xfrm>
        </p:grpSpPr>
        <p:sp>
          <p:nvSpPr>
            <p:cNvPr id="68" name="Freeform: Shape 88">
              <a:extLst>
                <a:ext uri="{FF2B5EF4-FFF2-40B4-BE49-F238E27FC236}">
                  <a16:creationId xmlns:a16="http://schemas.microsoft.com/office/drawing/2014/main" id="{3592112C-4686-4A91-BFAB-1290F833C41A}"/>
                </a:ext>
              </a:extLst>
            </p:cNvPr>
            <p:cNvSpPr/>
            <p:nvPr/>
          </p:nvSpPr>
          <p:spPr>
            <a:xfrm>
              <a:off x="808433" y="4346528"/>
              <a:ext cx="452303" cy="255206"/>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69" name="Freeform: Shape 89">
              <a:extLst>
                <a:ext uri="{FF2B5EF4-FFF2-40B4-BE49-F238E27FC236}">
                  <a16:creationId xmlns:a16="http://schemas.microsoft.com/office/drawing/2014/main" id="{56802010-CFE8-4F03-BADA-496C8DA6B7A5}"/>
                </a:ext>
              </a:extLst>
            </p:cNvPr>
            <p:cNvSpPr/>
            <p:nvPr/>
          </p:nvSpPr>
          <p:spPr>
            <a:xfrm>
              <a:off x="807927" y="4597098"/>
              <a:ext cx="452303" cy="171821"/>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0" name="Freeform: Shape 90">
              <a:extLst>
                <a:ext uri="{FF2B5EF4-FFF2-40B4-BE49-F238E27FC236}">
                  <a16:creationId xmlns:a16="http://schemas.microsoft.com/office/drawing/2014/main" id="{7CFAD699-2384-4550-AD4F-F6EA45C12370}"/>
                </a:ext>
              </a:extLst>
            </p:cNvPr>
            <p:cNvSpPr/>
            <p:nvPr/>
          </p:nvSpPr>
          <p:spPr>
            <a:xfrm>
              <a:off x="1032816" y="4640306"/>
              <a:ext cx="227414" cy="209723"/>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1" name="Freeform: Shape 91">
              <a:extLst>
                <a:ext uri="{FF2B5EF4-FFF2-40B4-BE49-F238E27FC236}">
                  <a16:creationId xmlns:a16="http://schemas.microsoft.com/office/drawing/2014/main" id="{8EC1B162-864A-4781-8C40-6ADED5390E9B}"/>
                </a:ext>
              </a:extLst>
            </p:cNvPr>
            <p:cNvSpPr/>
            <p:nvPr/>
          </p:nvSpPr>
          <p:spPr>
            <a:xfrm>
              <a:off x="1032312" y="4473538"/>
              <a:ext cx="227414" cy="209723"/>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cs typeface="+mn-cs"/>
              </a:endParaRPr>
            </a:p>
          </p:txBody>
        </p:sp>
        <p:sp>
          <p:nvSpPr>
            <p:cNvPr id="72" name="Freeform: Shape 94">
              <a:extLst>
                <a:ext uri="{FF2B5EF4-FFF2-40B4-BE49-F238E27FC236}">
                  <a16:creationId xmlns:a16="http://schemas.microsoft.com/office/drawing/2014/main" id="{26F4F9F6-865E-42EE-B223-C91968CB4880}"/>
                </a:ext>
              </a:extLst>
            </p:cNvPr>
            <p:cNvSpPr/>
            <p:nvPr/>
          </p:nvSpPr>
          <p:spPr>
            <a:xfrm>
              <a:off x="807676" y="4640306"/>
              <a:ext cx="227414" cy="209723"/>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3" name="Freeform: Shape 98">
              <a:extLst>
                <a:ext uri="{FF2B5EF4-FFF2-40B4-BE49-F238E27FC236}">
                  <a16:creationId xmlns:a16="http://schemas.microsoft.com/office/drawing/2014/main" id="{C31628E0-45DC-4AAB-9647-E2B4C23698EB}"/>
                </a:ext>
              </a:extLst>
            </p:cNvPr>
            <p:cNvSpPr/>
            <p:nvPr/>
          </p:nvSpPr>
          <p:spPr>
            <a:xfrm>
              <a:off x="807676" y="4473792"/>
              <a:ext cx="227414" cy="209723"/>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grpSp>
      <p:sp>
        <p:nvSpPr>
          <p:cNvPr id="81" name="Rectangle 41">
            <a:extLst>
              <a:ext uri="{FF2B5EF4-FFF2-40B4-BE49-F238E27FC236}">
                <a16:creationId xmlns:a16="http://schemas.microsoft.com/office/drawing/2014/main" id="{3115744E-4D8D-47C3-9133-BCF33AAE7808}"/>
              </a:ext>
            </a:extLst>
          </p:cNvPr>
          <p:cNvSpPr>
            <a:spLocks noChangeArrowheads="1"/>
          </p:cNvSpPr>
          <p:nvPr/>
        </p:nvSpPr>
        <p:spPr bwMode="auto">
          <a:xfrm>
            <a:off x="7320136" y="1642813"/>
            <a:ext cx="191421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ja-JP" altLang="en-US" sz="2000" b="1" kern="0" dirty="0">
                <a:solidFill>
                  <a:schemeClr val="accent6">
                    <a:lumMod val="50000"/>
                  </a:schemeClr>
                </a:solidFill>
              </a:rPr>
              <a:t>ジョブの</a:t>
            </a:r>
            <a:br>
              <a:rPr lang="en-US" altLang="ja-JP" sz="2000" b="1" kern="0" dirty="0">
                <a:solidFill>
                  <a:schemeClr val="accent6">
                    <a:lumMod val="50000"/>
                  </a:schemeClr>
                </a:solidFill>
              </a:rPr>
            </a:br>
            <a:r>
              <a:rPr lang="ja-JP" altLang="en-US" sz="2000" b="1" kern="0" dirty="0">
                <a:solidFill>
                  <a:schemeClr val="accent6">
                    <a:lumMod val="50000"/>
                  </a:schemeClr>
                </a:solidFill>
              </a:rPr>
              <a:t>実行とモニタリング</a:t>
            </a:r>
            <a:endParaRPr lang="en-US" altLang="en-US" sz="2000" b="1" kern="0" dirty="0">
              <a:solidFill>
                <a:schemeClr val="accent6">
                  <a:lumMod val="50000"/>
                </a:schemeClr>
              </a:solidFill>
            </a:endParaRPr>
          </a:p>
        </p:txBody>
      </p:sp>
      <p:sp>
        <p:nvSpPr>
          <p:cNvPr id="3" name="タイトル 2">
            <a:extLst>
              <a:ext uri="{FF2B5EF4-FFF2-40B4-BE49-F238E27FC236}">
                <a16:creationId xmlns:a16="http://schemas.microsoft.com/office/drawing/2014/main" id="{2BC24958-749C-4D59-8CE5-0DE1491867EA}"/>
              </a:ext>
            </a:extLst>
          </p:cNvPr>
          <p:cNvSpPr>
            <a:spLocks noGrp="1"/>
          </p:cNvSpPr>
          <p:nvPr>
            <p:ph type="title"/>
          </p:nvPr>
        </p:nvSpPr>
        <p:spPr/>
        <p:txBody>
          <a:bodyPr/>
          <a:lstStyle/>
          <a:p>
            <a:r>
              <a:rPr lang="ja-JP" altLang="en-US" dirty="0"/>
              <a:t>柔軟な学習環境</a:t>
            </a:r>
          </a:p>
        </p:txBody>
      </p:sp>
      <p:grpSp>
        <p:nvGrpSpPr>
          <p:cNvPr id="35" name="Group 226">
            <a:extLst>
              <a:ext uri="{FF2B5EF4-FFF2-40B4-BE49-F238E27FC236}">
                <a16:creationId xmlns:a16="http://schemas.microsoft.com/office/drawing/2014/main" id="{E6B2A788-B428-471F-9020-2C1A2BB9B324}"/>
              </a:ext>
            </a:extLst>
          </p:cNvPr>
          <p:cNvGrpSpPr/>
          <p:nvPr/>
        </p:nvGrpSpPr>
        <p:grpSpPr>
          <a:xfrm>
            <a:off x="7411611" y="3465040"/>
            <a:ext cx="1999088" cy="731521"/>
            <a:chOff x="9470966" y="123086"/>
            <a:chExt cx="1999088" cy="731521"/>
          </a:xfrm>
        </p:grpSpPr>
        <p:pic>
          <p:nvPicPr>
            <p:cNvPr id="36" name="Graphic 224">
              <a:extLst>
                <a:ext uri="{FF2B5EF4-FFF2-40B4-BE49-F238E27FC236}">
                  <a16:creationId xmlns:a16="http://schemas.microsoft.com/office/drawing/2014/main" id="{8BB56986-D169-4EEC-8F7C-998EF7F1B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38533" y="123086"/>
              <a:ext cx="731521" cy="731521"/>
            </a:xfrm>
            <a:prstGeom prst="rect">
              <a:avLst/>
            </a:prstGeom>
          </p:spPr>
        </p:pic>
        <p:sp>
          <p:nvSpPr>
            <p:cNvPr id="37" name="TextBox 225">
              <a:extLst>
                <a:ext uri="{FF2B5EF4-FFF2-40B4-BE49-F238E27FC236}">
                  <a16:creationId xmlns:a16="http://schemas.microsoft.com/office/drawing/2014/main" id="{DB82F642-9DE6-4D55-9000-8D9332826F0F}"/>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solidFill>
                    <a:schemeClr val="accent6">
                      <a:lumMod val="50000"/>
                    </a:schemeClr>
                  </a:solidFill>
                </a:rPr>
                <a:t>Azure ML </a:t>
              </a:r>
            </a:p>
            <a:p>
              <a:pPr algn="ctr"/>
              <a:r>
                <a:rPr lang="en-US" sz="2000" dirty="0">
                  <a:solidFill>
                    <a:schemeClr val="accent6">
                      <a:lumMod val="50000"/>
                    </a:schemeClr>
                  </a:solidFill>
                </a:rPr>
                <a:t>Workspace</a:t>
              </a:r>
            </a:p>
          </p:txBody>
        </p:sp>
      </p:grpSp>
    </p:spTree>
    <p:extLst>
      <p:ext uri="{BB962C8B-B14F-4D97-AF65-F5344CB8AC3E}">
        <p14:creationId xmlns:p14="http://schemas.microsoft.com/office/powerpoint/2010/main" val="3006622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9309D49C-D26A-4223-83BB-D9EDAC53CFC4}"/>
              </a:ext>
            </a:extLst>
          </p:cNvPr>
          <p:cNvSpPr>
            <a:spLocks noGrp="1"/>
          </p:cNvSpPr>
          <p:nvPr>
            <p:ph sz="quarter" idx="10"/>
          </p:nvPr>
        </p:nvSpPr>
        <p:spPr/>
        <p:txBody>
          <a:bodyPr>
            <a:normAutofit fontScale="92500" lnSpcReduction="10000"/>
          </a:bodyPr>
          <a:lstStyle/>
          <a:p>
            <a:r>
              <a:rPr kumimoji="1" lang="en-US" altLang="ja-JP" dirty="0"/>
              <a:t>Azure </a:t>
            </a:r>
            <a:r>
              <a:rPr kumimoji="1" lang="ja-JP" altLang="en-US" dirty="0"/>
              <a:t>のポータルへの</a:t>
            </a:r>
            <a:br>
              <a:rPr kumimoji="1" lang="en-US" altLang="ja-JP" dirty="0"/>
            </a:br>
            <a:r>
              <a:rPr kumimoji="1" lang="ja-JP" altLang="en-US" dirty="0"/>
              <a:t>ログイン</a:t>
            </a:r>
            <a:endParaRPr kumimoji="1" lang="en-US" altLang="ja-JP" dirty="0"/>
          </a:p>
          <a:p>
            <a:pPr lvl="1"/>
            <a:r>
              <a:rPr lang="en-US" altLang="ja-JP" dirty="0"/>
              <a:t>p</a:t>
            </a:r>
            <a:r>
              <a:rPr kumimoji="1" lang="en-US" altLang="ja-JP" dirty="0"/>
              <a:t>ortal.azure.com</a:t>
            </a:r>
          </a:p>
          <a:p>
            <a:r>
              <a:rPr lang="en-US" altLang="ja-JP" dirty="0"/>
              <a:t>Azure Notebooks</a:t>
            </a:r>
          </a:p>
          <a:p>
            <a:pPr lvl="1"/>
            <a:r>
              <a:rPr lang="en-US" altLang="ja-JP" dirty="0"/>
              <a:t>notebooks.azure.com</a:t>
            </a:r>
            <a:endParaRPr kumimoji="1" lang="en-US" altLang="ja-JP" dirty="0"/>
          </a:p>
          <a:p>
            <a:r>
              <a:rPr lang="ja-JP" altLang="en-US" dirty="0"/>
              <a:t>ハンズオン 資料</a:t>
            </a:r>
            <a:endParaRPr lang="en-US" altLang="ja-JP" dirty="0"/>
          </a:p>
          <a:p>
            <a:pPr lvl="1"/>
            <a:r>
              <a:rPr lang="en-US" altLang="ja-JP" dirty="0"/>
              <a:t>aka.ms/</a:t>
            </a:r>
            <a:r>
              <a:rPr lang="en-US" altLang="ja-JP" dirty="0" err="1"/>
              <a:t>dllabamlhol</a:t>
            </a:r>
            <a:endParaRPr lang="en-US" altLang="ja-JP" dirty="0"/>
          </a:p>
          <a:p>
            <a:r>
              <a:rPr lang="ja-JP" altLang="en-US" dirty="0"/>
              <a:t>サンプルコード </a:t>
            </a:r>
            <a:r>
              <a:rPr lang="en-US" altLang="ja-JP" dirty="0"/>
              <a:t>– </a:t>
            </a:r>
            <a:r>
              <a:rPr lang="ja-JP" altLang="en-US" dirty="0"/>
              <a:t>公式版</a:t>
            </a:r>
            <a:endParaRPr lang="en-US" altLang="ja-JP" dirty="0"/>
          </a:p>
          <a:p>
            <a:pPr lvl="1"/>
            <a:r>
              <a:rPr lang="en-US" altLang="ja-JP" dirty="0"/>
              <a:t>aka.ms/</a:t>
            </a:r>
            <a:r>
              <a:rPr lang="en-US" altLang="ja-JP" dirty="0" err="1"/>
              <a:t>aml</a:t>
            </a:r>
            <a:r>
              <a:rPr lang="en-US" altLang="ja-JP" dirty="0"/>
              <a:t>-notebooks</a:t>
            </a:r>
            <a:endParaRPr kumimoji="1" lang="ja-JP" altLang="en-US" dirty="0"/>
          </a:p>
        </p:txBody>
      </p:sp>
      <p:sp>
        <p:nvSpPr>
          <p:cNvPr id="3" name="タイトル 2">
            <a:extLst>
              <a:ext uri="{FF2B5EF4-FFF2-40B4-BE49-F238E27FC236}">
                <a16:creationId xmlns:a16="http://schemas.microsoft.com/office/drawing/2014/main" id="{131CE1E9-0CF1-4F82-BAD9-E70B9A18A8C1}"/>
              </a:ext>
            </a:extLst>
          </p:cNvPr>
          <p:cNvSpPr>
            <a:spLocks noGrp="1"/>
          </p:cNvSpPr>
          <p:nvPr>
            <p:ph type="title"/>
          </p:nvPr>
        </p:nvSpPr>
        <p:spPr/>
        <p:txBody>
          <a:bodyPr/>
          <a:lstStyle/>
          <a:p>
            <a:pPr algn="l"/>
            <a:r>
              <a:rPr kumimoji="1" lang="ja-JP" altLang="en-US" dirty="0"/>
              <a:t>事前確認</a:t>
            </a:r>
          </a:p>
        </p:txBody>
      </p:sp>
      <p:pic>
        <p:nvPicPr>
          <p:cNvPr id="6" name="図 5" descr="人, 女性, 建物, 座っている が含まれている画像&#10;&#10;自動的に生成された説明">
            <a:extLst>
              <a:ext uri="{FF2B5EF4-FFF2-40B4-BE49-F238E27FC236}">
                <a16:creationId xmlns:a16="http://schemas.microsoft.com/office/drawing/2014/main" id="{312659DD-05DD-4087-85D6-4844333BB074}"/>
              </a:ext>
            </a:extLst>
          </p:cNvPr>
          <p:cNvPicPr>
            <a:picLocks noChangeAspect="1"/>
          </p:cNvPicPr>
          <p:nvPr/>
        </p:nvPicPr>
        <p:blipFill rotWithShape="1">
          <a:blip r:embed="rId2">
            <a:extLst>
              <a:ext uri="{28A0092B-C50C-407E-A947-70E740481C1C}">
                <a14:useLocalDpi xmlns:a14="http://schemas.microsoft.com/office/drawing/2010/main" val="0"/>
              </a:ext>
            </a:extLst>
          </a:blip>
          <a:srcRect l="23094" t="474" r="13557" b="-1051"/>
          <a:stretch/>
        </p:blipFill>
        <p:spPr>
          <a:xfrm>
            <a:off x="6023992" y="-66274"/>
            <a:ext cx="6606247" cy="6990548"/>
          </a:xfrm>
          <a:prstGeom prst="rect">
            <a:avLst/>
          </a:prstGeom>
        </p:spPr>
      </p:pic>
    </p:spTree>
    <p:extLst>
      <p:ext uri="{BB962C8B-B14F-4D97-AF65-F5344CB8AC3E}">
        <p14:creationId xmlns:p14="http://schemas.microsoft.com/office/powerpoint/2010/main" val="357233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rrow: Left-Right 50">
            <a:extLst>
              <a:ext uri="{FF2B5EF4-FFF2-40B4-BE49-F238E27FC236}">
                <a16:creationId xmlns:a16="http://schemas.microsoft.com/office/drawing/2014/main" id="{689B45EF-A0E4-C543-A885-7DB462A5E236}"/>
              </a:ext>
            </a:extLst>
          </p:cNvPr>
          <p:cNvSpPr/>
          <p:nvPr/>
        </p:nvSpPr>
        <p:spPr bwMode="auto">
          <a:xfrm>
            <a:off x="399642" y="4045456"/>
            <a:ext cx="11299048" cy="1020912"/>
          </a:xfrm>
          <a:prstGeom prst="leftRightArrow">
            <a:avLst/>
          </a:prstGeom>
          <a:solidFill>
            <a:srgbClr val="0078D4"/>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cs typeface="Segoe UI" pitchFamily="34" charset="0"/>
            </a:endParaRPr>
          </a:p>
        </p:txBody>
      </p:sp>
      <p:sp>
        <p:nvSpPr>
          <p:cNvPr id="65" name="Rectangle 64">
            <a:extLst>
              <a:ext uri="{FF2B5EF4-FFF2-40B4-BE49-F238E27FC236}">
                <a16:creationId xmlns:a16="http://schemas.microsoft.com/office/drawing/2014/main" id="{2C76E695-8445-1242-8263-3BABA272211F}"/>
              </a:ext>
            </a:extLst>
          </p:cNvPr>
          <p:cNvSpPr/>
          <p:nvPr/>
        </p:nvSpPr>
        <p:spPr bwMode="auto">
          <a:xfrm>
            <a:off x="176144" y="2969890"/>
            <a:ext cx="3485217" cy="642084"/>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機械学習</a:t>
            </a:r>
            <a:endParaRPr kumimoji="0" lang="en-US" sz="1800" b="0" i="0" u="none" strike="noStrike" kern="0" cap="none" spc="0" normalizeH="0" baseline="0" noProof="0" dirty="0">
              <a:ln>
                <a:noFill/>
              </a:ln>
              <a:solidFill>
                <a:srgbClr val="1A1A1A"/>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D, F, L, M, H Series</a:t>
            </a:r>
            <a:endParaRPr kumimoji="0" lang="en-US" sz="1800" b="0" i="0" u="none" strike="noStrike" kern="0" cap="none" spc="0" normalizeH="0" baseline="0" noProof="0" dirty="0">
              <a:ln>
                <a:noFill/>
              </a:ln>
              <a:solidFill>
                <a:srgbClr val="0078D4"/>
              </a:solidFill>
              <a:effectLst/>
              <a:uLnTx/>
              <a:uFillTx/>
              <a:cs typeface="Segoe UI" pitchFamily="34" charset="0"/>
            </a:endParaRPr>
          </a:p>
        </p:txBody>
      </p:sp>
      <p:sp>
        <p:nvSpPr>
          <p:cNvPr id="66" name="Rectangle 65">
            <a:extLst>
              <a:ext uri="{FF2B5EF4-FFF2-40B4-BE49-F238E27FC236}">
                <a16:creationId xmlns:a16="http://schemas.microsoft.com/office/drawing/2014/main" id="{283227AD-88A3-6343-A6AC-A04C3F46AB80}"/>
              </a:ext>
            </a:extLst>
          </p:cNvPr>
          <p:cNvSpPr/>
          <p:nvPr/>
        </p:nvSpPr>
        <p:spPr bwMode="auto">
          <a:xfrm>
            <a:off x="1401910" y="2600977"/>
            <a:ext cx="913024"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CPUs</a:t>
            </a:r>
          </a:p>
        </p:txBody>
      </p:sp>
      <p:sp>
        <p:nvSpPr>
          <p:cNvPr id="67" name="chip">
            <a:extLst>
              <a:ext uri="{FF2B5EF4-FFF2-40B4-BE49-F238E27FC236}">
                <a16:creationId xmlns:a16="http://schemas.microsoft.com/office/drawing/2014/main" id="{1F486F47-0449-3340-8B4E-FCCDF8FDE13A}"/>
              </a:ext>
            </a:extLst>
          </p:cNvPr>
          <p:cNvSpPr>
            <a:spLocks noChangeAspect="1" noEditPoints="1"/>
          </p:cNvSpPr>
          <p:nvPr/>
        </p:nvSpPr>
        <p:spPr bwMode="auto">
          <a:xfrm>
            <a:off x="1668689" y="2060848"/>
            <a:ext cx="379466" cy="3873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cs typeface="+mn-cs"/>
            </a:endParaRPr>
          </a:p>
        </p:txBody>
      </p:sp>
      <p:sp>
        <p:nvSpPr>
          <p:cNvPr id="68" name="TextBox 67">
            <a:extLst>
              <a:ext uri="{FF2B5EF4-FFF2-40B4-BE49-F238E27FC236}">
                <a16:creationId xmlns:a16="http://schemas.microsoft.com/office/drawing/2014/main" id="{035A2CE4-A06F-7E4A-A12C-B621EA6B5973}"/>
              </a:ext>
            </a:extLst>
          </p:cNvPr>
          <p:cNvSpPr txBox="1"/>
          <p:nvPr/>
        </p:nvSpPr>
        <p:spPr>
          <a:xfrm>
            <a:off x="901304" y="4458963"/>
            <a:ext cx="3189476"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rPr>
              <a:t>柔軟性</a:t>
            </a:r>
            <a:endParaRPr kumimoji="0" 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71" name="TextBox 70">
            <a:extLst>
              <a:ext uri="{FF2B5EF4-FFF2-40B4-BE49-F238E27FC236}">
                <a16:creationId xmlns:a16="http://schemas.microsoft.com/office/drawing/2014/main" id="{C43BD09E-7817-2540-88D3-BC759D99848A}"/>
              </a:ext>
            </a:extLst>
          </p:cNvPr>
          <p:cNvSpPr txBox="1"/>
          <p:nvPr/>
        </p:nvSpPr>
        <p:spPr>
          <a:xfrm>
            <a:off x="8640054" y="4458963"/>
            <a:ext cx="2430109"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rPr>
              <a:t>パフォーマンス</a:t>
            </a:r>
            <a:endParaRPr kumimoji="0" 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F3780B3E-15D7-7144-9513-EB118F80CCAD}"/>
              </a:ext>
            </a:extLst>
          </p:cNvPr>
          <p:cNvSpPr/>
          <p:nvPr/>
        </p:nvSpPr>
        <p:spPr bwMode="auto">
          <a:xfrm>
            <a:off x="5634947" y="2600977"/>
            <a:ext cx="726266"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GPUs</a:t>
            </a:r>
          </a:p>
        </p:txBody>
      </p:sp>
      <p:grpSp>
        <p:nvGrpSpPr>
          <p:cNvPr id="73" name="Group 72">
            <a:extLst>
              <a:ext uri="{FF2B5EF4-FFF2-40B4-BE49-F238E27FC236}">
                <a16:creationId xmlns:a16="http://schemas.microsoft.com/office/drawing/2014/main" id="{F0C1ABE2-F1AB-F443-BB94-1EAE888DBB67}"/>
              </a:ext>
            </a:extLst>
          </p:cNvPr>
          <p:cNvGrpSpPr/>
          <p:nvPr/>
        </p:nvGrpSpPr>
        <p:grpSpPr>
          <a:xfrm>
            <a:off x="5734234" y="2060848"/>
            <a:ext cx="518306" cy="330673"/>
            <a:chOff x="5842028" y="2023300"/>
            <a:chExt cx="518306" cy="330673"/>
          </a:xfrm>
        </p:grpSpPr>
        <p:sp>
          <p:nvSpPr>
            <p:cNvPr id="74" name="Rectangle: Single Corner Rounded 2">
              <a:extLst>
                <a:ext uri="{FF2B5EF4-FFF2-40B4-BE49-F238E27FC236}">
                  <a16:creationId xmlns:a16="http://schemas.microsoft.com/office/drawing/2014/main" id="{0BEF15DC-08F2-EA48-AEC0-D3C82AE5A9AD}"/>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grpSp>
          <p:nvGrpSpPr>
            <p:cNvPr id="75" name="Group 74">
              <a:extLst>
                <a:ext uri="{FF2B5EF4-FFF2-40B4-BE49-F238E27FC236}">
                  <a16:creationId xmlns:a16="http://schemas.microsoft.com/office/drawing/2014/main" id="{D420890A-D1A8-7A47-AC2C-E40E03630673}"/>
                </a:ext>
              </a:extLst>
            </p:cNvPr>
            <p:cNvGrpSpPr/>
            <p:nvPr/>
          </p:nvGrpSpPr>
          <p:grpSpPr>
            <a:xfrm>
              <a:off x="5886781" y="2308208"/>
              <a:ext cx="423110" cy="45765"/>
              <a:chOff x="2805041" y="5363936"/>
              <a:chExt cx="937405" cy="125178"/>
            </a:xfrm>
          </p:grpSpPr>
          <p:grpSp>
            <p:nvGrpSpPr>
              <p:cNvPr id="78" name="Group 77">
                <a:extLst>
                  <a:ext uri="{FF2B5EF4-FFF2-40B4-BE49-F238E27FC236}">
                    <a16:creationId xmlns:a16="http://schemas.microsoft.com/office/drawing/2014/main" id="{5834287D-33DB-EC44-B7FA-CA94ED4CB85E}"/>
                  </a:ext>
                </a:extLst>
              </p:cNvPr>
              <p:cNvGrpSpPr/>
              <p:nvPr/>
            </p:nvGrpSpPr>
            <p:grpSpPr>
              <a:xfrm>
                <a:off x="2805041" y="5363936"/>
                <a:ext cx="304800" cy="125178"/>
                <a:chOff x="685111" y="5810249"/>
                <a:chExt cx="304800" cy="356348"/>
              </a:xfrm>
            </p:grpSpPr>
            <p:cxnSp>
              <p:nvCxnSpPr>
                <p:cNvPr id="83" name="Straight Connector 82">
                  <a:extLst>
                    <a:ext uri="{FF2B5EF4-FFF2-40B4-BE49-F238E27FC236}">
                      <a16:creationId xmlns:a16="http://schemas.microsoft.com/office/drawing/2014/main" id="{FCEF6E83-6543-B24A-86F9-2798BEE9B567}"/>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4" name="Straight Connector 83">
                  <a:extLst>
                    <a:ext uri="{FF2B5EF4-FFF2-40B4-BE49-F238E27FC236}">
                      <a16:creationId xmlns:a16="http://schemas.microsoft.com/office/drawing/2014/main" id="{0C99D5ED-90ED-D140-A94B-A22739EB1752}"/>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5" name="Straight Connector 84">
                  <a:extLst>
                    <a:ext uri="{FF2B5EF4-FFF2-40B4-BE49-F238E27FC236}">
                      <a16:creationId xmlns:a16="http://schemas.microsoft.com/office/drawing/2014/main" id="{CA52F0CA-9DC3-2142-9188-905CBE3CA99B}"/>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79" name="Group 78">
                <a:extLst>
                  <a:ext uri="{FF2B5EF4-FFF2-40B4-BE49-F238E27FC236}">
                    <a16:creationId xmlns:a16="http://schemas.microsoft.com/office/drawing/2014/main" id="{5AC3B4DF-B6C8-0149-A0E2-21647BAF05F9}"/>
                  </a:ext>
                </a:extLst>
              </p:cNvPr>
              <p:cNvGrpSpPr/>
              <p:nvPr/>
            </p:nvGrpSpPr>
            <p:grpSpPr>
              <a:xfrm>
                <a:off x="3437646" y="5363936"/>
                <a:ext cx="304800" cy="125178"/>
                <a:chOff x="685111" y="5810249"/>
                <a:chExt cx="304800" cy="356348"/>
              </a:xfrm>
            </p:grpSpPr>
            <p:cxnSp>
              <p:nvCxnSpPr>
                <p:cNvPr id="80" name="Straight Connector 79">
                  <a:extLst>
                    <a:ext uri="{FF2B5EF4-FFF2-40B4-BE49-F238E27FC236}">
                      <a16:creationId xmlns:a16="http://schemas.microsoft.com/office/drawing/2014/main" id="{4351CA95-56F4-DA45-AEF8-CF53C64DAAFE}"/>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1" name="Straight Connector 80">
                  <a:extLst>
                    <a:ext uri="{FF2B5EF4-FFF2-40B4-BE49-F238E27FC236}">
                      <a16:creationId xmlns:a16="http://schemas.microsoft.com/office/drawing/2014/main" id="{A392A3CB-354E-634C-873B-C83C47CD661D}"/>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2" name="Straight Connector 81">
                  <a:extLst>
                    <a:ext uri="{FF2B5EF4-FFF2-40B4-BE49-F238E27FC236}">
                      <a16:creationId xmlns:a16="http://schemas.microsoft.com/office/drawing/2014/main" id="{17A91DE6-7DCB-0843-9E89-8C95CBA58CE4}"/>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76" name="Oval 75">
              <a:extLst>
                <a:ext uri="{FF2B5EF4-FFF2-40B4-BE49-F238E27FC236}">
                  <a16:creationId xmlns:a16="http://schemas.microsoft.com/office/drawing/2014/main" id="{7F0ECD91-A561-DF4F-9781-E86AB902F12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sp>
          <p:nvSpPr>
            <p:cNvPr id="77" name="Rectangle 76">
              <a:extLst>
                <a:ext uri="{FF2B5EF4-FFF2-40B4-BE49-F238E27FC236}">
                  <a16:creationId xmlns:a16="http://schemas.microsoft.com/office/drawing/2014/main" id="{DBB607E9-006F-6440-A925-8ACD9DCEE878}"/>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grpSp>
      <p:sp>
        <p:nvSpPr>
          <p:cNvPr id="86" name="Rectangle 85">
            <a:extLst>
              <a:ext uri="{FF2B5EF4-FFF2-40B4-BE49-F238E27FC236}">
                <a16:creationId xmlns:a16="http://schemas.microsoft.com/office/drawing/2014/main" id="{0D1E0808-F176-C547-AA96-7F898C3EEC57}"/>
              </a:ext>
            </a:extLst>
          </p:cNvPr>
          <p:cNvSpPr/>
          <p:nvPr/>
        </p:nvSpPr>
        <p:spPr bwMode="auto">
          <a:xfrm>
            <a:off x="9772712" y="2600977"/>
            <a:ext cx="768303"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FPGAs</a:t>
            </a:r>
          </a:p>
        </p:txBody>
      </p:sp>
      <p:grpSp>
        <p:nvGrpSpPr>
          <p:cNvPr id="87" name="Group 86">
            <a:extLst>
              <a:ext uri="{FF2B5EF4-FFF2-40B4-BE49-F238E27FC236}">
                <a16:creationId xmlns:a16="http://schemas.microsoft.com/office/drawing/2014/main" id="{B28BB775-BEFF-3D4D-84F4-C0F51D0ED328}"/>
              </a:ext>
            </a:extLst>
          </p:cNvPr>
          <p:cNvGrpSpPr/>
          <p:nvPr/>
        </p:nvGrpSpPr>
        <p:grpSpPr>
          <a:xfrm>
            <a:off x="9938619" y="2060848"/>
            <a:ext cx="436486" cy="436486"/>
            <a:chOff x="10035278" y="3218678"/>
            <a:chExt cx="247374" cy="247374"/>
          </a:xfrm>
        </p:grpSpPr>
        <p:grpSp>
          <p:nvGrpSpPr>
            <p:cNvPr id="88" name="Group 87">
              <a:extLst>
                <a:ext uri="{FF2B5EF4-FFF2-40B4-BE49-F238E27FC236}">
                  <a16:creationId xmlns:a16="http://schemas.microsoft.com/office/drawing/2014/main" id="{70841A0E-FD38-904C-8504-5C32F65A79C1}"/>
                </a:ext>
              </a:extLst>
            </p:cNvPr>
            <p:cNvGrpSpPr/>
            <p:nvPr/>
          </p:nvGrpSpPr>
          <p:grpSpPr>
            <a:xfrm>
              <a:off x="10035278" y="3218678"/>
              <a:ext cx="247374" cy="247374"/>
              <a:chOff x="3485441" y="4505566"/>
              <a:chExt cx="712494" cy="712494"/>
            </a:xfrm>
          </p:grpSpPr>
          <p:sp>
            <p:nvSpPr>
              <p:cNvPr id="91" name="Rectangle 90">
                <a:extLst>
                  <a:ext uri="{FF2B5EF4-FFF2-40B4-BE49-F238E27FC236}">
                    <a16:creationId xmlns:a16="http://schemas.microsoft.com/office/drawing/2014/main" id="{66AA05E2-628E-494F-BD7B-342E3A7304A6}"/>
                  </a:ext>
                </a:extLst>
              </p:cNvPr>
              <p:cNvSpPr/>
              <p:nvPr/>
            </p:nvSpPr>
            <p:spPr bwMode="auto">
              <a:xfrm>
                <a:off x="3565593" y="4585718"/>
                <a:ext cx="552190" cy="552190"/>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cs typeface="Segoe UI" pitchFamily="34" charset="0"/>
                </a:endParaRPr>
              </a:p>
            </p:txBody>
          </p:sp>
          <p:grpSp>
            <p:nvGrpSpPr>
              <p:cNvPr id="92" name="Group 91">
                <a:extLst>
                  <a:ext uri="{FF2B5EF4-FFF2-40B4-BE49-F238E27FC236}">
                    <a16:creationId xmlns:a16="http://schemas.microsoft.com/office/drawing/2014/main" id="{C1145BFE-25F0-354B-91E2-082BB54514DA}"/>
                  </a:ext>
                </a:extLst>
              </p:cNvPr>
              <p:cNvGrpSpPr/>
              <p:nvPr/>
            </p:nvGrpSpPr>
            <p:grpSpPr>
              <a:xfrm>
                <a:off x="3485441" y="4677750"/>
                <a:ext cx="712494" cy="368126"/>
                <a:chOff x="3485441" y="4677750"/>
                <a:chExt cx="712494" cy="368126"/>
              </a:xfrm>
            </p:grpSpPr>
            <p:grpSp>
              <p:nvGrpSpPr>
                <p:cNvPr id="107" name="Group 106">
                  <a:extLst>
                    <a:ext uri="{FF2B5EF4-FFF2-40B4-BE49-F238E27FC236}">
                      <a16:creationId xmlns:a16="http://schemas.microsoft.com/office/drawing/2014/main" id="{3A06960D-ACFF-7E4D-9CEF-BD1BDAE2E432}"/>
                    </a:ext>
                  </a:extLst>
                </p:cNvPr>
                <p:cNvGrpSpPr/>
                <p:nvPr/>
              </p:nvGrpSpPr>
              <p:grpSpPr>
                <a:xfrm>
                  <a:off x="4117783" y="4677750"/>
                  <a:ext cx="80152" cy="368126"/>
                  <a:chOff x="4117783" y="4677750"/>
                  <a:chExt cx="129006" cy="368126"/>
                </a:xfrm>
              </p:grpSpPr>
              <p:cxnSp>
                <p:nvCxnSpPr>
                  <p:cNvPr id="113" name="Straight Connector 112">
                    <a:extLst>
                      <a:ext uri="{FF2B5EF4-FFF2-40B4-BE49-F238E27FC236}">
                        <a16:creationId xmlns:a16="http://schemas.microsoft.com/office/drawing/2014/main" id="{263E0BC3-533E-6D45-B9F2-893C1AED4B08}"/>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867178C-0E23-6A45-9FBB-5EF23CFBE8AA}"/>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71C283B-1A7A-8E4F-9221-6538F8DE40EE}"/>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48CD625-DE21-F447-A286-66CFE2F04C0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5991450-A3A9-3A45-9534-C832DB95FB14}"/>
                    </a:ext>
                  </a:extLst>
                </p:cNvPr>
                <p:cNvGrpSpPr/>
                <p:nvPr/>
              </p:nvGrpSpPr>
              <p:grpSpPr>
                <a:xfrm>
                  <a:off x="3485441" y="4677750"/>
                  <a:ext cx="80152" cy="368126"/>
                  <a:chOff x="4117783" y="4677750"/>
                  <a:chExt cx="129006" cy="368126"/>
                </a:xfrm>
              </p:grpSpPr>
              <p:cxnSp>
                <p:nvCxnSpPr>
                  <p:cNvPr id="109" name="Straight Connector 108">
                    <a:extLst>
                      <a:ext uri="{FF2B5EF4-FFF2-40B4-BE49-F238E27FC236}">
                        <a16:creationId xmlns:a16="http://schemas.microsoft.com/office/drawing/2014/main" id="{E46A0706-D999-124D-A6D2-6720E6F2EE7A}"/>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06856E3-371B-D541-AFCD-CA9A49BC61B4}"/>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DB64D5-5F1C-F649-A1FE-CB85D3EB84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988B225-1BA5-9C4B-97CC-43AC294A7F1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8BA23B8A-19E8-9849-B1F4-FCE40FC85846}"/>
                  </a:ext>
                </a:extLst>
              </p:cNvPr>
              <p:cNvGrpSpPr/>
              <p:nvPr/>
            </p:nvGrpSpPr>
            <p:grpSpPr>
              <a:xfrm rot="5400000">
                <a:off x="3480396" y="4677750"/>
                <a:ext cx="712494" cy="368126"/>
                <a:chOff x="3485441" y="4677750"/>
                <a:chExt cx="712494" cy="368126"/>
              </a:xfrm>
            </p:grpSpPr>
            <p:grpSp>
              <p:nvGrpSpPr>
                <p:cNvPr id="95" name="Group 94">
                  <a:extLst>
                    <a:ext uri="{FF2B5EF4-FFF2-40B4-BE49-F238E27FC236}">
                      <a16:creationId xmlns:a16="http://schemas.microsoft.com/office/drawing/2014/main" id="{DFE0E5B8-33CC-5047-ADD7-5A049FBC89B2}"/>
                    </a:ext>
                  </a:extLst>
                </p:cNvPr>
                <p:cNvGrpSpPr/>
                <p:nvPr/>
              </p:nvGrpSpPr>
              <p:grpSpPr>
                <a:xfrm>
                  <a:off x="4117783" y="4677750"/>
                  <a:ext cx="80152" cy="368126"/>
                  <a:chOff x="4117783" y="4677750"/>
                  <a:chExt cx="129006" cy="368126"/>
                </a:xfrm>
              </p:grpSpPr>
              <p:cxnSp>
                <p:nvCxnSpPr>
                  <p:cNvPr id="102" name="Straight Connector 101">
                    <a:extLst>
                      <a:ext uri="{FF2B5EF4-FFF2-40B4-BE49-F238E27FC236}">
                        <a16:creationId xmlns:a16="http://schemas.microsoft.com/office/drawing/2014/main" id="{866BF204-A809-1942-A3B1-455894CA6C7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B030963-EECB-B14D-9D9E-774ABA36244F}"/>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DB131C3-BB50-B14A-B78F-B5E5B4909F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65D464A-85E5-624E-AF45-0E2702A0FFA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EDBEE40-519A-714A-8C9C-E464B4A2A109}"/>
                    </a:ext>
                  </a:extLst>
                </p:cNvPr>
                <p:cNvGrpSpPr/>
                <p:nvPr/>
              </p:nvGrpSpPr>
              <p:grpSpPr>
                <a:xfrm>
                  <a:off x="3485441" y="4677750"/>
                  <a:ext cx="80152" cy="368126"/>
                  <a:chOff x="4117783" y="4677750"/>
                  <a:chExt cx="129006" cy="368126"/>
                </a:xfrm>
              </p:grpSpPr>
              <p:cxnSp>
                <p:nvCxnSpPr>
                  <p:cNvPr id="97" name="Straight Connector 96">
                    <a:extLst>
                      <a:ext uri="{FF2B5EF4-FFF2-40B4-BE49-F238E27FC236}">
                        <a16:creationId xmlns:a16="http://schemas.microsoft.com/office/drawing/2014/main" id="{A0EB92D8-BC3C-214F-B0FE-5638C2BFEEA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FE03D00-B106-5248-AF62-53DE24AC8EC2}"/>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96B2CB-0FAF-3546-87CC-BD1E195F4EF4}"/>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DC6B68F-DC3E-4345-BAC9-A8AE91D1108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90" name="Freeform: Shape 520">
              <a:extLst>
                <a:ext uri="{FF2B5EF4-FFF2-40B4-BE49-F238E27FC236}">
                  <a16:creationId xmlns:a16="http://schemas.microsoft.com/office/drawing/2014/main" id="{37BDB853-D50C-CB47-9FA0-226FC4FE745F}"/>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4"/>
                </a:solidFill>
                <a:effectLst/>
                <a:uLnTx/>
                <a:uFillTx/>
                <a:cs typeface="Segoe UI" pitchFamily="34" charset="0"/>
              </a:endParaRPr>
            </a:p>
          </p:txBody>
        </p:sp>
      </p:grpSp>
      <p:sp>
        <p:nvSpPr>
          <p:cNvPr id="119" name="Rectangle 118">
            <a:extLst>
              <a:ext uri="{FF2B5EF4-FFF2-40B4-BE49-F238E27FC236}">
                <a16:creationId xmlns:a16="http://schemas.microsoft.com/office/drawing/2014/main" id="{6DAAFA46-970B-514B-BC32-98C42C3EEC44}"/>
              </a:ext>
            </a:extLst>
          </p:cNvPr>
          <p:cNvSpPr/>
          <p:nvPr/>
        </p:nvSpPr>
        <p:spPr bwMode="auto">
          <a:xfrm>
            <a:off x="4294642" y="2962660"/>
            <a:ext cx="3485217" cy="4369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深層学習</a:t>
            </a:r>
            <a:endParaRPr kumimoji="0" lang="en-US" sz="1400" b="0" i="0" u="none" strike="noStrike" kern="0" cap="none" spc="0" normalizeH="0" baseline="0" noProof="0" dirty="0">
              <a:ln>
                <a:noFill/>
              </a:ln>
              <a:solidFill>
                <a:srgbClr val="0078D4"/>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N Series</a:t>
            </a:r>
          </a:p>
        </p:txBody>
      </p:sp>
      <p:sp>
        <p:nvSpPr>
          <p:cNvPr id="121" name="Rectangle 120">
            <a:extLst>
              <a:ext uri="{FF2B5EF4-FFF2-40B4-BE49-F238E27FC236}">
                <a16:creationId xmlns:a16="http://schemas.microsoft.com/office/drawing/2014/main" id="{19987F5D-EF98-A447-BEF9-71A8D22ED793}"/>
              </a:ext>
            </a:extLst>
          </p:cNvPr>
          <p:cNvSpPr/>
          <p:nvPr/>
        </p:nvSpPr>
        <p:spPr bwMode="auto">
          <a:xfrm>
            <a:off x="8640054" y="2962659"/>
            <a:ext cx="3140194" cy="649315"/>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特定用途での深層学習</a:t>
            </a:r>
            <a:br>
              <a:rPr kumimoji="0" lang="en-US" altLang="ja-JP" sz="1800" b="0" i="0" u="none" strike="noStrike" kern="0" cap="none" spc="0" normalizeH="0" baseline="0" noProof="0" dirty="0">
                <a:ln>
                  <a:noFill/>
                </a:ln>
                <a:solidFill>
                  <a:srgbClr val="1A1A1A"/>
                </a:solidFill>
                <a:effectLst/>
                <a:uLnTx/>
                <a:uFillTx/>
                <a:cs typeface="Segoe UI" pitchFamily="34" charset="0"/>
              </a:rPr>
            </a:br>
            <a:r>
              <a:rPr kumimoji="0" lang="en-US" altLang="ja-JP" sz="1800" b="0" i="0" u="none" strike="noStrike" kern="0" cap="none" spc="0" normalizeH="0" baseline="0" noProof="0" dirty="0">
                <a:ln>
                  <a:noFill/>
                </a:ln>
                <a:solidFill>
                  <a:srgbClr val="1A1A1A"/>
                </a:solidFill>
                <a:effectLst/>
                <a:uLnTx/>
                <a:uFillTx/>
                <a:cs typeface="Segoe UI" pitchFamily="34" charset="0"/>
              </a:rPr>
              <a:t>(</a:t>
            </a:r>
            <a:r>
              <a:rPr kumimoji="0" lang="ja-JP" altLang="en-US" sz="1800" b="0" i="0" u="none" strike="noStrike" kern="0" cap="none" spc="0" normalizeH="0" baseline="0" noProof="0" dirty="0">
                <a:ln>
                  <a:noFill/>
                </a:ln>
                <a:solidFill>
                  <a:srgbClr val="1A1A1A"/>
                </a:solidFill>
                <a:effectLst/>
                <a:uLnTx/>
                <a:uFillTx/>
                <a:cs typeface="Segoe UI" pitchFamily="34" charset="0"/>
              </a:rPr>
              <a:t>推論のみ</a:t>
            </a:r>
            <a:r>
              <a:rPr kumimoji="0" lang="en-US" altLang="ja-JP" sz="1800" b="0" i="0" u="none" strike="noStrike" kern="0" cap="none" spc="0" normalizeH="0" baseline="0" noProof="0" dirty="0">
                <a:ln>
                  <a:noFill/>
                </a:ln>
                <a:solidFill>
                  <a:srgbClr val="1A1A1A"/>
                </a:solidFill>
                <a:effectLst/>
                <a:uLnTx/>
                <a:uFillTx/>
                <a:cs typeface="Segoe UI" pitchFamily="34" charset="0"/>
              </a:rPr>
              <a:t>)</a:t>
            </a:r>
            <a:endParaRPr kumimoji="0" lang="en-US" sz="1800" b="0" i="0" u="none" strike="noStrike" kern="0" cap="none" spc="0" normalizeH="0" baseline="0" noProof="0" dirty="0">
              <a:ln>
                <a:noFill/>
              </a:ln>
              <a:solidFill>
                <a:srgbClr val="1A1A1A"/>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Project Brainwave</a:t>
            </a:r>
          </a:p>
        </p:txBody>
      </p:sp>
      <p:cxnSp>
        <p:nvCxnSpPr>
          <p:cNvPr id="122" name="Straight Connector 121">
            <a:extLst>
              <a:ext uri="{FF2B5EF4-FFF2-40B4-BE49-F238E27FC236}">
                <a16:creationId xmlns:a16="http://schemas.microsoft.com/office/drawing/2014/main" id="{99A53599-9F57-F34F-AB15-DD7A385FA15B}"/>
              </a:ext>
            </a:extLst>
          </p:cNvPr>
          <p:cNvCxnSpPr>
            <a:cxnSpLocks/>
          </p:cNvCxnSpPr>
          <p:nvPr/>
        </p:nvCxnSpPr>
        <p:spPr>
          <a:xfrm>
            <a:off x="9553424" y="2963043"/>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F138A13-54A7-294F-9745-F3AA9B3B15C9}"/>
              </a:ext>
            </a:extLst>
          </p:cNvPr>
          <p:cNvCxnSpPr>
            <a:cxnSpLocks/>
          </p:cNvCxnSpPr>
          <p:nvPr/>
        </p:nvCxnSpPr>
        <p:spPr>
          <a:xfrm>
            <a:off x="5385960" y="2965774"/>
            <a:ext cx="1206873" cy="0"/>
          </a:xfrm>
          <a:prstGeom prst="line">
            <a:avLst/>
          </a:prstGeom>
          <a:ln>
            <a:no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57440A-C0A8-FF42-A5A7-504D83D6FAE3}"/>
              </a:ext>
            </a:extLst>
          </p:cNvPr>
          <p:cNvCxnSpPr>
            <a:cxnSpLocks/>
          </p:cNvCxnSpPr>
          <p:nvPr/>
        </p:nvCxnSpPr>
        <p:spPr>
          <a:xfrm>
            <a:off x="1289169" y="2967056"/>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ABA2D8E-CDCA-6B4C-B450-1E9DB4B43429}"/>
              </a:ext>
            </a:extLst>
          </p:cNvPr>
          <p:cNvCxnSpPr>
            <a:cxnSpLocks/>
          </p:cNvCxnSpPr>
          <p:nvPr/>
        </p:nvCxnSpPr>
        <p:spPr>
          <a:xfrm>
            <a:off x="5407688" y="2969889"/>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8981C0B-6C93-4340-A2D4-61B45B272A16}"/>
              </a:ext>
            </a:extLst>
          </p:cNvPr>
          <p:cNvSpPr/>
          <p:nvPr/>
        </p:nvSpPr>
        <p:spPr bwMode="auto">
          <a:xfrm>
            <a:off x="1" y="5378274"/>
            <a:ext cx="12192000" cy="1479726"/>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61" name="Group 60">
            <a:extLst>
              <a:ext uri="{FF2B5EF4-FFF2-40B4-BE49-F238E27FC236}">
                <a16:creationId xmlns:a16="http://schemas.microsoft.com/office/drawing/2014/main" id="{14C38580-5C5F-2745-A017-F038D4399D5B}"/>
              </a:ext>
            </a:extLst>
          </p:cNvPr>
          <p:cNvGrpSpPr/>
          <p:nvPr/>
        </p:nvGrpSpPr>
        <p:grpSpPr>
          <a:xfrm>
            <a:off x="4724076" y="5598194"/>
            <a:ext cx="9857759" cy="769441"/>
            <a:chOff x="12144240" y="172899"/>
            <a:chExt cx="3073449" cy="769441"/>
          </a:xfrm>
        </p:grpSpPr>
        <p:sp>
          <p:nvSpPr>
            <p:cNvPr id="69" name="TextBox 68">
              <a:extLst>
                <a:ext uri="{FF2B5EF4-FFF2-40B4-BE49-F238E27FC236}">
                  <a16:creationId xmlns:a16="http://schemas.microsoft.com/office/drawing/2014/main" id="{F08E1ACF-3E18-1C4E-9ADF-38A57EF5FA65}"/>
                </a:ext>
              </a:extLst>
            </p:cNvPr>
            <p:cNvSpPr txBox="1"/>
            <p:nvPr/>
          </p:nvSpPr>
          <p:spPr>
            <a:xfrm>
              <a:off x="12144240" y="511453"/>
              <a:ext cx="3073449" cy="430887"/>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rPr>
                <a:t>Image Classification </a:t>
              </a:r>
              <a:r>
                <a:rPr kumimoji="0" lang="ja-JP" altLang="en-US" sz="1400" b="0" i="0" u="none" strike="noStrike" kern="1200" cap="none" spc="0" normalizeH="0" baseline="0" noProof="0" dirty="0">
                  <a:ln>
                    <a:noFill/>
                  </a:ln>
                  <a:solidFill>
                    <a:srgbClr val="0078D4"/>
                  </a:solidFill>
                  <a:effectLst/>
                  <a:uLnTx/>
                  <a:uFillTx/>
                </a:rPr>
                <a:t>と </a:t>
              </a:r>
              <a:r>
                <a:rPr kumimoji="0" lang="en-US" altLang="ja-JP" sz="1400" b="0" i="0" u="none" strike="noStrike" kern="1200" cap="none" spc="0" normalizeH="0" baseline="0" noProof="0" dirty="0">
                  <a:ln>
                    <a:noFill/>
                  </a:ln>
                  <a:solidFill>
                    <a:srgbClr val="0078D4"/>
                  </a:solidFill>
                  <a:effectLst/>
                  <a:uLnTx/>
                  <a:uFillTx/>
                </a:rPr>
                <a:t>Object</a:t>
              </a:r>
              <a:r>
                <a:rPr kumimoji="0" lang="en-US" sz="1400" b="0" i="0" u="none" strike="noStrike" kern="1200" cap="none" spc="0" normalizeH="0" baseline="0" noProof="0" dirty="0">
                  <a:ln>
                    <a:noFill/>
                  </a:ln>
                  <a:solidFill>
                    <a:srgbClr val="0078D4"/>
                  </a:solidFill>
                  <a:effectLst/>
                  <a:uLnTx/>
                  <a:uFillTx/>
                </a:rPr>
                <a:t>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rgbClr val="0078D4"/>
                  </a:solidFill>
                </a:rPr>
                <a:t>ResNet</a:t>
              </a:r>
              <a:r>
                <a:rPr lang="en-US" sz="1400" dirty="0">
                  <a:solidFill>
                    <a:srgbClr val="0078D4"/>
                  </a:solidFill>
                </a:rPr>
                <a:t> 50, </a:t>
              </a:r>
              <a:r>
                <a:rPr lang="en-US" sz="1400" dirty="0" err="1">
                  <a:solidFill>
                    <a:srgbClr val="0078D4"/>
                  </a:solidFill>
                </a:rPr>
                <a:t>ResNet</a:t>
              </a:r>
              <a:r>
                <a:rPr lang="en-US" sz="1400" dirty="0">
                  <a:solidFill>
                    <a:srgbClr val="0078D4"/>
                  </a:solidFill>
                </a:rPr>
                <a:t> 152, VGG-16, SSD-VGG, DenseNet-121</a:t>
              </a:r>
            </a:p>
          </p:txBody>
        </p:sp>
        <p:sp>
          <p:nvSpPr>
            <p:cNvPr id="70" name="Rectangle 69">
              <a:extLst>
                <a:ext uri="{FF2B5EF4-FFF2-40B4-BE49-F238E27FC236}">
                  <a16:creationId xmlns:a16="http://schemas.microsoft.com/office/drawing/2014/main" id="{A5CA18DB-1898-984C-AB37-6B2694D9D686}"/>
                </a:ext>
              </a:extLst>
            </p:cNvPr>
            <p:cNvSpPr/>
            <p:nvPr/>
          </p:nvSpPr>
          <p:spPr>
            <a:xfrm>
              <a:off x="12145453" y="172899"/>
              <a:ext cx="2265901" cy="338554"/>
            </a:xfrm>
            <a:prstGeom prst="rect">
              <a:avLst/>
            </a:prstGeom>
          </p:spPr>
          <p:txBody>
            <a:bodyPr wrap="square">
              <a:spAutoFit/>
            </a:bodyPr>
            <a:lstStyle/>
            <a:p>
              <a:r>
                <a:rPr lang="en-US" sz="1600" dirty="0">
                  <a:solidFill>
                    <a:srgbClr val="0078D4"/>
                  </a:solidFill>
                </a:rPr>
                <a:t>FPGA:</a:t>
              </a:r>
            </a:p>
          </p:txBody>
        </p:sp>
      </p:grpSp>
      <p:sp>
        <p:nvSpPr>
          <p:cNvPr id="89" name="Freeform 88">
            <a:extLst>
              <a:ext uri="{FF2B5EF4-FFF2-40B4-BE49-F238E27FC236}">
                <a16:creationId xmlns:a16="http://schemas.microsoft.com/office/drawing/2014/main" id="{EA2AF034-1B22-4341-BA8D-70F77D902F10}"/>
              </a:ext>
            </a:extLst>
          </p:cNvPr>
          <p:cNvSpPr/>
          <p:nvPr/>
        </p:nvSpPr>
        <p:spPr bwMode="auto">
          <a:xfrm rot="8100000">
            <a:off x="4345610" y="5663128"/>
            <a:ext cx="313530" cy="313530"/>
          </a:xfrm>
          <a:custGeom>
            <a:avLst/>
            <a:gdLst>
              <a:gd name="connsiteX0" fmla="*/ 189180 w 480187"/>
              <a:gd name="connsiteY0" fmla="*/ 480186 h 480186"/>
              <a:gd name="connsiteX1" fmla="*/ 0 w 480187"/>
              <a:gd name="connsiteY1" fmla="*/ 291006 h 480186"/>
              <a:gd name="connsiteX2" fmla="*/ 291006 w 480187"/>
              <a:gd name="connsiteY2" fmla="*/ 0 h 480186"/>
              <a:gd name="connsiteX3" fmla="*/ 291006 w 480187"/>
              <a:gd name="connsiteY3" fmla="*/ 189179 h 480186"/>
              <a:gd name="connsiteX4" fmla="*/ 480187 w 480187"/>
              <a:gd name="connsiteY4" fmla="*/ 189179 h 480186"/>
              <a:gd name="connsiteX5" fmla="*/ 189180 w 480187"/>
              <a:gd name="connsiteY5" fmla="*/ 480186 h 4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187" h="480186">
                <a:moveTo>
                  <a:pt x="189180" y="480186"/>
                </a:moveTo>
                <a:lnTo>
                  <a:pt x="0" y="291006"/>
                </a:lnTo>
                <a:lnTo>
                  <a:pt x="291006" y="0"/>
                </a:lnTo>
                <a:lnTo>
                  <a:pt x="291006" y="189179"/>
                </a:lnTo>
                <a:lnTo>
                  <a:pt x="480187" y="189179"/>
                </a:lnTo>
                <a:lnTo>
                  <a:pt x="189180" y="480186"/>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 name="タイトル 3">
            <a:extLst>
              <a:ext uri="{FF2B5EF4-FFF2-40B4-BE49-F238E27FC236}">
                <a16:creationId xmlns:a16="http://schemas.microsoft.com/office/drawing/2014/main" id="{DC2380FA-C9C1-4C29-8CA7-A38874851753}"/>
              </a:ext>
            </a:extLst>
          </p:cNvPr>
          <p:cNvSpPr>
            <a:spLocks noGrp="1"/>
          </p:cNvSpPr>
          <p:nvPr>
            <p:ph type="title"/>
          </p:nvPr>
        </p:nvSpPr>
        <p:spPr/>
        <p:txBody>
          <a:bodyPr/>
          <a:lstStyle/>
          <a:p>
            <a:pPr>
              <a:tabLst>
                <a:tab pos="3948113" algn="l"/>
              </a:tabLst>
            </a:pPr>
            <a:r>
              <a:rPr lang="ja-JP" altLang="en-US" dirty="0"/>
              <a:t>柔軟な推論環境</a:t>
            </a:r>
          </a:p>
        </p:txBody>
      </p:sp>
    </p:spTree>
    <p:extLst>
      <p:ext uri="{BB962C8B-B14F-4D97-AF65-F5344CB8AC3E}">
        <p14:creationId xmlns:p14="http://schemas.microsoft.com/office/powerpoint/2010/main" val="408757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fill="hold"/>
                                        <p:tgtEl>
                                          <p:spTgt spid="89"/>
                                        </p:tgtEl>
                                        <p:attrNameLst>
                                          <p:attrName>ppt_x</p:attrName>
                                        </p:attrNameLst>
                                      </p:cBhvr>
                                      <p:tavLst>
                                        <p:tav tm="0">
                                          <p:val>
                                            <p:strVal val="#ppt_x"/>
                                          </p:val>
                                        </p:tav>
                                        <p:tav tm="100000">
                                          <p:val>
                                            <p:strVal val="#ppt_x"/>
                                          </p:val>
                                        </p:tav>
                                      </p:tavLst>
                                    </p:anim>
                                    <p:anim calcmode="lin" valueType="num">
                                      <p:cBhvr additive="base">
                                        <p:cTn id="12" dur="500" fill="hold"/>
                                        <p:tgtEl>
                                          <p:spTgt spid="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5A2B3-46CA-4720-B1A5-A53D01DCFFE0}"/>
              </a:ext>
            </a:extLst>
          </p:cNvPr>
          <p:cNvSpPr>
            <a:spLocks noGrp="1"/>
          </p:cNvSpPr>
          <p:nvPr>
            <p:ph type="title"/>
          </p:nvPr>
        </p:nvSpPr>
        <p:spPr/>
        <p:txBody>
          <a:bodyPr/>
          <a:lstStyle/>
          <a:p>
            <a:r>
              <a:rPr lang="ja-JP" altLang="en-US" dirty="0"/>
              <a:t>実行履歴、モデル、データの共有</a:t>
            </a:r>
            <a:endParaRPr kumimoji="1" lang="ja-JP" altLang="en-US" dirty="0"/>
          </a:p>
        </p:txBody>
      </p:sp>
      <p:sp>
        <p:nvSpPr>
          <p:cNvPr id="4" name="コンテンツ プレースホルダー 3">
            <a:extLst>
              <a:ext uri="{FF2B5EF4-FFF2-40B4-BE49-F238E27FC236}">
                <a16:creationId xmlns:a16="http://schemas.microsoft.com/office/drawing/2014/main" id="{4068BDFC-89C0-4207-A776-0EF8C6346919}"/>
              </a:ext>
            </a:extLst>
          </p:cNvPr>
          <p:cNvSpPr>
            <a:spLocks noGrp="1"/>
          </p:cNvSpPr>
          <p:nvPr>
            <p:ph sz="quarter" idx="10"/>
          </p:nvPr>
        </p:nvSpPr>
        <p:spPr/>
        <p:txBody>
          <a:bodyPr/>
          <a:lstStyle/>
          <a:p>
            <a:r>
              <a:rPr kumimoji="1" lang="en-US" altLang="ja-JP" dirty="0"/>
              <a:t>Python SDK </a:t>
            </a:r>
            <a:r>
              <a:rPr kumimoji="1" lang="ja-JP" altLang="en-US" dirty="0"/>
              <a:t>経由で 学習履歴・モデルファイル・</a:t>
            </a:r>
            <a:br>
              <a:rPr lang="en-US" altLang="ja-JP" dirty="0"/>
            </a:br>
            <a:r>
              <a:rPr lang="ja-JP" altLang="en-US" dirty="0"/>
              <a:t>推論ログなどを共有</a:t>
            </a:r>
            <a:endParaRPr kumimoji="1" lang="en-US" altLang="ja-JP" dirty="0"/>
          </a:p>
        </p:txBody>
      </p:sp>
      <p:pic>
        <p:nvPicPr>
          <p:cNvPr id="5" name="図 3">
            <a:extLst>
              <a:ext uri="{FF2B5EF4-FFF2-40B4-BE49-F238E27FC236}">
                <a16:creationId xmlns:a16="http://schemas.microsoft.com/office/drawing/2014/main" id="{8BB3CBF2-65B8-664A-86CD-B9CA6E2A59F2}"/>
              </a:ext>
            </a:extLst>
          </p:cNvPr>
          <p:cNvPicPr>
            <a:picLocks noChangeAspect="1"/>
          </p:cNvPicPr>
          <p:nvPr/>
        </p:nvPicPr>
        <p:blipFill>
          <a:blip r:embed="rId3"/>
          <a:stretch>
            <a:fillRect/>
          </a:stretch>
        </p:blipFill>
        <p:spPr>
          <a:xfrm>
            <a:off x="4723182" y="3906887"/>
            <a:ext cx="3902614" cy="2028241"/>
          </a:xfrm>
          <a:prstGeom prst="rect">
            <a:avLst/>
          </a:prstGeom>
          <a:ln>
            <a:solidFill>
              <a:schemeClr val="tx1">
                <a:lumMod val="25000"/>
                <a:lumOff val="75000"/>
              </a:schemeClr>
            </a:solidFill>
          </a:ln>
          <a:effectLst>
            <a:outerShdw blurRad="50800" dist="38100" dir="2700000" algn="tl" rotWithShape="0">
              <a:prstClr val="black">
                <a:alpha val="40000"/>
              </a:prstClr>
            </a:outerShdw>
          </a:effectLst>
        </p:spPr>
      </p:pic>
      <p:grpSp>
        <p:nvGrpSpPr>
          <p:cNvPr id="8" name="Group 4">
            <a:extLst>
              <a:ext uri="{FF2B5EF4-FFF2-40B4-BE49-F238E27FC236}">
                <a16:creationId xmlns:a16="http://schemas.microsoft.com/office/drawing/2014/main" id="{713E9D97-20EF-7448-B08A-4E1D2E6C73E9}"/>
              </a:ext>
            </a:extLst>
          </p:cNvPr>
          <p:cNvGrpSpPr>
            <a:grpSpLocks noChangeAspect="1"/>
          </p:cNvGrpSpPr>
          <p:nvPr/>
        </p:nvGrpSpPr>
        <p:grpSpPr bwMode="auto">
          <a:xfrm>
            <a:off x="10865828" y="4897344"/>
            <a:ext cx="720126" cy="702980"/>
            <a:chOff x="1759" y="236"/>
            <a:chExt cx="252" cy="246"/>
          </a:xfrm>
          <a:noFill/>
        </p:grpSpPr>
        <p:sp>
          <p:nvSpPr>
            <p:cNvPr id="9" name="Freeform 5">
              <a:extLst>
                <a:ext uri="{FF2B5EF4-FFF2-40B4-BE49-F238E27FC236}">
                  <a16:creationId xmlns:a16="http://schemas.microsoft.com/office/drawing/2014/main" id="{43FDE7D0-DCF1-6E4D-ABAC-AC119161C33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0" name="Rectangle 6">
              <a:extLst>
                <a:ext uri="{FF2B5EF4-FFF2-40B4-BE49-F238E27FC236}">
                  <a16:creationId xmlns:a16="http://schemas.microsoft.com/office/drawing/2014/main" id="{533AA99A-244B-6E41-8004-EF74AC6956AC}"/>
                </a:ext>
              </a:extLst>
            </p:cNvPr>
            <p:cNvSpPr>
              <a:spLocks noChangeArrowheads="1"/>
            </p:cNvSpPr>
            <p:nvPr/>
          </p:nvSpPr>
          <p:spPr bwMode="auto">
            <a:xfrm>
              <a:off x="1799" y="376"/>
              <a:ext cx="32" cy="106"/>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1" name="Rectangle 7">
              <a:extLst>
                <a:ext uri="{FF2B5EF4-FFF2-40B4-BE49-F238E27FC236}">
                  <a16:creationId xmlns:a16="http://schemas.microsoft.com/office/drawing/2014/main" id="{15240917-32EC-1E4C-AF8E-ADAD05F961E6}"/>
                </a:ext>
              </a:extLst>
            </p:cNvPr>
            <p:cNvSpPr>
              <a:spLocks noChangeArrowheads="1"/>
            </p:cNvSpPr>
            <p:nvPr/>
          </p:nvSpPr>
          <p:spPr bwMode="auto">
            <a:xfrm>
              <a:off x="1862" y="283"/>
              <a:ext cx="33" cy="199"/>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2" name="Rectangle 8">
              <a:extLst>
                <a:ext uri="{FF2B5EF4-FFF2-40B4-BE49-F238E27FC236}">
                  <a16:creationId xmlns:a16="http://schemas.microsoft.com/office/drawing/2014/main" id="{2E316B98-DF47-7640-82F7-E4A9704DE49C}"/>
                </a:ext>
              </a:extLst>
            </p:cNvPr>
            <p:cNvSpPr>
              <a:spLocks noChangeArrowheads="1"/>
            </p:cNvSpPr>
            <p:nvPr/>
          </p:nvSpPr>
          <p:spPr bwMode="auto">
            <a:xfrm>
              <a:off x="1926" y="324"/>
              <a:ext cx="33" cy="158"/>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dirty="0">
                <a:solidFill>
                  <a:srgbClr val="505050"/>
                </a:solidFill>
              </a:endParaRPr>
            </a:p>
          </p:txBody>
        </p:sp>
      </p:grpSp>
      <p:grpSp>
        <p:nvGrpSpPr>
          <p:cNvPr id="14" name="Group 4">
            <a:extLst>
              <a:ext uri="{FF2B5EF4-FFF2-40B4-BE49-F238E27FC236}">
                <a16:creationId xmlns:a16="http://schemas.microsoft.com/office/drawing/2014/main" id="{BEFB9A03-5662-3D42-A82D-633B5FE38EA1}"/>
              </a:ext>
            </a:extLst>
          </p:cNvPr>
          <p:cNvGrpSpPr>
            <a:grpSpLocks noChangeAspect="1"/>
          </p:cNvGrpSpPr>
          <p:nvPr/>
        </p:nvGrpSpPr>
        <p:grpSpPr bwMode="auto">
          <a:xfrm>
            <a:off x="2488710" y="4549760"/>
            <a:ext cx="687006" cy="670649"/>
            <a:chOff x="1759" y="236"/>
            <a:chExt cx="252" cy="246"/>
          </a:xfrm>
          <a:noFill/>
        </p:grpSpPr>
        <p:sp>
          <p:nvSpPr>
            <p:cNvPr id="15" name="Freeform 5">
              <a:extLst>
                <a:ext uri="{FF2B5EF4-FFF2-40B4-BE49-F238E27FC236}">
                  <a16:creationId xmlns:a16="http://schemas.microsoft.com/office/drawing/2014/main" id="{F0E0E632-2F02-CC4B-9AF4-42BD6706A68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6" name="Rectangle 6">
              <a:extLst>
                <a:ext uri="{FF2B5EF4-FFF2-40B4-BE49-F238E27FC236}">
                  <a16:creationId xmlns:a16="http://schemas.microsoft.com/office/drawing/2014/main" id="{79F6E109-2C3B-8144-90F9-828E9BF38F65}"/>
                </a:ext>
              </a:extLst>
            </p:cNvPr>
            <p:cNvSpPr>
              <a:spLocks noChangeArrowheads="1"/>
            </p:cNvSpPr>
            <p:nvPr/>
          </p:nvSpPr>
          <p:spPr bwMode="auto">
            <a:xfrm>
              <a:off x="1799" y="376"/>
              <a:ext cx="32" cy="106"/>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7" name="Rectangle 7">
              <a:extLst>
                <a:ext uri="{FF2B5EF4-FFF2-40B4-BE49-F238E27FC236}">
                  <a16:creationId xmlns:a16="http://schemas.microsoft.com/office/drawing/2014/main" id="{E511666B-DEC3-B04A-B3FC-DC5409AC8041}"/>
                </a:ext>
              </a:extLst>
            </p:cNvPr>
            <p:cNvSpPr>
              <a:spLocks noChangeArrowheads="1"/>
            </p:cNvSpPr>
            <p:nvPr/>
          </p:nvSpPr>
          <p:spPr bwMode="auto">
            <a:xfrm>
              <a:off x="1862" y="283"/>
              <a:ext cx="33" cy="199"/>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8" name="Rectangle 8">
              <a:extLst>
                <a:ext uri="{FF2B5EF4-FFF2-40B4-BE49-F238E27FC236}">
                  <a16:creationId xmlns:a16="http://schemas.microsoft.com/office/drawing/2014/main" id="{32E02247-CE75-D04B-9890-A19F09B8F024}"/>
                </a:ext>
              </a:extLst>
            </p:cNvPr>
            <p:cNvSpPr>
              <a:spLocks noChangeArrowheads="1"/>
            </p:cNvSpPr>
            <p:nvPr/>
          </p:nvSpPr>
          <p:spPr bwMode="auto">
            <a:xfrm>
              <a:off x="1926" y="324"/>
              <a:ext cx="33" cy="158"/>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dirty="0">
                <a:solidFill>
                  <a:srgbClr val="505050"/>
                </a:solidFill>
              </a:endParaRPr>
            </a:p>
          </p:txBody>
        </p:sp>
      </p:grpSp>
      <p:sp>
        <p:nvSpPr>
          <p:cNvPr id="20" name="正方形/長方形 22">
            <a:extLst>
              <a:ext uri="{FF2B5EF4-FFF2-40B4-BE49-F238E27FC236}">
                <a16:creationId xmlns:a16="http://schemas.microsoft.com/office/drawing/2014/main" id="{AB8B4A89-C476-8045-9451-93C03D1910D2}"/>
              </a:ext>
            </a:extLst>
          </p:cNvPr>
          <p:cNvSpPr/>
          <p:nvPr/>
        </p:nvSpPr>
        <p:spPr>
          <a:xfrm>
            <a:off x="9806486" y="5752597"/>
            <a:ext cx="2118685" cy="573280"/>
          </a:xfrm>
          <a:prstGeom prst="rect">
            <a:avLst/>
          </a:prstGeom>
        </p:spPr>
        <p:txBody>
          <a:bodyPr wrap="none">
            <a:spAutoFit/>
          </a:bodyPr>
          <a:lstStyle/>
          <a:p>
            <a:pPr defTabSz="914192">
              <a:defRPr/>
            </a:pPr>
            <a:r>
              <a:rPr kumimoji="1" lang="ja-JP" altLang="en-US" sz="3137" dirty="0">
                <a:solidFill>
                  <a:srgbClr val="0078D4"/>
                </a:solidFill>
              </a:rPr>
              <a:t>履歴の確認</a:t>
            </a:r>
            <a:endParaRPr lang="ja-JP" altLang="en-US" sz="3137" dirty="0">
              <a:solidFill>
                <a:srgbClr val="0078D4"/>
              </a:solidFill>
            </a:endParaRPr>
          </a:p>
        </p:txBody>
      </p:sp>
      <p:sp>
        <p:nvSpPr>
          <p:cNvPr id="21" name="矢印: 右 5">
            <a:extLst>
              <a:ext uri="{FF2B5EF4-FFF2-40B4-BE49-F238E27FC236}">
                <a16:creationId xmlns:a16="http://schemas.microsoft.com/office/drawing/2014/main" id="{3B02DF6F-EFFF-764F-8449-7D464C2C95A2}"/>
              </a:ext>
            </a:extLst>
          </p:cNvPr>
          <p:cNvSpPr/>
          <p:nvPr/>
        </p:nvSpPr>
        <p:spPr bwMode="auto">
          <a:xfrm>
            <a:off x="3317034" y="4397909"/>
            <a:ext cx="1331219" cy="65487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1" lang="ja-JP" altLang="en-US" sz="1961" dirty="0" err="1">
              <a:gradFill>
                <a:gsLst>
                  <a:gs pos="0">
                    <a:srgbClr val="FFFFFF"/>
                  </a:gs>
                  <a:gs pos="100000">
                    <a:srgbClr val="FFFFFF"/>
                  </a:gs>
                </a:gsLst>
                <a:lin ang="5400000" scaled="0"/>
              </a:gradFill>
              <a:cs typeface="Segoe UI" pitchFamily="34" charset="0"/>
            </a:endParaRPr>
          </a:p>
        </p:txBody>
      </p:sp>
      <p:sp>
        <p:nvSpPr>
          <p:cNvPr id="22" name="矢印: 右 27">
            <a:extLst>
              <a:ext uri="{FF2B5EF4-FFF2-40B4-BE49-F238E27FC236}">
                <a16:creationId xmlns:a16="http://schemas.microsoft.com/office/drawing/2014/main" id="{CA850AD9-3495-C448-846E-849465E6DB99}"/>
              </a:ext>
            </a:extLst>
          </p:cNvPr>
          <p:cNvSpPr/>
          <p:nvPr/>
        </p:nvSpPr>
        <p:spPr bwMode="auto">
          <a:xfrm rot="10800000">
            <a:off x="8656331" y="5175457"/>
            <a:ext cx="1075682" cy="65487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1" lang="ja-JP" altLang="en-US" sz="1961" dirty="0" err="1">
              <a:gradFill>
                <a:gsLst>
                  <a:gs pos="0">
                    <a:srgbClr val="FFFFFF"/>
                  </a:gs>
                  <a:gs pos="100000">
                    <a:srgbClr val="FFFFFF"/>
                  </a:gs>
                </a:gsLst>
                <a:lin ang="5400000" scaled="0"/>
              </a:gradFill>
              <a:cs typeface="Segoe UI" pitchFamily="34" charset="0"/>
            </a:endParaRPr>
          </a:p>
        </p:txBody>
      </p:sp>
      <p:sp>
        <p:nvSpPr>
          <p:cNvPr id="23" name="Freeform 36">
            <a:extLst>
              <a:ext uri="{FF2B5EF4-FFF2-40B4-BE49-F238E27FC236}">
                <a16:creationId xmlns:a16="http://schemas.microsoft.com/office/drawing/2014/main" id="{015C802C-052C-304C-9E8B-EEB83EE0DCD4}"/>
              </a:ext>
            </a:extLst>
          </p:cNvPr>
          <p:cNvSpPr/>
          <p:nvPr/>
        </p:nvSpPr>
        <p:spPr bwMode="auto">
          <a:xfrm rot="9900000" flipH="1">
            <a:off x="7670246" y="3071008"/>
            <a:ext cx="1550642" cy="1779449"/>
          </a:xfrm>
          <a:custGeom>
            <a:avLst/>
            <a:gdLst>
              <a:gd name="connsiteX0" fmla="*/ 240631 w 1842490"/>
              <a:gd name="connsiteY0" fmla="*/ 0 h 1460798"/>
              <a:gd name="connsiteX1" fmla="*/ 283965 w 1842490"/>
              <a:gd name="connsiteY1" fmla="*/ 4369 h 1460798"/>
              <a:gd name="connsiteX2" fmla="*/ 1842490 w 1842490"/>
              <a:gd name="connsiteY2" fmla="*/ 113261 h 1460798"/>
              <a:gd name="connsiteX3" fmla="*/ 852463 w 1842490"/>
              <a:gd name="connsiteY3" fmla="*/ 1460798 h 1460798"/>
              <a:gd name="connsiteX4" fmla="*/ 48066 w 1842490"/>
              <a:gd name="connsiteY4" fmla="*/ 381394 h 1460798"/>
              <a:gd name="connsiteX5" fmla="*/ 49270 w 1842490"/>
              <a:gd name="connsiteY5" fmla="*/ 379325 h 1460798"/>
              <a:gd name="connsiteX6" fmla="*/ 18910 w 1842490"/>
              <a:gd name="connsiteY6" fmla="*/ 334296 h 1460798"/>
              <a:gd name="connsiteX7" fmla="*/ 0 w 1842490"/>
              <a:gd name="connsiteY7" fmla="*/ 240631 h 1460798"/>
              <a:gd name="connsiteX8" fmla="*/ 240631 w 1842490"/>
              <a:gd name="connsiteY8" fmla="*/ 0 h 1460798"/>
              <a:gd name="connsiteX0" fmla="*/ 240631 w 1558010"/>
              <a:gd name="connsiteY0" fmla="*/ 0 h 1460798"/>
              <a:gd name="connsiteX1" fmla="*/ 283965 w 1558010"/>
              <a:gd name="connsiteY1" fmla="*/ 4369 h 1460798"/>
              <a:gd name="connsiteX2" fmla="*/ 1558010 w 1558010"/>
              <a:gd name="connsiteY2" fmla="*/ 1501 h 1460798"/>
              <a:gd name="connsiteX3" fmla="*/ 852463 w 1558010"/>
              <a:gd name="connsiteY3" fmla="*/ 1460798 h 1460798"/>
              <a:gd name="connsiteX4" fmla="*/ 48066 w 1558010"/>
              <a:gd name="connsiteY4" fmla="*/ 381394 h 1460798"/>
              <a:gd name="connsiteX5" fmla="*/ 49270 w 1558010"/>
              <a:gd name="connsiteY5" fmla="*/ 379325 h 1460798"/>
              <a:gd name="connsiteX6" fmla="*/ 18910 w 1558010"/>
              <a:gd name="connsiteY6" fmla="*/ 334296 h 1460798"/>
              <a:gd name="connsiteX7" fmla="*/ 0 w 1558010"/>
              <a:gd name="connsiteY7" fmla="*/ 240631 h 1460798"/>
              <a:gd name="connsiteX8" fmla="*/ 240631 w 1558010"/>
              <a:gd name="connsiteY8" fmla="*/ 0 h 146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8010" h="1460798">
                <a:moveTo>
                  <a:pt x="240631" y="0"/>
                </a:moveTo>
                <a:lnTo>
                  <a:pt x="283965" y="4369"/>
                </a:lnTo>
                <a:lnTo>
                  <a:pt x="1558010" y="1501"/>
                </a:lnTo>
                <a:lnTo>
                  <a:pt x="852463" y="1460798"/>
                </a:lnTo>
                <a:lnTo>
                  <a:pt x="48066" y="381394"/>
                </a:lnTo>
                <a:lnTo>
                  <a:pt x="49270" y="379325"/>
                </a:lnTo>
                <a:lnTo>
                  <a:pt x="18910" y="334296"/>
                </a:lnTo>
                <a:cubicBezTo>
                  <a:pt x="6733" y="305507"/>
                  <a:pt x="0" y="273855"/>
                  <a:pt x="0" y="240631"/>
                </a:cubicBezTo>
                <a:cubicBezTo>
                  <a:pt x="0" y="107734"/>
                  <a:pt x="107734" y="0"/>
                  <a:pt x="240631" y="0"/>
                </a:cubicBezTo>
                <a:close/>
              </a:path>
            </a:pathLst>
          </a:custGeom>
          <a:solidFill>
            <a:srgbClr val="B9BDCB">
              <a:alpha val="3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cs typeface="Segoe UI" pitchFamily="34" charset="0"/>
            </a:endParaRPr>
          </a:p>
        </p:txBody>
      </p:sp>
      <p:sp>
        <p:nvSpPr>
          <p:cNvPr id="24" name="Oval 27">
            <a:extLst>
              <a:ext uri="{FF2B5EF4-FFF2-40B4-BE49-F238E27FC236}">
                <a16:creationId xmlns:a16="http://schemas.microsoft.com/office/drawing/2014/main" id="{9792928D-2C46-E649-B21E-48D7897439C4}"/>
              </a:ext>
            </a:extLst>
          </p:cNvPr>
          <p:cNvSpPr/>
          <p:nvPr/>
        </p:nvSpPr>
        <p:spPr bwMode="auto">
          <a:xfrm>
            <a:off x="7264522" y="4515452"/>
            <a:ext cx="1026078" cy="1026078"/>
          </a:xfrm>
          <a:prstGeom prst="ellipse">
            <a:avLst/>
          </a:prstGeom>
          <a:solidFill>
            <a:srgbClr val="A3A6BC">
              <a:alpha val="6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cs typeface="Segoe UI" pitchFamily="34" charset="0"/>
            </a:endParaRPr>
          </a:p>
        </p:txBody>
      </p:sp>
      <p:pic>
        <p:nvPicPr>
          <p:cNvPr id="25" name="図 7">
            <a:extLst>
              <a:ext uri="{FF2B5EF4-FFF2-40B4-BE49-F238E27FC236}">
                <a16:creationId xmlns:a16="http://schemas.microsoft.com/office/drawing/2014/main" id="{2DB692A6-B392-224B-8637-8E4735637A51}"/>
              </a:ext>
            </a:extLst>
          </p:cNvPr>
          <p:cNvPicPr>
            <a:picLocks noChangeAspect="1"/>
          </p:cNvPicPr>
          <p:nvPr/>
        </p:nvPicPr>
        <p:blipFill rotWithShape="1">
          <a:blip r:embed="rId4"/>
          <a:srcRect l="-16192" t="-18389" r="-7160" b="-13194"/>
          <a:stretch/>
        </p:blipFill>
        <p:spPr>
          <a:xfrm>
            <a:off x="7724449" y="2352582"/>
            <a:ext cx="3301407" cy="2771380"/>
          </a:xfrm>
          <a:prstGeom prst="ellipse">
            <a:avLst/>
          </a:prstGeom>
          <a:solidFill>
            <a:schemeClr val="bg1"/>
          </a:solidFill>
          <a:ln w="28575" cap="rnd">
            <a:solidFill>
              <a:srgbClr val="333333"/>
            </a:solidFill>
          </a:ln>
          <a:effectLst>
            <a:outerShdw blurRad="254000" sx="102000" sy="102000" algn="c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26" name="正方形/長方形 30">
            <a:extLst>
              <a:ext uri="{FF2B5EF4-FFF2-40B4-BE49-F238E27FC236}">
                <a16:creationId xmlns:a16="http://schemas.microsoft.com/office/drawing/2014/main" id="{6714D054-EE53-3740-ABB0-C87E704D14DE}"/>
              </a:ext>
            </a:extLst>
          </p:cNvPr>
          <p:cNvSpPr/>
          <p:nvPr/>
        </p:nvSpPr>
        <p:spPr>
          <a:xfrm>
            <a:off x="1215688" y="5495967"/>
            <a:ext cx="2278188" cy="575094"/>
          </a:xfrm>
          <a:prstGeom prst="rect">
            <a:avLst/>
          </a:prstGeom>
        </p:spPr>
        <p:txBody>
          <a:bodyPr wrap="none">
            <a:spAutoFit/>
          </a:bodyPr>
          <a:lstStyle/>
          <a:p>
            <a:pPr defTabSz="914192">
              <a:defRPr/>
            </a:pPr>
            <a:r>
              <a:rPr kumimoji="1" lang="ja-JP" altLang="en-US" sz="3137" dirty="0">
                <a:solidFill>
                  <a:srgbClr val="0078D4"/>
                </a:solidFill>
              </a:rPr>
              <a:t>モデルの開発</a:t>
            </a:r>
            <a:endParaRPr lang="ja-JP" altLang="en-US" sz="3137" dirty="0">
              <a:solidFill>
                <a:srgbClr val="0078D4"/>
              </a:solidFill>
            </a:endParaRPr>
          </a:p>
        </p:txBody>
      </p:sp>
      <p:sp>
        <p:nvSpPr>
          <p:cNvPr id="27" name="正方形/長方形 31">
            <a:extLst>
              <a:ext uri="{FF2B5EF4-FFF2-40B4-BE49-F238E27FC236}">
                <a16:creationId xmlns:a16="http://schemas.microsoft.com/office/drawing/2014/main" id="{3C85A7A7-EF0C-1E4E-9534-6EB3CB86486A}"/>
              </a:ext>
            </a:extLst>
          </p:cNvPr>
          <p:cNvSpPr/>
          <p:nvPr/>
        </p:nvSpPr>
        <p:spPr>
          <a:xfrm>
            <a:off x="2877246" y="3906887"/>
            <a:ext cx="1879041" cy="461665"/>
          </a:xfrm>
          <a:prstGeom prst="rect">
            <a:avLst/>
          </a:prstGeom>
        </p:spPr>
        <p:txBody>
          <a:bodyPr wrap="none">
            <a:spAutoFit/>
          </a:bodyPr>
          <a:lstStyle/>
          <a:p>
            <a:pPr defTabSz="914192">
              <a:defRPr/>
            </a:pPr>
            <a:r>
              <a:rPr kumimoji="1" lang="ja-JP" altLang="en-US" sz="2400" dirty="0">
                <a:solidFill>
                  <a:srgbClr val="0078D4"/>
                </a:solidFill>
              </a:rPr>
              <a:t>メトリック送信</a:t>
            </a:r>
            <a:endParaRPr lang="ja-JP" altLang="en-US" sz="2400" dirty="0">
              <a:solidFill>
                <a:srgbClr val="0078D4"/>
              </a:solidFill>
            </a:endParaRPr>
          </a:p>
        </p:txBody>
      </p:sp>
      <p:sp>
        <p:nvSpPr>
          <p:cNvPr id="3" name="Rectangle 2">
            <a:extLst>
              <a:ext uri="{FF2B5EF4-FFF2-40B4-BE49-F238E27FC236}">
                <a16:creationId xmlns:a16="http://schemas.microsoft.com/office/drawing/2014/main" id="{9EF3B32A-8B69-AA44-94D9-B988ACAECAF2}"/>
              </a:ext>
            </a:extLst>
          </p:cNvPr>
          <p:cNvSpPr/>
          <p:nvPr/>
        </p:nvSpPr>
        <p:spPr>
          <a:xfrm>
            <a:off x="4612866" y="6230135"/>
            <a:ext cx="4123244" cy="461665"/>
          </a:xfrm>
          <a:prstGeom prst="rect">
            <a:avLst/>
          </a:prstGeom>
        </p:spPr>
        <p:txBody>
          <a:bodyPr wrap="none">
            <a:spAutoFit/>
          </a:bodyPr>
          <a:lstStyle/>
          <a:p>
            <a:pPr algn="ctr"/>
            <a:r>
              <a:rPr kumimoji="1" lang="en-US" altLang="ja-JP" sz="2400" dirty="0">
                <a:gradFill>
                  <a:gsLst>
                    <a:gs pos="2917">
                      <a:srgbClr val="1A1A1A"/>
                    </a:gs>
                    <a:gs pos="30000">
                      <a:srgbClr val="1A1A1A"/>
                    </a:gs>
                  </a:gsLst>
                  <a:lin ang="5400000" scaled="0"/>
                </a:gradFill>
              </a:rPr>
              <a:t>※</a:t>
            </a:r>
            <a:r>
              <a:rPr kumimoji="1" lang="ja" altLang="en-US" sz="2400" dirty="0">
                <a:gradFill>
                  <a:gsLst>
                    <a:gs pos="2917">
                      <a:srgbClr val="1A1A1A"/>
                    </a:gs>
                    <a:gs pos="30000">
                      <a:srgbClr val="1A1A1A"/>
                    </a:gs>
                  </a:gsLst>
                  <a:lin ang="5400000" scaled="0"/>
                </a:gradFill>
              </a:rPr>
              <a:t>実行履歴</a:t>
            </a:r>
            <a:r>
              <a:rPr kumimoji="1" lang="en-US" altLang="ja" sz="2400" dirty="0">
                <a:gradFill>
                  <a:gsLst>
                    <a:gs pos="2917">
                      <a:srgbClr val="1A1A1A"/>
                    </a:gs>
                    <a:gs pos="30000">
                      <a:srgbClr val="1A1A1A"/>
                    </a:gs>
                  </a:gsLst>
                  <a:lin ang="5400000" scaled="0"/>
                </a:gradFill>
              </a:rPr>
              <a:t> “Experiment”</a:t>
            </a:r>
            <a:r>
              <a:rPr kumimoji="1" lang="ja-JP" altLang="en-US" sz="2400">
                <a:gradFill>
                  <a:gsLst>
                    <a:gs pos="2917">
                      <a:srgbClr val="1A1A1A"/>
                    </a:gs>
                    <a:gs pos="30000">
                      <a:srgbClr val="1A1A1A"/>
                    </a:gs>
                  </a:gsLst>
                  <a:lin ang="5400000" scaled="0"/>
                </a:gradFill>
              </a:rPr>
              <a:t>の例</a:t>
            </a:r>
            <a:endParaRPr lang="en-US" sz="2000" dirty="0"/>
          </a:p>
        </p:txBody>
      </p:sp>
      <p:sp>
        <p:nvSpPr>
          <p:cNvPr id="28" name="people_4" title="Icon of a person">
            <a:extLst>
              <a:ext uri="{FF2B5EF4-FFF2-40B4-BE49-F238E27FC236}">
                <a16:creationId xmlns:a16="http://schemas.microsoft.com/office/drawing/2014/main" id="{FF986D50-D2C9-D444-9E80-F379D29165CC}"/>
              </a:ext>
            </a:extLst>
          </p:cNvPr>
          <p:cNvSpPr>
            <a:spLocks noChangeAspect="1" noEditPoints="1"/>
          </p:cNvSpPr>
          <p:nvPr/>
        </p:nvSpPr>
        <p:spPr bwMode="auto">
          <a:xfrm>
            <a:off x="1796164" y="4517642"/>
            <a:ext cx="740240" cy="8275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4">
              <a:lumMod val="40000"/>
              <a:lumOff val="60000"/>
            </a:schemeClr>
          </a:solidFill>
          <a:ln w="38100" cap="sq">
            <a:solidFill>
              <a:schemeClr val="accent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5">
              <a:defRPr/>
            </a:pPr>
            <a:endParaRPr lang="en-US" dirty="0">
              <a:solidFill>
                <a:srgbClr val="000000"/>
              </a:solidFill>
            </a:endParaRPr>
          </a:p>
        </p:txBody>
      </p:sp>
      <p:sp>
        <p:nvSpPr>
          <p:cNvPr id="29" name="people_4" title="Icon of a person">
            <a:extLst>
              <a:ext uri="{FF2B5EF4-FFF2-40B4-BE49-F238E27FC236}">
                <a16:creationId xmlns:a16="http://schemas.microsoft.com/office/drawing/2014/main" id="{EE99915B-CA08-ED43-BE99-502A6233A625}"/>
              </a:ext>
            </a:extLst>
          </p:cNvPr>
          <p:cNvSpPr>
            <a:spLocks noChangeAspect="1" noEditPoints="1"/>
          </p:cNvSpPr>
          <p:nvPr/>
        </p:nvSpPr>
        <p:spPr bwMode="auto">
          <a:xfrm>
            <a:off x="10223779" y="4960700"/>
            <a:ext cx="740240" cy="8275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lumMod val="20000"/>
              <a:lumOff val="80000"/>
            </a:schemeClr>
          </a:solidFill>
          <a:ln w="38100" cap="sq">
            <a:solidFill>
              <a:schemeClr val="accent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5">
              <a:defRPr/>
            </a:pPr>
            <a:endParaRPr lang="en-US" dirty="0">
              <a:solidFill>
                <a:srgbClr val="000000"/>
              </a:solidFill>
            </a:endParaRPr>
          </a:p>
        </p:txBody>
      </p:sp>
    </p:spTree>
    <p:extLst>
      <p:ext uri="{BB962C8B-B14F-4D97-AF65-F5344CB8AC3E}">
        <p14:creationId xmlns:p14="http://schemas.microsoft.com/office/powerpoint/2010/main" val="24098094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8E4FA0-5929-404C-8E6C-17921FC9495F}"/>
              </a:ext>
            </a:extLst>
          </p:cNvPr>
          <p:cNvSpPr/>
          <p:nvPr/>
        </p:nvSpPr>
        <p:spPr bwMode="auto">
          <a:xfrm>
            <a:off x="5073649" y="4054002"/>
            <a:ext cx="1903179" cy="170979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3" name="コンテンツ プレースホルダー 2">
            <a:extLst>
              <a:ext uri="{FF2B5EF4-FFF2-40B4-BE49-F238E27FC236}">
                <a16:creationId xmlns:a16="http://schemas.microsoft.com/office/drawing/2014/main" id="{40A69F54-0606-4E44-A093-E8D1F87522A3}"/>
              </a:ext>
            </a:extLst>
          </p:cNvPr>
          <p:cNvSpPr>
            <a:spLocks noGrp="1"/>
          </p:cNvSpPr>
          <p:nvPr>
            <p:ph sz="quarter" idx="10"/>
          </p:nvPr>
        </p:nvSpPr>
        <p:spPr/>
        <p:txBody>
          <a:bodyPr/>
          <a:lstStyle/>
          <a:p>
            <a:r>
              <a:rPr kumimoji="1" lang="en-US" altLang="ja-JP" dirty="0"/>
              <a:t>Azure Active Directory </a:t>
            </a:r>
            <a:r>
              <a:rPr kumimoji="1" lang="ja-JP" altLang="en-US" dirty="0"/>
              <a:t>とシームレスな連携</a:t>
            </a:r>
            <a:endParaRPr kumimoji="1" lang="en-US" altLang="ja-JP" dirty="0"/>
          </a:p>
          <a:p>
            <a:pPr lvl="1"/>
            <a:r>
              <a:rPr kumimoji="1" lang="en-US" altLang="ja-JP" dirty="0"/>
              <a:t>“Workspace” </a:t>
            </a:r>
            <a:r>
              <a:rPr kumimoji="1" lang="ja-JP" altLang="en-US" dirty="0"/>
              <a:t>単位</a:t>
            </a:r>
            <a:endParaRPr kumimoji="1" lang="en-US" altLang="ja-JP" dirty="0"/>
          </a:p>
          <a:p>
            <a:pPr lvl="1"/>
            <a:r>
              <a:rPr lang="en-US" altLang="ja-JP" dirty="0"/>
              <a:t>“Data Lake” </a:t>
            </a:r>
            <a:r>
              <a:rPr lang="ja-JP" altLang="en-US" dirty="0"/>
              <a:t>連携</a:t>
            </a:r>
            <a:endParaRPr lang="en-US" altLang="ja-JP" dirty="0"/>
          </a:p>
          <a:p>
            <a:pPr lvl="1"/>
            <a:r>
              <a:rPr kumimoji="1" lang="ja-JP" altLang="en-US" dirty="0"/>
              <a:t>社外との連携</a:t>
            </a:r>
          </a:p>
        </p:txBody>
      </p:sp>
      <p:pic>
        <p:nvPicPr>
          <p:cNvPr id="27" name="Picture 7">
            <a:extLst>
              <a:ext uri="{FF2B5EF4-FFF2-40B4-BE49-F238E27FC236}">
                <a16:creationId xmlns:a16="http://schemas.microsoft.com/office/drawing/2014/main" id="{A015A7D4-2602-4D05-B317-1D0753D37F5D}"/>
              </a:ext>
            </a:extLst>
          </p:cNvPr>
          <p:cNvPicPr>
            <a:picLocks noChangeAspect="1"/>
          </p:cNvPicPr>
          <p:nvPr/>
        </p:nvPicPr>
        <p:blipFill rotWithShape="1">
          <a:blip r:embed="rId2"/>
          <a:srcRect b="20145"/>
          <a:stretch/>
        </p:blipFill>
        <p:spPr>
          <a:xfrm>
            <a:off x="8015213" y="4338916"/>
            <a:ext cx="892649" cy="681916"/>
          </a:xfrm>
          <a:prstGeom prst="rect">
            <a:avLst/>
          </a:prstGeom>
        </p:spPr>
      </p:pic>
      <p:pic>
        <p:nvPicPr>
          <p:cNvPr id="37" name="Shape 306" descr="User (computing)">
            <a:extLst>
              <a:ext uri="{FF2B5EF4-FFF2-40B4-BE49-F238E27FC236}">
                <a16:creationId xmlns:a16="http://schemas.microsoft.com/office/drawing/2014/main" id="{2C5810D8-60C7-4276-9006-965B262394C5}"/>
              </a:ext>
            </a:extLst>
          </p:cNvPr>
          <p:cNvPicPr preferRelativeResize="0"/>
          <p:nvPr/>
        </p:nvPicPr>
        <p:blipFill>
          <a:blip r:embed="rId3">
            <a:alphaModFix/>
          </a:blip>
          <a:stretch>
            <a:fillRect/>
          </a:stretch>
        </p:blipFill>
        <p:spPr>
          <a:xfrm>
            <a:off x="10598884" y="3416537"/>
            <a:ext cx="637465" cy="637465"/>
          </a:xfrm>
          <a:prstGeom prst="rect">
            <a:avLst/>
          </a:prstGeom>
          <a:noFill/>
          <a:ln>
            <a:noFill/>
          </a:ln>
        </p:spPr>
      </p:pic>
      <p:pic>
        <p:nvPicPr>
          <p:cNvPr id="39" name="Shape 306" descr="User (computing)">
            <a:extLst>
              <a:ext uri="{FF2B5EF4-FFF2-40B4-BE49-F238E27FC236}">
                <a16:creationId xmlns:a16="http://schemas.microsoft.com/office/drawing/2014/main" id="{17BC2F21-50FE-48BC-A4B1-5D05F3A779A7}"/>
              </a:ext>
            </a:extLst>
          </p:cNvPr>
          <p:cNvPicPr preferRelativeResize="0"/>
          <p:nvPr/>
        </p:nvPicPr>
        <p:blipFill>
          <a:blip r:embed="rId3">
            <a:alphaModFix/>
            <a:duotone>
              <a:prstClr val="black"/>
              <a:schemeClr val="accent2">
                <a:tint val="45000"/>
                <a:satMod val="400000"/>
              </a:schemeClr>
            </a:duotone>
          </a:blip>
          <a:stretch>
            <a:fillRect/>
          </a:stretch>
        </p:blipFill>
        <p:spPr>
          <a:xfrm>
            <a:off x="10653043" y="5445066"/>
            <a:ext cx="637465" cy="637465"/>
          </a:xfrm>
          <a:prstGeom prst="rect">
            <a:avLst/>
          </a:prstGeom>
          <a:noFill/>
          <a:ln>
            <a:noFill/>
          </a:ln>
        </p:spPr>
      </p:pic>
      <p:cxnSp>
        <p:nvCxnSpPr>
          <p:cNvPr id="42" name="Connector: Elbow 24">
            <a:extLst>
              <a:ext uri="{FF2B5EF4-FFF2-40B4-BE49-F238E27FC236}">
                <a16:creationId xmlns:a16="http://schemas.microsoft.com/office/drawing/2014/main" id="{1E54A80B-FB2D-4241-973B-E3888A5A752B}"/>
              </a:ext>
            </a:extLst>
          </p:cNvPr>
          <p:cNvCxnSpPr>
            <a:cxnSpLocks/>
          </p:cNvCxnSpPr>
          <p:nvPr/>
        </p:nvCxnSpPr>
        <p:spPr>
          <a:xfrm flipV="1">
            <a:off x="9063625" y="3717885"/>
            <a:ext cx="1181806" cy="1011926"/>
          </a:xfrm>
          <a:prstGeom prst="bentConnector3">
            <a:avLst>
              <a:gd name="adj1" fmla="val 7031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26">
            <a:extLst>
              <a:ext uri="{FF2B5EF4-FFF2-40B4-BE49-F238E27FC236}">
                <a16:creationId xmlns:a16="http://schemas.microsoft.com/office/drawing/2014/main" id="{A1715C8B-776A-4901-B3E4-0D2CE015C35A}"/>
              </a:ext>
            </a:extLst>
          </p:cNvPr>
          <p:cNvCxnSpPr>
            <a:cxnSpLocks/>
          </p:cNvCxnSpPr>
          <p:nvPr/>
        </p:nvCxnSpPr>
        <p:spPr>
          <a:xfrm>
            <a:off x="9092434" y="4729811"/>
            <a:ext cx="1154257" cy="998185"/>
          </a:xfrm>
          <a:prstGeom prst="bentConnector3">
            <a:avLst>
              <a:gd name="adj1" fmla="val 68815"/>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0">
            <a:extLst>
              <a:ext uri="{FF2B5EF4-FFF2-40B4-BE49-F238E27FC236}">
                <a16:creationId xmlns:a16="http://schemas.microsoft.com/office/drawing/2014/main" id="{979A969A-779F-4DFA-BBFD-E22962F7D213}"/>
              </a:ext>
            </a:extLst>
          </p:cNvPr>
          <p:cNvCxnSpPr>
            <a:cxnSpLocks/>
          </p:cNvCxnSpPr>
          <p:nvPr/>
        </p:nvCxnSpPr>
        <p:spPr>
          <a:xfrm>
            <a:off x="9008357" y="4723121"/>
            <a:ext cx="1184176"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31">
            <a:extLst>
              <a:ext uri="{FF2B5EF4-FFF2-40B4-BE49-F238E27FC236}">
                <a16:creationId xmlns:a16="http://schemas.microsoft.com/office/drawing/2014/main" id="{03EB00EB-3B28-471D-9A42-102CFCF814B8}"/>
              </a:ext>
            </a:extLst>
          </p:cNvPr>
          <p:cNvSpPr txBox="1"/>
          <p:nvPr/>
        </p:nvSpPr>
        <p:spPr>
          <a:xfrm>
            <a:off x="8787269" y="4117877"/>
            <a:ext cx="984886" cy="627864"/>
          </a:xfrm>
          <a:prstGeom prst="rect">
            <a:avLst/>
          </a:prstGeom>
          <a:noFill/>
        </p:spPr>
        <p:txBody>
          <a:bodyPr wrap="non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ja-JP" altLang="en-US" sz="2400" b="0" i="0" u="none" strike="noStrike" kern="1200" cap="none" spc="0" normalizeH="0" baseline="0" noProof="0" dirty="0">
                <a:ln>
                  <a:noFill/>
                </a:ln>
                <a:solidFill>
                  <a:srgbClr val="1A1A1A"/>
                </a:solidFill>
                <a:effectLst/>
                <a:uLnTx/>
                <a:uFillTx/>
                <a:latin typeface="Meiryo UI" panose="020B0604030504040204" pitchFamily="50" charset="-128"/>
                <a:ea typeface="Meiryo UI" panose="020B0604030504040204" pitchFamily="50" charset="-128"/>
                <a:cs typeface="Segoe UI" panose="020B0502040204020203" pitchFamily="34" charset="0"/>
              </a:rPr>
              <a:t>認証</a:t>
            </a:r>
            <a:endParaRPr kumimoji="0" lang="en-US" sz="2400" b="0" i="0" u="none" strike="noStrike" kern="1200" cap="none" spc="0" normalizeH="0" baseline="0" noProof="0" dirty="0">
              <a:ln>
                <a:noFill/>
              </a:ln>
              <a:solidFill>
                <a:srgbClr val="1A1A1A"/>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51" name="四角形: 角を丸くする 50">
            <a:extLst>
              <a:ext uri="{FF2B5EF4-FFF2-40B4-BE49-F238E27FC236}">
                <a16:creationId xmlns:a16="http://schemas.microsoft.com/office/drawing/2014/main" id="{686C9AB4-4CC1-4E21-B511-DF990A1DBA6D}"/>
              </a:ext>
            </a:extLst>
          </p:cNvPr>
          <p:cNvSpPr/>
          <p:nvPr/>
        </p:nvSpPr>
        <p:spPr bwMode="auto">
          <a:xfrm>
            <a:off x="4846638" y="3356992"/>
            <a:ext cx="4802049" cy="2588044"/>
          </a:xfrm>
          <a:prstGeom prst="roundRect">
            <a:avLst>
              <a:gd name="adj" fmla="val 7181"/>
            </a:avLst>
          </a:prstGeom>
          <a:noFill/>
          <a:ln w="127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2" name="図 51">
            <a:extLst>
              <a:ext uri="{FF2B5EF4-FFF2-40B4-BE49-F238E27FC236}">
                <a16:creationId xmlns:a16="http://schemas.microsoft.com/office/drawing/2014/main" id="{ABD9F2B0-335E-416B-9C34-6C07AD37A06A}"/>
              </a:ext>
            </a:extLst>
          </p:cNvPr>
          <p:cNvPicPr>
            <a:picLocks noChangeAspect="1"/>
          </p:cNvPicPr>
          <p:nvPr/>
        </p:nvPicPr>
        <p:blipFill>
          <a:blip r:embed="rId4">
            <a:extLst/>
          </a:blip>
          <a:stretch>
            <a:fillRect/>
          </a:stretch>
        </p:blipFill>
        <p:spPr>
          <a:xfrm>
            <a:off x="4477494" y="3091052"/>
            <a:ext cx="924372" cy="831388"/>
          </a:xfrm>
          <a:prstGeom prst="rect">
            <a:avLst/>
          </a:prstGeom>
        </p:spPr>
      </p:pic>
      <p:sp>
        <p:nvSpPr>
          <p:cNvPr id="53" name="テキスト ボックス 52">
            <a:extLst>
              <a:ext uri="{FF2B5EF4-FFF2-40B4-BE49-F238E27FC236}">
                <a16:creationId xmlns:a16="http://schemas.microsoft.com/office/drawing/2014/main" id="{3D302372-6BBF-4E98-A886-917145A37A20}"/>
              </a:ext>
            </a:extLst>
          </p:cNvPr>
          <p:cNvSpPr txBox="1"/>
          <p:nvPr/>
        </p:nvSpPr>
        <p:spPr>
          <a:xfrm>
            <a:off x="5188513" y="3305904"/>
            <a:ext cx="1164993"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70C0"/>
                </a:solidFill>
                <a:effectLst/>
                <a:uLnTx/>
                <a:uFillTx/>
                <a:latin typeface="Segoe UI"/>
                <a:ea typeface="+mn-ea"/>
                <a:cs typeface="+mn-cs"/>
              </a:rPr>
              <a:t>Azure</a:t>
            </a:r>
            <a:endParaRPr kumimoji="1" lang="ja-JP" altLang="en-US" sz="2400" b="0" i="0" u="none" strike="noStrike" kern="1200" cap="none" spc="0" normalizeH="0" baseline="0" noProof="0" dirty="0" err="1">
              <a:ln>
                <a:noFill/>
              </a:ln>
              <a:solidFill>
                <a:srgbClr val="0070C0"/>
              </a:solidFill>
              <a:effectLst/>
              <a:uLnTx/>
              <a:uFillTx/>
              <a:latin typeface="Segoe UI"/>
              <a:ea typeface="+mn-ea"/>
              <a:cs typeface="+mn-cs"/>
            </a:endParaRPr>
          </a:p>
        </p:txBody>
      </p:sp>
      <p:pic>
        <p:nvPicPr>
          <p:cNvPr id="55" name="Shape 306" descr="User (computing)">
            <a:extLst>
              <a:ext uri="{FF2B5EF4-FFF2-40B4-BE49-F238E27FC236}">
                <a16:creationId xmlns:a16="http://schemas.microsoft.com/office/drawing/2014/main" id="{186C2EA5-F0F7-4AE6-BF3F-D7DBC1CD6E58}"/>
              </a:ext>
            </a:extLst>
          </p:cNvPr>
          <p:cNvPicPr preferRelativeResize="0"/>
          <p:nvPr/>
        </p:nvPicPr>
        <p:blipFill>
          <a:blip r:embed="rId3">
            <a:alphaModFix/>
          </a:blip>
          <a:stretch>
            <a:fillRect/>
          </a:stretch>
        </p:blipFill>
        <p:spPr>
          <a:xfrm>
            <a:off x="10628189" y="4430801"/>
            <a:ext cx="637465" cy="637465"/>
          </a:xfrm>
          <a:prstGeom prst="rect">
            <a:avLst/>
          </a:prstGeom>
          <a:noFill/>
          <a:ln>
            <a:noFill/>
          </a:ln>
        </p:spPr>
      </p:pic>
      <p:cxnSp>
        <p:nvCxnSpPr>
          <p:cNvPr id="56" name="Straight Arrow Connector 30">
            <a:extLst>
              <a:ext uri="{FF2B5EF4-FFF2-40B4-BE49-F238E27FC236}">
                <a16:creationId xmlns:a16="http://schemas.microsoft.com/office/drawing/2014/main" id="{ECA3C3C1-1C9F-4A90-B181-96FAEC2367CC}"/>
              </a:ext>
            </a:extLst>
          </p:cNvPr>
          <p:cNvCxnSpPr>
            <a:cxnSpLocks/>
          </p:cNvCxnSpPr>
          <p:nvPr/>
        </p:nvCxnSpPr>
        <p:spPr>
          <a:xfrm>
            <a:off x="7030492" y="4729811"/>
            <a:ext cx="863468"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A6D9BC0A-4AFB-4761-AE65-636D4112F9FC}"/>
              </a:ext>
            </a:extLst>
          </p:cNvPr>
          <p:cNvSpPr txBox="1"/>
          <p:nvPr/>
        </p:nvSpPr>
        <p:spPr>
          <a:xfrm>
            <a:off x="7521427" y="5153802"/>
            <a:ext cx="1679463"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70C0"/>
                </a:solidFill>
                <a:effectLst/>
                <a:uLnTx/>
                <a:uFillTx/>
                <a:latin typeface="Segoe UI"/>
                <a:ea typeface="+mn-ea"/>
                <a:cs typeface="+mn-cs"/>
              </a:rPr>
              <a:t>Azure Active Directory</a:t>
            </a:r>
            <a:endParaRPr kumimoji="1" lang="ja-JP" altLang="en-US" sz="2000" b="0" i="0" u="none" strike="noStrike" kern="1200" cap="none" spc="0" normalizeH="0" baseline="0" noProof="0" dirty="0" err="1">
              <a:ln>
                <a:noFill/>
              </a:ln>
              <a:solidFill>
                <a:srgbClr val="0070C0"/>
              </a:solidFill>
              <a:effectLst/>
              <a:uLnTx/>
              <a:uFillTx/>
              <a:latin typeface="Segoe UI"/>
              <a:ea typeface="+mn-ea"/>
              <a:cs typeface="+mn-cs"/>
            </a:endParaRPr>
          </a:p>
        </p:txBody>
      </p:sp>
      <p:pic>
        <p:nvPicPr>
          <p:cNvPr id="26" name="Graphic 7">
            <a:extLst>
              <a:ext uri="{FF2B5EF4-FFF2-40B4-BE49-F238E27FC236}">
                <a16:creationId xmlns:a16="http://schemas.microsoft.com/office/drawing/2014/main" id="{0248C9E7-D801-3449-B369-0186405903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4037" y="4188379"/>
            <a:ext cx="509216" cy="509213"/>
          </a:xfrm>
          <a:prstGeom prst="rect">
            <a:avLst/>
          </a:prstGeom>
        </p:spPr>
      </p:pic>
      <p:sp>
        <p:nvSpPr>
          <p:cNvPr id="28" name="テキスト ボックス 56">
            <a:extLst>
              <a:ext uri="{FF2B5EF4-FFF2-40B4-BE49-F238E27FC236}">
                <a16:creationId xmlns:a16="http://schemas.microsoft.com/office/drawing/2014/main" id="{E903BFF0-D527-1C48-9123-253B813A7B3B}"/>
              </a:ext>
            </a:extLst>
          </p:cNvPr>
          <p:cNvSpPr txBox="1"/>
          <p:nvPr/>
        </p:nvSpPr>
        <p:spPr>
          <a:xfrm>
            <a:off x="5462433" y="4216227"/>
            <a:ext cx="1485224"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a:ea typeface="+mn-ea"/>
                <a:cs typeface="+mn-cs"/>
              </a:rPr>
              <a:t>Azure ML</a:t>
            </a:r>
            <a:endParaRPr kumimoji="1" lang="ja-JP" altLang="en-US" sz="2000" b="0" i="0" u="none" strike="noStrike" kern="1200" cap="none" spc="0" normalizeH="0" baseline="0" noProof="0" dirty="0" err="1">
              <a:ln>
                <a:noFill/>
              </a:ln>
              <a:effectLst/>
              <a:uLnTx/>
              <a:uFillTx/>
              <a:latin typeface="Segoe UI"/>
              <a:ea typeface="+mn-ea"/>
              <a:cs typeface="+mn-cs"/>
            </a:endParaRPr>
          </a:p>
        </p:txBody>
      </p:sp>
      <p:sp>
        <p:nvSpPr>
          <p:cNvPr id="16" name="Rectangle 15">
            <a:extLst>
              <a:ext uri="{FF2B5EF4-FFF2-40B4-BE49-F238E27FC236}">
                <a16:creationId xmlns:a16="http://schemas.microsoft.com/office/drawing/2014/main" id="{34127337-1E71-4C4F-A602-F149B73246BE}"/>
              </a:ext>
            </a:extLst>
          </p:cNvPr>
          <p:cNvSpPr/>
          <p:nvPr/>
        </p:nvSpPr>
        <p:spPr bwMode="auto">
          <a:xfrm>
            <a:off x="5218985" y="4963532"/>
            <a:ext cx="1619250" cy="55812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Workspace</a:t>
            </a:r>
          </a:p>
        </p:txBody>
      </p:sp>
      <p:sp>
        <p:nvSpPr>
          <p:cNvPr id="5" name="タイトル 4">
            <a:extLst>
              <a:ext uri="{FF2B5EF4-FFF2-40B4-BE49-F238E27FC236}">
                <a16:creationId xmlns:a16="http://schemas.microsoft.com/office/drawing/2014/main" id="{1241D770-B975-491F-8ACF-4EA3E1C90DB1}"/>
              </a:ext>
            </a:extLst>
          </p:cNvPr>
          <p:cNvSpPr>
            <a:spLocks noGrp="1"/>
          </p:cNvSpPr>
          <p:nvPr>
            <p:ph type="title"/>
          </p:nvPr>
        </p:nvSpPr>
        <p:spPr/>
        <p:txBody>
          <a:bodyPr/>
          <a:lstStyle/>
          <a:p>
            <a:r>
              <a:rPr lang="ja-JP" altLang="en-US" dirty="0"/>
              <a:t>セキュアな学習環境</a:t>
            </a:r>
          </a:p>
        </p:txBody>
      </p:sp>
    </p:spTree>
    <p:extLst>
      <p:ext uri="{BB962C8B-B14F-4D97-AF65-F5344CB8AC3E}">
        <p14:creationId xmlns:p14="http://schemas.microsoft.com/office/powerpoint/2010/main" val="7104153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2866-1A20-9042-B993-DF06C58B4C4F}"/>
              </a:ext>
            </a:extLst>
          </p:cNvPr>
          <p:cNvSpPr>
            <a:spLocks noGrp="1"/>
          </p:cNvSpPr>
          <p:nvPr>
            <p:ph type="title"/>
          </p:nvPr>
        </p:nvSpPr>
        <p:spPr/>
        <p:txBody>
          <a:bodyPr/>
          <a:lstStyle/>
          <a:p>
            <a:r>
              <a:rPr lang="en-US" sz="4400" b="0" dirty="0">
                <a:latin typeface="Yu Gothic UI" panose="020B0500000000000000" pitchFamily="34" charset="-128"/>
                <a:ea typeface="Yu Gothic UI" panose="020B0500000000000000" pitchFamily="34" charset="-128"/>
              </a:rPr>
              <a:t>ML Ops</a:t>
            </a:r>
          </a:p>
        </p:txBody>
      </p:sp>
      <p:sp>
        <p:nvSpPr>
          <p:cNvPr id="14" name="Text Placeholder 2">
            <a:extLst>
              <a:ext uri="{FF2B5EF4-FFF2-40B4-BE49-F238E27FC236}">
                <a16:creationId xmlns:a16="http://schemas.microsoft.com/office/drawing/2014/main" id="{C97AB0B8-761A-BE44-A99F-BD95ACCABE85}"/>
              </a:ext>
            </a:extLst>
          </p:cNvPr>
          <p:cNvSpPr txBox="1">
            <a:spLocks/>
          </p:cNvSpPr>
          <p:nvPr/>
        </p:nvSpPr>
        <p:spPr>
          <a:xfrm>
            <a:off x="611688" y="1561681"/>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ja-JP" altLang="en-US">
                <a:latin typeface="Yu Gothic UI" panose="020B0500000000000000" pitchFamily="34" charset="-128"/>
                <a:ea typeface="Yu Gothic UI" panose="020B0500000000000000" pitchFamily="34" charset="-128"/>
              </a:rPr>
              <a:t>ヒト・プロセス・モノを統合し、</a:t>
            </a:r>
            <a:r>
              <a:rPr lang="ja" altLang="en-US" dirty="0">
                <a:latin typeface="Yu Gothic UI" panose="020B0500000000000000" pitchFamily="34" charset="-128"/>
                <a:ea typeface="Yu Gothic UI" panose="020B0500000000000000" pitchFamily="34" charset="-128"/>
              </a:rPr>
              <a:t>継続的な</a:t>
            </a:r>
            <a:r>
              <a:rPr lang="ja-JP" altLang="en-US">
                <a:latin typeface="Yu Gothic UI" panose="020B0500000000000000" pitchFamily="34" charset="-128"/>
                <a:ea typeface="Yu Gothic UI" panose="020B0500000000000000" pitchFamily="34" charset="-128"/>
              </a:rPr>
              <a:t>モデル学習、展開、運用管理をデリバリー</a:t>
            </a:r>
            <a:endParaRPr lang="en-US" dirty="0">
              <a:latin typeface="Yu Gothic UI" panose="020B0500000000000000" pitchFamily="34" charset="-128"/>
              <a:ea typeface="Yu Gothic UI" panose="020B0500000000000000" pitchFamily="34" charset="-128"/>
            </a:endParaRPr>
          </a:p>
        </p:txBody>
      </p:sp>
      <p:sp>
        <p:nvSpPr>
          <p:cNvPr id="15" name="Text Placeholder 5">
            <a:extLst>
              <a:ext uri="{FF2B5EF4-FFF2-40B4-BE49-F238E27FC236}">
                <a16:creationId xmlns:a16="http://schemas.microsoft.com/office/drawing/2014/main" id="{F99F9C62-0BAE-A144-AB4E-56F55FFF2D98}"/>
              </a:ext>
            </a:extLst>
          </p:cNvPr>
          <p:cNvSpPr txBox="1">
            <a:spLocks/>
          </p:cNvSpPr>
          <p:nvPr/>
        </p:nvSpPr>
        <p:spPr>
          <a:xfrm>
            <a:off x="427230" y="3560061"/>
            <a:ext cx="3630006" cy="276998"/>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cs typeface="Segoe UI Light" panose="020B0502040204020203" pitchFamily="34" charset="0"/>
              </a:rPr>
              <a:t>継続的</a:t>
            </a:r>
            <a:r>
              <a:rPr lang="ja-JP" altLang="en-US" sz="2400">
                <a:solidFill>
                  <a:srgbClr val="0078D7"/>
                </a:solidFill>
                <a:latin typeface="Yu Gothic UI" panose="020B0500000000000000" pitchFamily="34" charset="-128"/>
                <a:ea typeface="Yu Gothic UI" panose="020B0500000000000000" pitchFamily="34" charset="-128"/>
                <a:cs typeface="Segoe UI Light" panose="020B0502040204020203" pitchFamily="34" charset="0"/>
              </a:rPr>
              <a:t>な統合</a:t>
            </a:r>
            <a:r>
              <a:rPr kumimoji="0" lang="en-US" sz="24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cs typeface="Segoe UI Light" panose="020B0502040204020203" pitchFamily="34" charset="0"/>
              </a:rPr>
              <a:t>(CI)</a:t>
            </a:r>
            <a:endParaRPr kumimoji="0" lang="en-US" sz="18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endParaRPr>
          </a:p>
        </p:txBody>
      </p:sp>
      <p:sp>
        <p:nvSpPr>
          <p:cNvPr id="16" name="Text Placeholder 6">
            <a:extLst>
              <a:ext uri="{FF2B5EF4-FFF2-40B4-BE49-F238E27FC236}">
                <a16:creationId xmlns:a16="http://schemas.microsoft.com/office/drawing/2014/main" id="{E88B6293-90ED-6245-88F1-282A11A85BB2}"/>
              </a:ext>
            </a:extLst>
          </p:cNvPr>
          <p:cNvSpPr txBox="1">
            <a:spLocks/>
          </p:cNvSpPr>
          <p:nvPr/>
        </p:nvSpPr>
        <p:spPr>
          <a:xfrm>
            <a:off x="4281618" y="3560061"/>
            <a:ext cx="3622537" cy="293161"/>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継続的な</a:t>
            </a:r>
            <a:r>
              <a:rPr kumimoji="0" lang="ja-JP" altLang="en-US" sz="2400" i="0" u="none" strike="noStrike" kern="1200" cap="none" spc="0" normalizeH="0" baseline="0" noProof="0">
                <a:ln>
                  <a:noFill/>
                </a:ln>
                <a:solidFill>
                  <a:srgbClr val="0078D7"/>
                </a:solidFill>
                <a:effectLst/>
                <a:uLnTx/>
                <a:uFillTx/>
                <a:latin typeface="Yu Gothic UI" panose="020B0500000000000000" pitchFamily="34" charset="-128"/>
                <a:ea typeface="Yu Gothic UI" panose="020B0500000000000000" pitchFamily="34" charset="-128"/>
              </a:rPr>
              <a:t>展開</a:t>
            </a:r>
            <a:r>
              <a:rPr kumimoji="0" 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(CD)</a:t>
            </a:r>
          </a:p>
        </p:txBody>
      </p:sp>
      <p:sp>
        <p:nvSpPr>
          <p:cNvPr id="17" name="Text Placeholder 7">
            <a:extLst>
              <a:ext uri="{FF2B5EF4-FFF2-40B4-BE49-F238E27FC236}">
                <a16:creationId xmlns:a16="http://schemas.microsoft.com/office/drawing/2014/main" id="{2B9B7B03-9D34-DD4B-8D2C-B1C816225265}"/>
              </a:ext>
            </a:extLst>
          </p:cNvPr>
          <p:cNvSpPr txBox="1">
            <a:spLocks/>
          </p:cNvSpPr>
          <p:nvPr/>
        </p:nvSpPr>
        <p:spPr>
          <a:xfrm>
            <a:off x="8124465" y="3560060"/>
            <a:ext cx="363000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継続的な</a:t>
            </a:r>
            <a:r>
              <a:rPr kumimoji="0" lang="ja-JP" altLang="en-US" sz="2400" i="0" u="none" strike="noStrike" kern="1200" cap="none" spc="0" normalizeH="0" baseline="0" noProof="0">
                <a:ln>
                  <a:noFill/>
                </a:ln>
                <a:solidFill>
                  <a:srgbClr val="0078D7"/>
                </a:solidFill>
                <a:effectLst/>
                <a:uLnTx/>
                <a:uFillTx/>
                <a:latin typeface="Yu Gothic UI" panose="020B0500000000000000" pitchFamily="34" charset="-128"/>
                <a:ea typeface="Yu Gothic UI" panose="020B0500000000000000" pitchFamily="34" charset="-128"/>
              </a:rPr>
              <a:t>学習と</a:t>
            </a: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モニタリング</a:t>
            </a:r>
            <a:endParaRPr kumimoji="0" 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endParaRPr>
          </a:p>
        </p:txBody>
      </p:sp>
      <p:grpSp>
        <p:nvGrpSpPr>
          <p:cNvPr id="18" name="Group 17">
            <a:extLst>
              <a:ext uri="{FF2B5EF4-FFF2-40B4-BE49-F238E27FC236}">
                <a16:creationId xmlns:a16="http://schemas.microsoft.com/office/drawing/2014/main" id="{D8344CF4-4344-3E4A-AC20-AFD77623A967}"/>
              </a:ext>
              <a:ext uri="{C183D7F6-B498-43B3-948B-1728B52AA6E4}">
                <adec:decorative xmlns:adec="http://schemas.microsoft.com/office/drawing/2017/decorative" val="1"/>
              </a:ext>
            </a:extLst>
          </p:cNvPr>
          <p:cNvGrpSpPr/>
          <p:nvPr/>
        </p:nvGrpSpPr>
        <p:grpSpPr>
          <a:xfrm>
            <a:off x="1616224" y="2420360"/>
            <a:ext cx="1240116" cy="1008129"/>
            <a:chOff x="1228673" y="2642918"/>
            <a:chExt cx="985201" cy="800902"/>
          </a:xfrm>
          <a:solidFill>
            <a:srgbClr val="FFFFFF"/>
          </a:solidFill>
        </p:grpSpPr>
        <p:sp>
          <p:nvSpPr>
            <p:cNvPr id="19" name="browser_3">
              <a:extLst>
                <a:ext uri="{FF2B5EF4-FFF2-40B4-BE49-F238E27FC236}">
                  <a16:creationId xmlns:a16="http://schemas.microsoft.com/office/drawing/2014/main" id="{676C955D-79CE-0C49-A888-3847D6E6A26B}"/>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rgbClr val="1A1A1A"/>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sp>
          <p:nvSpPr>
            <p:cNvPr id="20" name="History_E81C">
              <a:extLst>
                <a:ext uri="{FF2B5EF4-FFF2-40B4-BE49-F238E27FC236}">
                  <a16:creationId xmlns:a16="http://schemas.microsoft.com/office/drawing/2014/main" id="{3008780F-7D37-8946-86FB-8E01AC6B1B56}"/>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rgbClr val="1A1A1A"/>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grpSp>
      <p:sp>
        <p:nvSpPr>
          <p:cNvPr id="21" name="binary">
            <a:extLst>
              <a:ext uri="{FF2B5EF4-FFF2-40B4-BE49-F238E27FC236}">
                <a16:creationId xmlns:a16="http://schemas.microsoft.com/office/drawing/2014/main" id="{EF174368-1E31-DD47-BB09-72679CE5BEF0}"/>
              </a:ext>
              <a:ext uri="{C183D7F6-B498-43B3-948B-1728B52AA6E4}">
                <adec:decorative xmlns:adec="http://schemas.microsoft.com/office/drawing/2017/decorative" val="1"/>
              </a:ext>
            </a:extLst>
          </p:cNvPr>
          <p:cNvSpPr>
            <a:spLocks noChangeAspect="1" noEditPoints="1"/>
          </p:cNvSpPr>
          <p:nvPr/>
        </p:nvSpPr>
        <p:spPr bwMode="auto">
          <a:xfrm>
            <a:off x="5593490" y="2480770"/>
            <a:ext cx="998791" cy="8624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Yu Gothic UI" panose="020B0500000000000000" pitchFamily="34" charset="-128"/>
              <a:ea typeface="Yu Gothic UI" panose="020B0500000000000000" pitchFamily="34" charset="-128"/>
            </a:endParaRPr>
          </a:p>
        </p:txBody>
      </p:sp>
      <p:grpSp>
        <p:nvGrpSpPr>
          <p:cNvPr id="22" name="Group 21">
            <a:extLst>
              <a:ext uri="{FF2B5EF4-FFF2-40B4-BE49-F238E27FC236}">
                <a16:creationId xmlns:a16="http://schemas.microsoft.com/office/drawing/2014/main" id="{076DFA21-CDCF-E14E-9FC4-9AFB8B1ADEDD}"/>
              </a:ext>
              <a:ext uri="{C183D7F6-B498-43B3-948B-1728B52AA6E4}">
                <adec:decorative xmlns:adec="http://schemas.microsoft.com/office/drawing/2017/decorative" val="1"/>
              </a:ext>
            </a:extLst>
          </p:cNvPr>
          <p:cNvGrpSpPr/>
          <p:nvPr/>
        </p:nvGrpSpPr>
        <p:grpSpPr>
          <a:xfrm>
            <a:off x="9282829" y="2515099"/>
            <a:ext cx="1313278" cy="836684"/>
            <a:chOff x="7086600" y="2836618"/>
            <a:chExt cx="1066800" cy="679655"/>
          </a:xfrm>
        </p:grpSpPr>
        <p:sp>
          <p:nvSpPr>
            <p:cNvPr id="23" name="cloud">
              <a:extLst>
                <a:ext uri="{FF2B5EF4-FFF2-40B4-BE49-F238E27FC236}">
                  <a16:creationId xmlns:a16="http://schemas.microsoft.com/office/drawing/2014/main" id="{0709E124-2516-0B42-BB52-15DAD6D52709}"/>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sp>
          <p:nvSpPr>
            <p:cNvPr id="24" name="Diagnostic_E9D9">
              <a:extLst>
                <a:ext uri="{FF2B5EF4-FFF2-40B4-BE49-F238E27FC236}">
                  <a16:creationId xmlns:a16="http://schemas.microsoft.com/office/drawing/2014/main" id="{A4F32E36-D1A4-0E4C-B495-CDA27DBFD64B}"/>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Yu Gothic UI" panose="020B0500000000000000" pitchFamily="34" charset="-128"/>
                <a:ea typeface="Yu Gothic UI" panose="020B0500000000000000" pitchFamily="34" charset="-128"/>
              </a:endParaRPr>
            </a:p>
          </p:txBody>
        </p:sp>
      </p:grpSp>
      <p:sp>
        <p:nvSpPr>
          <p:cNvPr id="26" name="Rectangle 25">
            <a:extLst>
              <a:ext uri="{FF2B5EF4-FFF2-40B4-BE49-F238E27FC236}">
                <a16:creationId xmlns:a16="http://schemas.microsoft.com/office/drawing/2014/main" id="{6956DB5B-18A9-DA40-A1AC-1FC5AF60D205}"/>
              </a:ext>
            </a:extLst>
          </p:cNvPr>
          <p:cNvSpPr/>
          <p:nvPr/>
        </p:nvSpPr>
        <p:spPr>
          <a:xfrm>
            <a:off x="656108" y="4305893"/>
            <a:ext cx="2890463" cy="1450397"/>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新コード、データ、モデルに対する統合テストの自動化</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en-US" altLang="ja-JP" dirty="0">
                <a:latin typeface="Yu Gothic UI" panose="020B0500000000000000" pitchFamily="34" charset="-128"/>
                <a:ea typeface="Yu Gothic UI" panose="020B0500000000000000" pitchFamily="34" charset="-128"/>
              </a:rPr>
              <a:t>Bug</a:t>
            </a:r>
            <a:r>
              <a:rPr lang="ja-JP" altLang="en-US">
                <a:latin typeface="Yu Gothic UI" panose="020B0500000000000000" pitchFamily="34" charset="-128"/>
                <a:ea typeface="Yu Gothic UI" panose="020B0500000000000000" pitchFamily="34" charset="-128"/>
              </a:rPr>
              <a:t>の</a:t>
            </a:r>
            <a:r>
              <a:rPr lang="ja" altLang="en-US" dirty="0">
                <a:latin typeface="Yu Gothic UI" panose="020B0500000000000000" pitchFamily="34" charset="-128"/>
                <a:ea typeface="Yu Gothic UI" panose="020B0500000000000000" pitchFamily="34" charset="-128"/>
              </a:rPr>
              <a:t>早期発見</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endParaRPr lang="en-US" dirty="0">
              <a:latin typeface="Yu Gothic UI" panose="020B0500000000000000" pitchFamily="34" charset="-128"/>
              <a:ea typeface="Yu Gothic UI" panose="020B0500000000000000" pitchFamily="34" charset="-128"/>
            </a:endParaRPr>
          </a:p>
        </p:txBody>
      </p:sp>
      <p:sp>
        <p:nvSpPr>
          <p:cNvPr id="27" name="Rectangle 26">
            <a:extLst>
              <a:ext uri="{FF2B5EF4-FFF2-40B4-BE49-F238E27FC236}">
                <a16:creationId xmlns:a16="http://schemas.microsoft.com/office/drawing/2014/main" id="{CE8D15CE-E9F1-C843-80F0-C0D8F513D34E}"/>
              </a:ext>
            </a:extLst>
          </p:cNvPr>
          <p:cNvSpPr/>
          <p:nvPr/>
        </p:nvSpPr>
        <p:spPr>
          <a:xfrm>
            <a:off x="4647653" y="4305893"/>
            <a:ext cx="2890463" cy="1450397"/>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モデル学習、展開、</a:t>
            </a:r>
            <a:r>
              <a:rPr lang="ja" altLang="en-US" dirty="0">
                <a:latin typeface="Yu Gothic UI" panose="020B0500000000000000" pitchFamily="34" charset="-128"/>
                <a:ea typeface="Yu Gothic UI" panose="020B0500000000000000" pitchFamily="34" charset="-128"/>
              </a:rPr>
              <a:t>運用管理</a:t>
            </a:r>
            <a:r>
              <a:rPr lang="ja-JP" altLang="en-US">
                <a:latin typeface="Yu Gothic UI" panose="020B0500000000000000" pitchFamily="34" charset="-128"/>
                <a:ea typeface="Yu Gothic UI" panose="020B0500000000000000" pitchFamily="34" charset="-128"/>
              </a:rPr>
              <a:t>の全プロセス自動化</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迅速に本番環境へ展開</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展開済みモデルとのメトリック比較とモデル登録</a:t>
            </a:r>
            <a:endParaRPr lang="en-US" dirty="0">
              <a:latin typeface="Yu Gothic UI" panose="020B0500000000000000" pitchFamily="34" charset="-128"/>
              <a:ea typeface="Yu Gothic UI" panose="020B0500000000000000" pitchFamily="34" charset="-128"/>
            </a:endParaRPr>
          </a:p>
        </p:txBody>
      </p:sp>
      <p:sp>
        <p:nvSpPr>
          <p:cNvPr id="28" name="Rectangle 27">
            <a:extLst>
              <a:ext uri="{FF2B5EF4-FFF2-40B4-BE49-F238E27FC236}">
                <a16:creationId xmlns:a16="http://schemas.microsoft.com/office/drawing/2014/main" id="{CA7DCE12-539D-304D-876D-92C7AAEC2419}"/>
              </a:ext>
            </a:extLst>
          </p:cNvPr>
          <p:cNvSpPr/>
          <p:nvPr/>
        </p:nvSpPr>
        <p:spPr>
          <a:xfrm>
            <a:off x="8124465" y="4311279"/>
            <a:ext cx="3630005" cy="635559"/>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データ特性・質の</a:t>
            </a:r>
            <a:r>
              <a:rPr lang="ja" altLang="en-US" dirty="0">
                <a:latin typeface="Yu Gothic UI" panose="020B0500000000000000" pitchFamily="34" charset="-128"/>
                <a:ea typeface="Yu Gothic UI" panose="020B0500000000000000" pitchFamily="34" charset="-128"/>
              </a:rPr>
              <a:t>アセスメント</a:t>
            </a:r>
            <a:endParaRPr lang="en-US" altLang="ja"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 altLang="en-US" dirty="0">
                <a:latin typeface="Yu Gothic UI" panose="020B0500000000000000" pitchFamily="34" charset="-128"/>
                <a:ea typeface="Yu Gothic UI" panose="020B0500000000000000" pitchFamily="34" charset="-128"/>
              </a:rPr>
              <a:t>展開済み</a:t>
            </a:r>
            <a:r>
              <a:rPr lang="ja-JP" altLang="en-US">
                <a:latin typeface="Yu Gothic UI" panose="020B0500000000000000" pitchFamily="34" charset="-128"/>
                <a:ea typeface="Yu Gothic UI" panose="020B0500000000000000" pitchFamily="34" charset="-128"/>
              </a:rPr>
              <a:t>モデルの精度</a:t>
            </a:r>
            <a:r>
              <a:rPr lang="ja" altLang="en-US" dirty="0">
                <a:latin typeface="Yu Gothic UI" panose="020B0500000000000000" pitchFamily="34" charset="-128"/>
                <a:ea typeface="Yu Gothic UI" panose="020B0500000000000000" pitchFamily="34" charset="-128"/>
              </a:rPr>
              <a:t>モニタリング</a:t>
            </a:r>
            <a:endParaRPr lang="en-US" altLang="ja"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8909316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EBB5-920A-A24D-B8DD-6A90C2018687}"/>
              </a:ext>
            </a:extLst>
          </p:cNvPr>
          <p:cNvSpPr>
            <a:spLocks noGrp="1"/>
          </p:cNvSpPr>
          <p:nvPr>
            <p:ph type="title"/>
          </p:nvPr>
        </p:nvSpPr>
        <p:spPr/>
        <p:txBody>
          <a:bodyPr/>
          <a:lstStyle/>
          <a:p>
            <a:r>
              <a:rPr lang="ja-JP" altLang="en-US" sz="4400" b="0">
                <a:latin typeface="Yu Gothic UI" panose="020B0500000000000000" pitchFamily="34" charset="-128"/>
                <a:ea typeface="Yu Gothic UI" panose="020B0500000000000000" pitchFamily="34" charset="-128"/>
              </a:rPr>
              <a:t>基本ワークフロー</a:t>
            </a:r>
            <a:endParaRPr lang="en-US" sz="4400" b="0" dirty="0">
              <a:latin typeface="Yu Gothic UI" panose="020B0500000000000000" pitchFamily="34" charset="-128"/>
              <a:ea typeface="Yu Gothic UI" panose="020B0500000000000000" pitchFamily="34" charset="-128"/>
            </a:endParaRPr>
          </a:p>
        </p:txBody>
      </p:sp>
      <p:sp>
        <p:nvSpPr>
          <p:cNvPr id="4" name="Afgeronde rechthoek 22">
            <a:extLst>
              <a:ext uri="{FF2B5EF4-FFF2-40B4-BE49-F238E27FC236}">
                <a16:creationId xmlns:a16="http://schemas.microsoft.com/office/drawing/2014/main" id="{DC2035B4-30E7-D04D-BDBC-8EFD2C12C7ED}"/>
              </a:ext>
            </a:extLst>
          </p:cNvPr>
          <p:cNvSpPr/>
          <p:nvPr/>
        </p:nvSpPr>
        <p:spPr bwMode="auto">
          <a:xfrm>
            <a:off x="2014552" y="3289120"/>
            <a:ext cx="9063673" cy="2294164"/>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326">
            <a:extLst>
              <a:ext uri="{FF2B5EF4-FFF2-40B4-BE49-F238E27FC236}">
                <a16:creationId xmlns:a16="http://schemas.microsoft.com/office/drawing/2014/main" id="{6B63EC3B-166A-B540-BD41-C2B9BFD800B7}"/>
              </a:ext>
            </a:extLst>
          </p:cNvPr>
          <p:cNvGrpSpPr>
            <a:grpSpLocks noChangeAspect="1"/>
          </p:cNvGrpSpPr>
          <p:nvPr/>
        </p:nvGrpSpPr>
        <p:grpSpPr bwMode="auto">
          <a:xfrm>
            <a:off x="251742" y="1814541"/>
            <a:ext cx="925120" cy="423988"/>
            <a:chOff x="6816" y="2557"/>
            <a:chExt cx="259" cy="136"/>
          </a:xfrm>
          <a:noFill/>
        </p:grpSpPr>
        <p:sp useBgFill="1">
          <p:nvSpPr>
            <p:cNvPr id="6" name="Freeform 328">
              <a:extLst>
                <a:ext uri="{FF2B5EF4-FFF2-40B4-BE49-F238E27FC236}">
                  <a16:creationId xmlns:a16="http://schemas.microsoft.com/office/drawing/2014/main" id="{4F4191FC-BFCA-1742-8658-2A582D7C5BB7}"/>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7" name="Rectangle 327">
              <a:extLst>
                <a:ext uri="{FF2B5EF4-FFF2-40B4-BE49-F238E27FC236}">
                  <a16:creationId xmlns:a16="http://schemas.microsoft.com/office/drawing/2014/main" id="{7B00286A-1FE4-BB44-96C2-A2F41D92D3FD}"/>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8" name="Picture 5">
            <a:extLst>
              <a:ext uri="{FF2B5EF4-FFF2-40B4-BE49-F238E27FC236}">
                <a16:creationId xmlns:a16="http://schemas.microsoft.com/office/drawing/2014/main" id="{4C204FEB-2035-2046-BF45-D37E73FBECB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0197" y="1468920"/>
            <a:ext cx="551407" cy="680801"/>
          </a:xfrm>
          <a:prstGeom prst="rect">
            <a:avLst/>
          </a:prstGeom>
        </p:spPr>
      </p:pic>
      <p:cxnSp>
        <p:nvCxnSpPr>
          <p:cNvPr id="12" name="Straight Arrow Connector 11">
            <a:extLst>
              <a:ext uri="{FF2B5EF4-FFF2-40B4-BE49-F238E27FC236}">
                <a16:creationId xmlns:a16="http://schemas.microsoft.com/office/drawing/2014/main" id="{CF8E18C8-2957-E748-A445-5856751A1775}"/>
              </a:ext>
            </a:extLst>
          </p:cNvPr>
          <p:cNvCxnSpPr>
            <a:cxnSpLocks/>
          </p:cNvCxnSpPr>
          <p:nvPr/>
        </p:nvCxnSpPr>
        <p:spPr>
          <a:xfrm>
            <a:off x="714302" y="2572754"/>
            <a:ext cx="0" cy="662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5">
            <a:extLst>
              <a:ext uri="{FF2B5EF4-FFF2-40B4-BE49-F238E27FC236}">
                <a16:creationId xmlns:a16="http://schemas.microsoft.com/office/drawing/2014/main" id="{F909EA65-A118-7545-8713-40BC588B353F}"/>
              </a:ext>
            </a:extLst>
          </p:cNvPr>
          <p:cNvCxnSpPr>
            <a:cxnSpLocks/>
          </p:cNvCxnSpPr>
          <p:nvPr/>
        </p:nvCxnSpPr>
        <p:spPr>
          <a:xfrm>
            <a:off x="1252670" y="3971174"/>
            <a:ext cx="7438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79">
            <a:extLst>
              <a:ext uri="{FF2B5EF4-FFF2-40B4-BE49-F238E27FC236}">
                <a16:creationId xmlns:a16="http://schemas.microsoft.com/office/drawing/2014/main" id="{4154F6EF-A6E8-0945-B3FB-B22AC4F0AF59}"/>
              </a:ext>
            </a:extLst>
          </p:cNvPr>
          <p:cNvSpPr txBox="1"/>
          <p:nvPr/>
        </p:nvSpPr>
        <p:spPr>
          <a:xfrm>
            <a:off x="773584" y="2482330"/>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changes</a:t>
            </a:r>
          </a:p>
        </p:txBody>
      </p:sp>
      <p:sp>
        <p:nvSpPr>
          <p:cNvPr id="15" name="TextBox 79">
            <a:extLst>
              <a:ext uri="{FF2B5EF4-FFF2-40B4-BE49-F238E27FC236}">
                <a16:creationId xmlns:a16="http://schemas.microsoft.com/office/drawing/2014/main" id="{242382CC-608A-BE46-AABF-9703089EC813}"/>
              </a:ext>
            </a:extLst>
          </p:cNvPr>
          <p:cNvSpPr txBox="1"/>
          <p:nvPr/>
        </p:nvSpPr>
        <p:spPr>
          <a:xfrm>
            <a:off x="8199873" y="4862543"/>
            <a:ext cx="1614044"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Deploy</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Prod</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18" name="TextBox 79">
            <a:extLst>
              <a:ext uri="{FF2B5EF4-FFF2-40B4-BE49-F238E27FC236}">
                <a16:creationId xmlns:a16="http://schemas.microsoft.com/office/drawing/2014/main" id="{20DBA23B-8DB0-6942-A1FF-6355425FA4D1}"/>
              </a:ext>
            </a:extLst>
          </p:cNvPr>
          <p:cNvSpPr txBox="1"/>
          <p:nvPr/>
        </p:nvSpPr>
        <p:spPr>
          <a:xfrm>
            <a:off x="4198714" y="1922614"/>
            <a:ext cx="2223235" cy="724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Experimentation Service – Train Model</a:t>
            </a:r>
          </a:p>
        </p:txBody>
      </p:sp>
      <p:cxnSp>
        <p:nvCxnSpPr>
          <p:cNvPr id="19" name="Straight Arrow Connector 49">
            <a:extLst>
              <a:ext uri="{FF2B5EF4-FFF2-40B4-BE49-F238E27FC236}">
                <a16:creationId xmlns:a16="http://schemas.microsoft.com/office/drawing/2014/main" id="{B8EEC916-A831-7F49-8123-6B8449587619}"/>
              </a:ext>
            </a:extLst>
          </p:cNvPr>
          <p:cNvCxnSpPr>
            <a:cxnSpLocks/>
          </p:cNvCxnSpPr>
          <p:nvPr/>
        </p:nvCxnSpPr>
        <p:spPr>
          <a:xfrm>
            <a:off x="1654790" y="1987507"/>
            <a:ext cx="1459830" cy="10655"/>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15">
            <a:extLst>
              <a:ext uri="{FF2B5EF4-FFF2-40B4-BE49-F238E27FC236}">
                <a16:creationId xmlns:a16="http://schemas.microsoft.com/office/drawing/2014/main" id="{5DAF1B9F-99B5-4345-BB14-F1A48F053966}"/>
              </a:ext>
            </a:extLst>
          </p:cNvPr>
          <p:cNvCxnSpPr>
            <a:cxnSpLocks/>
          </p:cNvCxnSpPr>
          <p:nvPr/>
        </p:nvCxnSpPr>
        <p:spPr>
          <a:xfrm>
            <a:off x="8686337" y="4344152"/>
            <a:ext cx="662112" cy="39328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5">
            <a:extLst>
              <a:ext uri="{FF2B5EF4-FFF2-40B4-BE49-F238E27FC236}">
                <a16:creationId xmlns:a16="http://schemas.microsoft.com/office/drawing/2014/main" id="{9BD57729-96A8-844E-8400-881882083CC8}"/>
              </a:ext>
            </a:extLst>
          </p:cNvPr>
          <p:cNvCxnSpPr>
            <a:cxnSpLocks/>
          </p:cNvCxnSpPr>
          <p:nvPr/>
        </p:nvCxnSpPr>
        <p:spPr>
          <a:xfrm flipV="1">
            <a:off x="8649287" y="3863338"/>
            <a:ext cx="604935"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79">
            <a:extLst>
              <a:ext uri="{FF2B5EF4-FFF2-40B4-BE49-F238E27FC236}">
                <a16:creationId xmlns:a16="http://schemas.microsoft.com/office/drawing/2014/main" id="{737A826B-8F99-624F-B65B-DC43E20B04EA}"/>
              </a:ext>
            </a:extLst>
          </p:cNvPr>
          <p:cNvSpPr txBox="1"/>
          <p:nvPr/>
        </p:nvSpPr>
        <p:spPr>
          <a:xfrm>
            <a:off x="8141246" y="3226915"/>
            <a:ext cx="1868110"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Deploy</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lang="nl-NL" sz="1568" i="1" dirty="0">
                <a:gradFill>
                  <a:gsLst>
                    <a:gs pos="2917">
                      <a:srgbClr val="353535"/>
                    </a:gs>
                    <a:gs pos="30000">
                      <a:srgbClr val="353535"/>
                    </a:gs>
                  </a:gsLst>
                  <a:lin ang="5400000" scaled="0"/>
                </a:gradFill>
                <a:latin typeface="Segoe UI Semilight"/>
              </a:rPr>
              <a:t>Test</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cxnSp>
        <p:nvCxnSpPr>
          <p:cNvPr id="28" name="Straight Arrow Connector 49">
            <a:extLst>
              <a:ext uri="{FF2B5EF4-FFF2-40B4-BE49-F238E27FC236}">
                <a16:creationId xmlns:a16="http://schemas.microsoft.com/office/drawing/2014/main" id="{4069194D-CD50-D24D-8947-99659A7B5D49}"/>
              </a:ext>
            </a:extLst>
          </p:cNvPr>
          <p:cNvCxnSpPr>
            <a:cxnSpLocks/>
          </p:cNvCxnSpPr>
          <p:nvPr/>
        </p:nvCxnSpPr>
        <p:spPr>
          <a:xfrm flipH="1">
            <a:off x="3849784" y="2415565"/>
            <a:ext cx="7449" cy="700103"/>
          </a:xfrm>
          <a:prstGeom prst="straightConnector1">
            <a:avLst/>
          </a:prstGeom>
          <a:ln w="9525" cap="flat" cmpd="sng" algn="ctr">
            <a:solidFill>
              <a:schemeClr val="dk1"/>
            </a:solidFill>
            <a:prstDash val="lg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kstvak 50">
            <a:extLst>
              <a:ext uri="{FF2B5EF4-FFF2-40B4-BE49-F238E27FC236}">
                <a16:creationId xmlns:a16="http://schemas.microsoft.com/office/drawing/2014/main" id="{594B0BD5-94D8-3249-8181-7C1275BADF5F}"/>
              </a:ext>
            </a:extLst>
          </p:cNvPr>
          <p:cNvSpPr txBox="1"/>
          <p:nvPr/>
        </p:nvSpPr>
        <p:spPr>
          <a:xfrm>
            <a:off x="2843551" y="4195175"/>
            <a:ext cx="15585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test</a:t>
            </a:r>
          </a:p>
        </p:txBody>
      </p:sp>
      <p:sp>
        <p:nvSpPr>
          <p:cNvPr id="30" name="Tekstvak 51">
            <a:extLst>
              <a:ext uri="{FF2B5EF4-FFF2-40B4-BE49-F238E27FC236}">
                <a16:creationId xmlns:a16="http://schemas.microsoft.com/office/drawing/2014/main" id="{A1A7B601-9840-1748-8EDF-BBC65D267EC9}"/>
              </a:ext>
            </a:extLst>
          </p:cNvPr>
          <p:cNvSpPr txBox="1"/>
          <p:nvPr/>
        </p:nvSpPr>
        <p:spPr>
          <a:xfrm>
            <a:off x="4186427" y="4226043"/>
            <a:ext cx="159346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nl-NL" sz="1600" dirty="0">
                <a:gradFill>
                  <a:gsLst>
                    <a:gs pos="2917">
                      <a:srgbClr val="353535"/>
                    </a:gs>
                    <a:gs pos="30000">
                      <a:srgbClr val="353535"/>
                    </a:gs>
                  </a:gsLst>
                  <a:lin ang="5400000" scaled="0"/>
                </a:gradFill>
                <a:latin typeface="Segoe UI Semilight"/>
              </a:rPr>
              <a:t>Train Model</a:t>
            </a:r>
          </a:p>
        </p:txBody>
      </p:sp>
      <p:pic>
        <p:nvPicPr>
          <p:cNvPr id="31" name="Afbeelding 2">
            <a:extLst>
              <a:ext uri="{FF2B5EF4-FFF2-40B4-BE49-F238E27FC236}">
                <a16:creationId xmlns:a16="http://schemas.microsoft.com/office/drawing/2014/main" id="{75224439-497D-3747-9AA2-DFE01227DBEC}"/>
              </a:ext>
            </a:extLst>
          </p:cNvPr>
          <p:cNvPicPr>
            <a:picLocks noChangeAspect="1"/>
          </p:cNvPicPr>
          <p:nvPr/>
        </p:nvPicPr>
        <p:blipFill>
          <a:blip r:embed="rId3"/>
          <a:stretch>
            <a:fillRect/>
          </a:stretch>
        </p:blipFill>
        <p:spPr>
          <a:xfrm>
            <a:off x="3217805" y="3738496"/>
            <a:ext cx="948747" cy="479024"/>
          </a:xfrm>
          <a:prstGeom prst="rect">
            <a:avLst/>
          </a:prstGeom>
        </p:spPr>
      </p:pic>
      <p:pic>
        <p:nvPicPr>
          <p:cNvPr id="32" name="Afbeelding 8">
            <a:extLst>
              <a:ext uri="{FF2B5EF4-FFF2-40B4-BE49-F238E27FC236}">
                <a16:creationId xmlns:a16="http://schemas.microsoft.com/office/drawing/2014/main" id="{C988B3C9-EBF7-F84D-A794-FB427F1E01E8}"/>
              </a:ext>
            </a:extLst>
          </p:cNvPr>
          <p:cNvPicPr>
            <a:picLocks noChangeAspect="1"/>
          </p:cNvPicPr>
          <p:nvPr/>
        </p:nvPicPr>
        <p:blipFill>
          <a:blip r:embed="rId4"/>
          <a:stretch>
            <a:fillRect/>
          </a:stretch>
        </p:blipFill>
        <p:spPr>
          <a:xfrm>
            <a:off x="4448778" y="3651878"/>
            <a:ext cx="967341" cy="507854"/>
          </a:xfrm>
          <a:prstGeom prst="rect">
            <a:avLst/>
          </a:prstGeom>
        </p:spPr>
      </p:pic>
      <p:sp>
        <p:nvSpPr>
          <p:cNvPr id="33" name="Tekstvak 50">
            <a:extLst>
              <a:ext uri="{FF2B5EF4-FFF2-40B4-BE49-F238E27FC236}">
                <a16:creationId xmlns:a16="http://schemas.microsoft.com/office/drawing/2014/main" id="{A01E8739-4C41-844A-B548-D2E3D31F9110}"/>
              </a:ext>
            </a:extLst>
          </p:cNvPr>
          <p:cNvSpPr txBox="1"/>
          <p:nvPr/>
        </p:nvSpPr>
        <p:spPr>
          <a:xfrm>
            <a:off x="5556698" y="4268756"/>
            <a:ext cx="1730502" cy="7386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Model sanity test</a:t>
            </a:r>
          </a:p>
        </p:txBody>
      </p:sp>
      <p:pic>
        <p:nvPicPr>
          <p:cNvPr id="34" name="Afbeelding 2">
            <a:extLst>
              <a:ext uri="{FF2B5EF4-FFF2-40B4-BE49-F238E27FC236}">
                <a16:creationId xmlns:a16="http://schemas.microsoft.com/office/drawing/2014/main" id="{09D294AE-EE60-E74B-AB03-F68EEC91FCCE}"/>
              </a:ext>
            </a:extLst>
          </p:cNvPr>
          <p:cNvPicPr>
            <a:picLocks noChangeAspect="1"/>
          </p:cNvPicPr>
          <p:nvPr/>
        </p:nvPicPr>
        <p:blipFill>
          <a:blip r:embed="rId3"/>
          <a:stretch>
            <a:fillRect/>
          </a:stretch>
        </p:blipFill>
        <p:spPr>
          <a:xfrm>
            <a:off x="5799195" y="3666293"/>
            <a:ext cx="948747" cy="479024"/>
          </a:xfrm>
          <a:prstGeom prst="rect">
            <a:avLst/>
          </a:prstGeom>
        </p:spPr>
      </p:pic>
      <p:grpSp>
        <p:nvGrpSpPr>
          <p:cNvPr id="35" name="Group 326">
            <a:extLst>
              <a:ext uri="{FF2B5EF4-FFF2-40B4-BE49-F238E27FC236}">
                <a16:creationId xmlns:a16="http://schemas.microsoft.com/office/drawing/2014/main" id="{A5986F85-3BA3-1942-97FE-EE80F9CA088F}"/>
              </a:ext>
            </a:extLst>
          </p:cNvPr>
          <p:cNvGrpSpPr>
            <a:grpSpLocks noChangeAspect="1"/>
          </p:cNvGrpSpPr>
          <p:nvPr/>
        </p:nvGrpSpPr>
        <p:grpSpPr bwMode="auto">
          <a:xfrm>
            <a:off x="287637" y="6073845"/>
            <a:ext cx="925120" cy="423987"/>
            <a:chOff x="6816" y="2557"/>
            <a:chExt cx="259" cy="136"/>
          </a:xfrm>
          <a:noFill/>
        </p:grpSpPr>
        <p:sp useBgFill="1">
          <p:nvSpPr>
            <p:cNvPr id="36" name="Freeform 328">
              <a:extLst>
                <a:ext uri="{FF2B5EF4-FFF2-40B4-BE49-F238E27FC236}">
                  <a16:creationId xmlns:a16="http://schemas.microsoft.com/office/drawing/2014/main" id="{9E0819A5-7A9B-2546-AEEC-2A4EB20F9893}"/>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37" name="Rectangle 327">
              <a:extLst>
                <a:ext uri="{FF2B5EF4-FFF2-40B4-BE49-F238E27FC236}">
                  <a16:creationId xmlns:a16="http://schemas.microsoft.com/office/drawing/2014/main" id="{1F545782-A20C-D245-88EA-566C2E3417AC}"/>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38" name="Afbeelding 8">
            <a:extLst>
              <a:ext uri="{FF2B5EF4-FFF2-40B4-BE49-F238E27FC236}">
                <a16:creationId xmlns:a16="http://schemas.microsoft.com/office/drawing/2014/main" id="{BE93D993-FA83-7B4E-8AD7-FA842DE274A7}"/>
              </a:ext>
            </a:extLst>
          </p:cNvPr>
          <p:cNvPicPr>
            <a:picLocks noChangeAspect="1"/>
          </p:cNvPicPr>
          <p:nvPr/>
        </p:nvPicPr>
        <p:blipFill>
          <a:blip r:embed="rId4"/>
          <a:stretch>
            <a:fillRect/>
          </a:stretch>
        </p:blipFill>
        <p:spPr>
          <a:xfrm>
            <a:off x="999554" y="5834079"/>
            <a:ext cx="752151" cy="394879"/>
          </a:xfrm>
          <a:prstGeom prst="rect">
            <a:avLst/>
          </a:prstGeom>
        </p:spPr>
      </p:pic>
      <p:cxnSp>
        <p:nvCxnSpPr>
          <p:cNvPr id="39" name="Straight Arrow Connector 38">
            <a:extLst>
              <a:ext uri="{FF2B5EF4-FFF2-40B4-BE49-F238E27FC236}">
                <a16:creationId xmlns:a16="http://schemas.microsoft.com/office/drawing/2014/main" id="{A84E2FBE-87D9-D94C-BE96-94EF27FCC435}"/>
              </a:ext>
            </a:extLst>
          </p:cNvPr>
          <p:cNvCxnSpPr>
            <a:cxnSpLocks/>
          </p:cNvCxnSpPr>
          <p:nvPr/>
        </p:nvCxnSpPr>
        <p:spPr>
          <a:xfrm flipV="1">
            <a:off x="750197" y="4605648"/>
            <a:ext cx="0" cy="13945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79">
            <a:extLst>
              <a:ext uri="{FF2B5EF4-FFF2-40B4-BE49-F238E27FC236}">
                <a16:creationId xmlns:a16="http://schemas.microsoft.com/office/drawing/2014/main" id="{C78223C6-60A0-B24C-AAC6-8BD74D7714C7}"/>
              </a:ext>
            </a:extLst>
          </p:cNvPr>
          <p:cNvSpPr txBox="1"/>
          <p:nvPr/>
        </p:nvSpPr>
        <p:spPr>
          <a:xfrm>
            <a:off x="732780" y="4782335"/>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changes</a:t>
            </a:r>
          </a:p>
        </p:txBody>
      </p:sp>
      <p:pic>
        <p:nvPicPr>
          <p:cNvPr id="41" name="Afbeelding 2">
            <a:extLst>
              <a:ext uri="{FF2B5EF4-FFF2-40B4-BE49-F238E27FC236}">
                <a16:creationId xmlns:a16="http://schemas.microsoft.com/office/drawing/2014/main" id="{26BE1096-D650-EB4C-BA73-6C7CF871A60F}"/>
              </a:ext>
            </a:extLst>
          </p:cNvPr>
          <p:cNvPicPr>
            <a:picLocks noChangeAspect="1"/>
          </p:cNvPicPr>
          <p:nvPr/>
        </p:nvPicPr>
        <p:blipFill>
          <a:blip r:embed="rId3"/>
          <a:stretch>
            <a:fillRect/>
          </a:stretch>
        </p:blipFill>
        <p:spPr>
          <a:xfrm>
            <a:off x="7437248" y="3675060"/>
            <a:ext cx="948747" cy="479024"/>
          </a:xfrm>
          <a:prstGeom prst="rect">
            <a:avLst/>
          </a:prstGeom>
        </p:spPr>
      </p:pic>
      <p:sp>
        <p:nvSpPr>
          <p:cNvPr id="42" name="Tekstvak 50">
            <a:extLst>
              <a:ext uri="{FF2B5EF4-FFF2-40B4-BE49-F238E27FC236}">
                <a16:creationId xmlns:a16="http://schemas.microsoft.com/office/drawing/2014/main" id="{30E2C1E2-C508-DA4C-A9CD-21B2B94882A7}"/>
              </a:ext>
            </a:extLst>
          </p:cNvPr>
          <p:cNvSpPr txBox="1"/>
          <p:nvPr/>
        </p:nvSpPr>
        <p:spPr>
          <a:xfrm>
            <a:off x="7000139" y="4261264"/>
            <a:ext cx="1730502" cy="7386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Model offline evaluation test</a:t>
            </a:r>
          </a:p>
        </p:txBody>
      </p:sp>
      <p:cxnSp>
        <p:nvCxnSpPr>
          <p:cNvPr id="43" name="Straight Arrow Connector 15">
            <a:extLst>
              <a:ext uri="{FF2B5EF4-FFF2-40B4-BE49-F238E27FC236}">
                <a16:creationId xmlns:a16="http://schemas.microsoft.com/office/drawing/2014/main" id="{C96CE375-3642-1E43-9A93-EB170995E456}"/>
              </a:ext>
            </a:extLst>
          </p:cNvPr>
          <p:cNvCxnSpPr>
            <a:cxnSpLocks/>
          </p:cNvCxnSpPr>
          <p:nvPr/>
        </p:nvCxnSpPr>
        <p:spPr>
          <a:xfrm flipV="1">
            <a:off x="4149260" y="3905805"/>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5">
            <a:extLst>
              <a:ext uri="{FF2B5EF4-FFF2-40B4-BE49-F238E27FC236}">
                <a16:creationId xmlns:a16="http://schemas.microsoft.com/office/drawing/2014/main" id="{59E3B8E9-7E31-A04F-A0EB-5CC33F657560}"/>
              </a:ext>
            </a:extLst>
          </p:cNvPr>
          <p:cNvCxnSpPr>
            <a:cxnSpLocks/>
          </p:cNvCxnSpPr>
          <p:nvPr/>
        </p:nvCxnSpPr>
        <p:spPr>
          <a:xfrm>
            <a:off x="5326005" y="3863338"/>
            <a:ext cx="3507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5">
            <a:extLst>
              <a:ext uri="{FF2B5EF4-FFF2-40B4-BE49-F238E27FC236}">
                <a16:creationId xmlns:a16="http://schemas.microsoft.com/office/drawing/2014/main" id="{EEAC7B18-99E0-0F4A-8D1B-65C1C75B2963}"/>
              </a:ext>
            </a:extLst>
          </p:cNvPr>
          <p:cNvCxnSpPr>
            <a:cxnSpLocks/>
          </p:cNvCxnSpPr>
          <p:nvPr/>
        </p:nvCxnSpPr>
        <p:spPr>
          <a:xfrm>
            <a:off x="6833460" y="3863338"/>
            <a:ext cx="5554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5">
            <a:extLst>
              <a:ext uri="{FF2B5EF4-FFF2-40B4-BE49-F238E27FC236}">
                <a16:creationId xmlns:a16="http://schemas.microsoft.com/office/drawing/2014/main" id="{01D816B5-7219-FF42-A2D2-11FAEFFAE030}"/>
              </a:ext>
            </a:extLst>
          </p:cNvPr>
          <p:cNvCxnSpPr>
            <a:cxnSpLocks/>
          </p:cNvCxnSpPr>
          <p:nvPr/>
        </p:nvCxnSpPr>
        <p:spPr>
          <a:xfrm flipV="1">
            <a:off x="2891827" y="3916678"/>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kstvak 50">
            <a:extLst>
              <a:ext uri="{FF2B5EF4-FFF2-40B4-BE49-F238E27FC236}">
                <a16:creationId xmlns:a16="http://schemas.microsoft.com/office/drawing/2014/main" id="{B79E912A-27EE-614D-8743-29492088997D}"/>
              </a:ext>
            </a:extLst>
          </p:cNvPr>
          <p:cNvSpPr txBox="1"/>
          <p:nvPr/>
        </p:nvSpPr>
        <p:spPr>
          <a:xfrm>
            <a:off x="4186361" y="4999928"/>
            <a:ext cx="1730502" cy="517065"/>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Integration test</a:t>
            </a:r>
          </a:p>
        </p:txBody>
      </p:sp>
      <p:cxnSp>
        <p:nvCxnSpPr>
          <p:cNvPr id="48" name="Straight Arrow Connector 15">
            <a:extLst>
              <a:ext uri="{FF2B5EF4-FFF2-40B4-BE49-F238E27FC236}">
                <a16:creationId xmlns:a16="http://schemas.microsoft.com/office/drawing/2014/main" id="{603094BA-58E7-F64E-82D7-ACFAE9955650}"/>
              </a:ext>
            </a:extLst>
          </p:cNvPr>
          <p:cNvCxnSpPr>
            <a:cxnSpLocks/>
          </p:cNvCxnSpPr>
          <p:nvPr/>
        </p:nvCxnSpPr>
        <p:spPr>
          <a:xfrm>
            <a:off x="4186427" y="4162852"/>
            <a:ext cx="215676" cy="847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5">
            <a:extLst>
              <a:ext uri="{FF2B5EF4-FFF2-40B4-BE49-F238E27FC236}">
                <a16:creationId xmlns:a16="http://schemas.microsoft.com/office/drawing/2014/main" id="{732412BB-9383-3A4B-8FFB-83A2B276420E}"/>
              </a:ext>
            </a:extLst>
          </p:cNvPr>
          <p:cNvCxnSpPr>
            <a:cxnSpLocks/>
          </p:cNvCxnSpPr>
          <p:nvPr/>
        </p:nvCxnSpPr>
        <p:spPr>
          <a:xfrm flipV="1">
            <a:off x="5701121" y="4268757"/>
            <a:ext cx="127575" cy="785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kstvak 50">
            <a:extLst>
              <a:ext uri="{FF2B5EF4-FFF2-40B4-BE49-F238E27FC236}">
                <a16:creationId xmlns:a16="http://schemas.microsoft.com/office/drawing/2014/main" id="{2813CE6A-289E-9C44-8975-B146CC0AFF67}"/>
              </a:ext>
            </a:extLst>
          </p:cNvPr>
          <p:cNvSpPr txBox="1"/>
          <p:nvPr/>
        </p:nvSpPr>
        <p:spPr>
          <a:xfrm>
            <a:off x="1149494" y="6142267"/>
            <a:ext cx="1730502" cy="849463"/>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2000" b="1" dirty="0">
                <a:gradFill>
                  <a:gsLst>
                    <a:gs pos="2917">
                      <a:srgbClr val="353535"/>
                    </a:gs>
                    <a:gs pos="30000">
                      <a:srgbClr val="353535"/>
                    </a:gs>
                  </a:gsLst>
                  <a:lin ang="5400000" scaled="0"/>
                </a:gradFill>
                <a:latin typeface="Segoe UI Semilight"/>
              </a:rPr>
              <a:t>Software engineer</a:t>
            </a:r>
          </a:p>
        </p:txBody>
      </p:sp>
      <p:sp>
        <p:nvSpPr>
          <p:cNvPr id="51" name="Tekstvak 50">
            <a:extLst>
              <a:ext uri="{FF2B5EF4-FFF2-40B4-BE49-F238E27FC236}">
                <a16:creationId xmlns:a16="http://schemas.microsoft.com/office/drawing/2014/main" id="{7842DEBA-49CD-5448-B4EC-42FCA139C170}"/>
              </a:ext>
            </a:extLst>
          </p:cNvPr>
          <p:cNvSpPr txBox="1"/>
          <p:nvPr/>
        </p:nvSpPr>
        <p:spPr>
          <a:xfrm>
            <a:off x="3959984" y="1288431"/>
            <a:ext cx="2313584" cy="5724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2000" b="1" dirty="0">
                <a:gradFill>
                  <a:gsLst>
                    <a:gs pos="2917">
                      <a:srgbClr val="353535"/>
                    </a:gs>
                    <a:gs pos="30000">
                      <a:srgbClr val="353535"/>
                    </a:gs>
                  </a:gsLst>
                  <a:lin ang="5400000" scaled="0"/>
                </a:gradFill>
                <a:latin typeface="Segoe UI Semilight"/>
              </a:rPr>
              <a:t>Data scientist</a:t>
            </a:r>
          </a:p>
        </p:txBody>
      </p:sp>
      <p:sp>
        <p:nvSpPr>
          <p:cNvPr id="52" name="Tekstvak 50">
            <a:extLst>
              <a:ext uri="{FF2B5EF4-FFF2-40B4-BE49-F238E27FC236}">
                <a16:creationId xmlns:a16="http://schemas.microsoft.com/office/drawing/2014/main" id="{9ACA8D39-C141-A843-9B81-A40668FC2558}"/>
              </a:ext>
            </a:extLst>
          </p:cNvPr>
          <p:cNvSpPr txBox="1"/>
          <p:nvPr/>
        </p:nvSpPr>
        <p:spPr>
          <a:xfrm>
            <a:off x="4930269" y="5722744"/>
            <a:ext cx="3356323" cy="627864"/>
          </a:xfrm>
          <a:prstGeom prst="rect">
            <a:avLst/>
          </a:prstGeom>
          <a:noFill/>
        </p:spPr>
        <p:txBody>
          <a:bodyPr wrap="square" lIns="182880" tIns="146304" rIns="182880" bIns="146304" rtlCol="0" anchor="ctr">
            <a:spAutoFit/>
          </a:bodyPr>
          <a:lstStyle/>
          <a:p>
            <a:pPr lvl="0" algn="ctr" defTabSz="914400">
              <a:lnSpc>
                <a:spcPct val="90000"/>
              </a:lnSpc>
              <a:spcAft>
                <a:spcPts val="600"/>
              </a:spcAft>
              <a:defRPr/>
            </a:pPr>
            <a:r>
              <a:rPr lang="nl-NL" sz="2400" dirty="0" err="1">
                <a:solidFill>
                  <a:srgbClr val="C00000"/>
                </a:solidFill>
                <a:latin typeface="Yu Gothic UI" panose="020B0500000000000000" pitchFamily="34" charset="-128"/>
                <a:ea typeface="Yu Gothic UI" panose="020B0500000000000000" pitchFamily="34" charset="-128"/>
              </a:rPr>
              <a:t>Azure</a:t>
            </a:r>
            <a:r>
              <a:rPr lang="nl-NL" sz="2400" dirty="0">
                <a:solidFill>
                  <a:srgbClr val="C00000"/>
                </a:solidFill>
                <a:latin typeface="Yu Gothic UI" panose="020B0500000000000000" pitchFamily="34" charset="-128"/>
                <a:ea typeface="Yu Gothic UI" panose="020B0500000000000000" pitchFamily="34" charset="-128"/>
              </a:rPr>
              <a:t> Pipeline</a:t>
            </a:r>
          </a:p>
        </p:txBody>
      </p:sp>
      <p:pic>
        <p:nvPicPr>
          <p:cNvPr id="53" name="Afbeelding 2">
            <a:extLst>
              <a:ext uri="{FF2B5EF4-FFF2-40B4-BE49-F238E27FC236}">
                <a16:creationId xmlns:a16="http://schemas.microsoft.com/office/drawing/2014/main" id="{43AC6E1D-63E8-614A-84D3-FD0C26158873}"/>
              </a:ext>
            </a:extLst>
          </p:cNvPr>
          <p:cNvPicPr>
            <a:picLocks noChangeAspect="1"/>
          </p:cNvPicPr>
          <p:nvPr/>
        </p:nvPicPr>
        <p:blipFill>
          <a:blip r:embed="rId3"/>
          <a:stretch>
            <a:fillRect/>
          </a:stretch>
        </p:blipFill>
        <p:spPr>
          <a:xfrm>
            <a:off x="2006619" y="3749635"/>
            <a:ext cx="948747" cy="479024"/>
          </a:xfrm>
          <a:prstGeom prst="rect">
            <a:avLst/>
          </a:prstGeom>
        </p:spPr>
      </p:pic>
      <p:sp>
        <p:nvSpPr>
          <p:cNvPr id="54" name="Tekstvak 50">
            <a:extLst>
              <a:ext uri="{FF2B5EF4-FFF2-40B4-BE49-F238E27FC236}">
                <a16:creationId xmlns:a16="http://schemas.microsoft.com/office/drawing/2014/main" id="{AAAA341A-4D34-4343-80BB-DF7F4464B86C}"/>
              </a:ext>
            </a:extLst>
          </p:cNvPr>
          <p:cNvSpPr txBox="1"/>
          <p:nvPr/>
        </p:nvSpPr>
        <p:spPr>
          <a:xfrm>
            <a:off x="1751260" y="4204907"/>
            <a:ext cx="155855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Code unit test</a:t>
            </a:r>
          </a:p>
        </p:txBody>
      </p:sp>
      <p:pic>
        <p:nvPicPr>
          <p:cNvPr id="55" name="Picture 10">
            <a:extLst>
              <a:ext uri="{FF2B5EF4-FFF2-40B4-BE49-F238E27FC236}">
                <a16:creationId xmlns:a16="http://schemas.microsoft.com/office/drawing/2014/main" id="{11F2DA72-5C8F-C04E-A074-343C4EF3831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25038" y="3484907"/>
            <a:ext cx="729080" cy="720000"/>
          </a:xfrm>
          <a:prstGeom prst="rect">
            <a:avLst/>
          </a:prstGeom>
        </p:spPr>
      </p:pic>
      <p:pic>
        <p:nvPicPr>
          <p:cNvPr id="56" name="Picture 55">
            <a:extLst>
              <a:ext uri="{FF2B5EF4-FFF2-40B4-BE49-F238E27FC236}">
                <a16:creationId xmlns:a16="http://schemas.microsoft.com/office/drawing/2014/main" id="{14A3D4E7-683E-C443-B688-79FD0A2853D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6541" y="3454704"/>
            <a:ext cx="1054225" cy="876325"/>
          </a:xfrm>
          <a:prstGeom prst="rect">
            <a:avLst/>
          </a:prstGeom>
        </p:spPr>
      </p:pic>
      <p:pic>
        <p:nvPicPr>
          <p:cNvPr id="57" name="Graphic 56">
            <a:extLst>
              <a:ext uri="{FF2B5EF4-FFF2-40B4-BE49-F238E27FC236}">
                <a16:creationId xmlns:a16="http://schemas.microsoft.com/office/drawing/2014/main" id="{569651E6-8BBA-1449-9F01-0138108075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1473" y="1537323"/>
            <a:ext cx="731520" cy="731520"/>
          </a:xfrm>
          <a:prstGeom prst="rect">
            <a:avLst/>
          </a:prstGeom>
        </p:spPr>
      </p:pic>
      <p:pic>
        <p:nvPicPr>
          <p:cNvPr id="58" name="Picture 5">
            <a:extLst>
              <a:ext uri="{FF2B5EF4-FFF2-40B4-BE49-F238E27FC236}">
                <a16:creationId xmlns:a16="http://schemas.microsoft.com/office/drawing/2014/main" id="{B61B0BC7-810C-8244-8F7B-D4DD1262DCE9}"/>
              </a:ext>
            </a:extLst>
          </p:cNvPr>
          <p:cNvPicPr>
            <a:picLocks noChangeAspect="1"/>
          </p:cNvPicPr>
          <p:nvPr/>
        </p:nvPicPr>
        <p:blipFill>
          <a:blip r:embed="rId9"/>
          <a:stretch>
            <a:fillRect/>
          </a:stretch>
        </p:blipFill>
        <p:spPr>
          <a:xfrm>
            <a:off x="9434639" y="3550981"/>
            <a:ext cx="713142" cy="713142"/>
          </a:xfrm>
          <a:prstGeom prst="rect">
            <a:avLst/>
          </a:prstGeom>
        </p:spPr>
      </p:pic>
      <p:pic>
        <p:nvPicPr>
          <p:cNvPr id="59" name="Picture 4">
            <a:extLst>
              <a:ext uri="{FF2B5EF4-FFF2-40B4-BE49-F238E27FC236}">
                <a16:creationId xmlns:a16="http://schemas.microsoft.com/office/drawing/2014/main" id="{A460F903-5027-E747-8357-3847B931A902}"/>
              </a:ext>
            </a:extLst>
          </p:cNvPr>
          <p:cNvPicPr>
            <a:picLocks noChangeAspect="1"/>
          </p:cNvPicPr>
          <p:nvPr/>
        </p:nvPicPr>
        <p:blipFill>
          <a:blip r:embed="rId10"/>
          <a:stretch>
            <a:fillRect/>
          </a:stretch>
        </p:blipFill>
        <p:spPr>
          <a:xfrm>
            <a:off x="9264781" y="4524152"/>
            <a:ext cx="1121367" cy="586849"/>
          </a:xfrm>
          <a:prstGeom prst="rect">
            <a:avLst/>
          </a:prstGeom>
        </p:spPr>
      </p:pic>
      <p:pic>
        <p:nvPicPr>
          <p:cNvPr id="65" name="Picture 4">
            <a:extLst>
              <a:ext uri="{FF2B5EF4-FFF2-40B4-BE49-F238E27FC236}">
                <a16:creationId xmlns:a16="http://schemas.microsoft.com/office/drawing/2014/main" id="{D5A146D1-C8DB-9144-B3CF-448EA461F4FF}"/>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780956" y="5640237"/>
            <a:ext cx="722780" cy="720000"/>
          </a:xfrm>
          <a:prstGeom prst="rect">
            <a:avLst/>
          </a:prstGeom>
        </p:spPr>
      </p:pic>
    </p:spTree>
    <p:extLst>
      <p:ext uri="{BB962C8B-B14F-4D97-AF65-F5344CB8AC3E}">
        <p14:creationId xmlns:p14="http://schemas.microsoft.com/office/powerpoint/2010/main" val="35439466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8B308-0E0A-5342-9710-8108AFFBA3F4}"/>
              </a:ext>
            </a:extLst>
          </p:cNvPr>
          <p:cNvPicPr>
            <a:picLocks noChangeAspect="1"/>
          </p:cNvPicPr>
          <p:nvPr/>
        </p:nvPicPr>
        <p:blipFill>
          <a:blip r:embed="rId2"/>
          <a:stretch>
            <a:fillRect/>
          </a:stretch>
        </p:blipFill>
        <p:spPr>
          <a:xfrm>
            <a:off x="5420979" y="270356"/>
            <a:ext cx="6065477" cy="2701379"/>
          </a:xfrm>
          <a:prstGeom prst="rect">
            <a:avLst/>
          </a:prstGeom>
          <a:ln>
            <a:noFill/>
          </a:ln>
          <a:effectLst>
            <a:outerShdw blurRad="292100" dist="139700" dir="2700000" algn="tl" rotWithShape="0">
              <a:srgbClr val="333333">
                <a:alpha val="65000"/>
              </a:srgbClr>
            </a:outerShdw>
          </a:effectLst>
        </p:spPr>
      </p:pic>
      <p:pic>
        <p:nvPicPr>
          <p:cNvPr id="6" name="Picture 5" descr="A screenshot of a cell phone&#10;&#10;Description automatically generated">
            <a:extLst>
              <a:ext uri="{FF2B5EF4-FFF2-40B4-BE49-F238E27FC236}">
                <a16:creationId xmlns:a16="http://schemas.microsoft.com/office/drawing/2014/main" id="{0D90808D-6E6D-894B-B7C0-4892AF4816AF}"/>
              </a:ext>
            </a:extLst>
          </p:cNvPr>
          <p:cNvPicPr>
            <a:picLocks noChangeAspect="1"/>
          </p:cNvPicPr>
          <p:nvPr/>
        </p:nvPicPr>
        <p:blipFill rotWithShape="1">
          <a:blip r:embed="rId3"/>
          <a:srcRect r="37576"/>
          <a:stretch/>
        </p:blipFill>
        <p:spPr>
          <a:xfrm>
            <a:off x="375163" y="898152"/>
            <a:ext cx="4838281" cy="506169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ECEC9E9-11E8-074E-BFB2-9E88FC4A9FA7}"/>
              </a:ext>
            </a:extLst>
          </p:cNvPr>
          <p:cNvPicPr>
            <a:picLocks noChangeAspect="1"/>
          </p:cNvPicPr>
          <p:nvPr/>
        </p:nvPicPr>
        <p:blipFill rotWithShape="1">
          <a:blip r:embed="rId4"/>
          <a:srcRect b="25646"/>
          <a:stretch/>
        </p:blipFill>
        <p:spPr>
          <a:xfrm>
            <a:off x="5420979" y="3374203"/>
            <a:ext cx="5973572" cy="3461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19855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2367530-783F-4DB0-91E9-E01FBB97901B}"/>
              </a:ext>
            </a:extLst>
          </p:cNvPr>
          <p:cNvGrpSpPr/>
          <p:nvPr/>
        </p:nvGrpSpPr>
        <p:grpSpPr>
          <a:xfrm>
            <a:off x="10974635" y="320182"/>
            <a:ext cx="877637" cy="722760"/>
            <a:chOff x="10170589" y="2944568"/>
            <a:chExt cx="1749777" cy="1440993"/>
          </a:xfrm>
        </p:grpSpPr>
        <p:sp>
          <p:nvSpPr>
            <p:cNvPr id="7" name="Freeform: Shape 6">
              <a:extLst>
                <a:ext uri="{FF2B5EF4-FFF2-40B4-BE49-F238E27FC236}">
                  <a16:creationId xmlns:a16="http://schemas.microsoft.com/office/drawing/2014/main" id="{C2238808-2546-4555-9ABC-5FCC8265BD65}"/>
                </a:ext>
              </a:extLst>
            </p:cNvPr>
            <p:cNvSpPr/>
            <p:nvPr/>
          </p:nvSpPr>
          <p:spPr>
            <a:xfrm>
              <a:off x="10170589" y="2944568"/>
              <a:ext cx="1543921" cy="1440993"/>
            </a:xfrm>
            <a:custGeom>
              <a:avLst/>
              <a:gdLst>
                <a:gd name="connsiteX0" fmla="*/ 1469998 w 1543920"/>
                <a:gd name="connsiteY0" fmla="*/ 374302 h 1440992"/>
                <a:gd name="connsiteX1" fmla="*/ 1469998 w 1543920"/>
                <a:gd name="connsiteY1" fmla="*/ 252378 h 1440992"/>
                <a:gd name="connsiteX2" fmla="*/ 714226 w 1543920"/>
                <a:gd name="connsiteY2" fmla="*/ 252378 h 1440992"/>
                <a:gd name="connsiteX3" fmla="*/ 541094 w 1543920"/>
                <a:gd name="connsiteY3" fmla="*/ 77196 h 1440992"/>
                <a:gd name="connsiteX4" fmla="*/ 77196 w 1543920"/>
                <a:gd name="connsiteY4" fmla="*/ 77196 h 1440992"/>
                <a:gd name="connsiteX5" fmla="*/ 77196 w 1543920"/>
                <a:gd name="connsiteY5" fmla="*/ 1361053 h 1440992"/>
                <a:gd name="connsiteX6" fmla="*/ 156681 w 1543920"/>
                <a:gd name="connsiteY6" fmla="*/ 1427565 h 1440992"/>
                <a:gd name="connsiteX7" fmla="*/ 1456936 w 1543920"/>
                <a:gd name="connsiteY7" fmla="*/ 1427565 h 1440992"/>
                <a:gd name="connsiteX8" fmla="*/ 1523366 w 1543920"/>
                <a:gd name="connsiteY8" fmla="*/ 1361053 h 1440992"/>
                <a:gd name="connsiteX9" fmla="*/ 1523366 w 1543920"/>
                <a:gd name="connsiteY9" fmla="*/ 374302 h 1440992"/>
                <a:gd name="connsiteX10" fmla="*/ 1469998 w 1543920"/>
                <a:gd name="connsiteY10" fmla="*/ 374302 h 1440992"/>
                <a:gd name="connsiteX11" fmla="*/ 1469998 w 1543920"/>
                <a:gd name="connsiteY11" fmla="*/ 374302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3920" h="1440992">
                  <a:moveTo>
                    <a:pt x="1469998" y="374302"/>
                  </a:moveTo>
                  <a:cubicBezTo>
                    <a:pt x="1469998" y="252378"/>
                    <a:pt x="1469998" y="252378"/>
                    <a:pt x="1469998" y="252378"/>
                  </a:cubicBezTo>
                  <a:cubicBezTo>
                    <a:pt x="714226" y="252378"/>
                    <a:pt x="714226" y="252378"/>
                    <a:pt x="714226" y="252378"/>
                  </a:cubicBezTo>
                  <a:cubicBezTo>
                    <a:pt x="541094" y="77196"/>
                    <a:pt x="541094" y="77196"/>
                    <a:pt x="541094" y="77196"/>
                  </a:cubicBezTo>
                  <a:cubicBezTo>
                    <a:pt x="77196" y="77196"/>
                    <a:pt x="77196" y="77196"/>
                    <a:pt x="77196" y="77196"/>
                  </a:cubicBezTo>
                  <a:cubicBezTo>
                    <a:pt x="77196" y="1361053"/>
                    <a:pt x="77196" y="1361053"/>
                    <a:pt x="77196" y="1361053"/>
                  </a:cubicBezTo>
                  <a:cubicBezTo>
                    <a:pt x="77196" y="1400958"/>
                    <a:pt x="117470" y="1427565"/>
                    <a:pt x="156681" y="1427565"/>
                  </a:cubicBezTo>
                  <a:cubicBezTo>
                    <a:pt x="1456936" y="1427565"/>
                    <a:pt x="1456936" y="1427565"/>
                    <a:pt x="1456936" y="1427565"/>
                  </a:cubicBezTo>
                  <a:cubicBezTo>
                    <a:pt x="1496152" y="1427565"/>
                    <a:pt x="1523366" y="1400958"/>
                    <a:pt x="1523366" y="1361053"/>
                  </a:cubicBezTo>
                  <a:cubicBezTo>
                    <a:pt x="1523366" y="374302"/>
                    <a:pt x="1523366" y="374302"/>
                    <a:pt x="1523366" y="374302"/>
                  </a:cubicBezTo>
                  <a:cubicBezTo>
                    <a:pt x="1469998" y="374302"/>
                    <a:pt x="1469998" y="374302"/>
                    <a:pt x="1469998" y="374302"/>
                  </a:cubicBezTo>
                  <a:cubicBezTo>
                    <a:pt x="1469998" y="374302"/>
                    <a:pt x="1469998" y="374302"/>
                    <a:pt x="1469998" y="374302"/>
                  </a:cubicBezTo>
                  <a:close/>
                </a:path>
              </a:pathLst>
            </a:custGeom>
            <a:solidFill>
              <a:schemeClr val="bg1"/>
            </a:solidFill>
            <a:ln w="9525" cap="flat">
              <a:solidFill>
                <a:schemeClr val="tx2"/>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48057FA6-4356-4519-B4A4-706A145EAC7C}"/>
                </a:ext>
              </a:extLst>
            </p:cNvPr>
            <p:cNvSpPr/>
            <p:nvPr/>
          </p:nvSpPr>
          <p:spPr>
            <a:xfrm>
              <a:off x="10170589" y="2944568"/>
              <a:ext cx="1543921" cy="1440993"/>
            </a:xfrm>
            <a:custGeom>
              <a:avLst/>
              <a:gdLst>
                <a:gd name="connsiteX0" fmla="*/ 549744 w 1543920"/>
                <a:gd name="connsiteY0" fmla="*/ 77196 h 1440992"/>
                <a:gd name="connsiteX1" fmla="*/ 77196 w 1543920"/>
                <a:gd name="connsiteY1" fmla="*/ 77196 h 1440992"/>
                <a:gd name="connsiteX2" fmla="*/ 77196 w 1543920"/>
                <a:gd name="connsiteY2" fmla="*/ 1361053 h 1440992"/>
                <a:gd name="connsiteX3" fmla="*/ 146823 w 1543920"/>
                <a:gd name="connsiteY3" fmla="*/ 1427565 h 1440992"/>
                <a:gd name="connsiteX4" fmla="*/ 216451 w 1543920"/>
                <a:gd name="connsiteY4" fmla="*/ 1361053 h 1440992"/>
                <a:gd name="connsiteX5" fmla="*/ 216451 w 1543920"/>
                <a:gd name="connsiteY5" fmla="*/ 374302 h 1440992"/>
                <a:gd name="connsiteX6" fmla="*/ 1523366 w 1543920"/>
                <a:gd name="connsiteY6" fmla="*/ 374302 h 1440992"/>
                <a:gd name="connsiteX7" fmla="*/ 1523366 w 1543920"/>
                <a:gd name="connsiteY7" fmla="*/ 374302 h 1440992"/>
                <a:gd name="connsiteX8" fmla="*/ 1523366 w 1543920"/>
                <a:gd name="connsiteY8" fmla="*/ 374302 h 1440992"/>
                <a:gd name="connsiteX9" fmla="*/ 1523366 w 1543920"/>
                <a:gd name="connsiteY9" fmla="*/ 252378 h 1440992"/>
                <a:gd name="connsiteX10" fmla="*/ 897882 w 1543920"/>
                <a:gd name="connsiteY10" fmla="*/ 252378 h 1440992"/>
                <a:gd name="connsiteX11" fmla="*/ 731212 w 1543920"/>
                <a:gd name="connsiteY11" fmla="*/ 252378 h 1440992"/>
                <a:gd name="connsiteX12" fmla="*/ 549744 w 1543920"/>
                <a:gd name="connsiteY12" fmla="*/ 77196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3920" h="1440992">
                  <a:moveTo>
                    <a:pt x="549744" y="77196"/>
                  </a:moveTo>
                  <a:cubicBezTo>
                    <a:pt x="77196" y="77196"/>
                    <a:pt x="77196" y="77196"/>
                    <a:pt x="77196" y="77196"/>
                  </a:cubicBezTo>
                  <a:cubicBezTo>
                    <a:pt x="77196" y="1361053"/>
                    <a:pt x="77196" y="1361053"/>
                    <a:pt x="77196" y="1361053"/>
                  </a:cubicBezTo>
                  <a:cubicBezTo>
                    <a:pt x="77196" y="1400958"/>
                    <a:pt x="105724" y="1427565"/>
                    <a:pt x="146823" y="1427565"/>
                  </a:cubicBezTo>
                  <a:cubicBezTo>
                    <a:pt x="175352" y="1427565"/>
                    <a:pt x="216451" y="1400958"/>
                    <a:pt x="216451" y="1361053"/>
                  </a:cubicBezTo>
                  <a:cubicBezTo>
                    <a:pt x="216451" y="374302"/>
                    <a:pt x="216451" y="374302"/>
                    <a:pt x="216451" y="374302"/>
                  </a:cubicBezTo>
                  <a:cubicBezTo>
                    <a:pt x="1523366" y="374302"/>
                    <a:pt x="1523366" y="374302"/>
                    <a:pt x="1523366" y="374302"/>
                  </a:cubicBezTo>
                  <a:cubicBezTo>
                    <a:pt x="1523366" y="374302"/>
                    <a:pt x="1523366" y="374302"/>
                    <a:pt x="1523366" y="374302"/>
                  </a:cubicBezTo>
                  <a:cubicBezTo>
                    <a:pt x="1523366" y="374302"/>
                    <a:pt x="1523366" y="374302"/>
                    <a:pt x="1523366" y="374302"/>
                  </a:cubicBezTo>
                  <a:cubicBezTo>
                    <a:pt x="1523366" y="252378"/>
                    <a:pt x="1523366" y="252378"/>
                    <a:pt x="1523366" y="252378"/>
                  </a:cubicBezTo>
                  <a:cubicBezTo>
                    <a:pt x="897882" y="252378"/>
                    <a:pt x="897882" y="252378"/>
                    <a:pt x="897882" y="252378"/>
                  </a:cubicBezTo>
                  <a:cubicBezTo>
                    <a:pt x="731212" y="252378"/>
                    <a:pt x="731212" y="252378"/>
                    <a:pt x="731212" y="252378"/>
                  </a:cubicBezTo>
                  <a:cubicBezTo>
                    <a:pt x="549744" y="77196"/>
                    <a:pt x="549744" y="77196"/>
                    <a:pt x="549744" y="77196"/>
                  </a:cubicBezTo>
                  <a:close/>
                </a:path>
              </a:pathLst>
            </a:custGeom>
            <a:solidFill>
              <a:schemeClr val="bg1"/>
            </a:solidFill>
            <a:ln w="9525" cap="flat">
              <a:solidFill>
                <a:schemeClr val="tx2"/>
              </a:solid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ACF7E5C1-FD42-4AE2-A9A6-3BAFEB85A9B6}"/>
                </a:ext>
              </a:extLst>
            </p:cNvPr>
            <p:cNvGrpSpPr/>
            <p:nvPr/>
          </p:nvGrpSpPr>
          <p:grpSpPr>
            <a:xfrm>
              <a:off x="10730474" y="2967896"/>
              <a:ext cx="1189892" cy="1272330"/>
              <a:chOff x="8882196" y="3721867"/>
              <a:chExt cx="285941" cy="305752"/>
            </a:xfrm>
            <a:solidFill>
              <a:schemeClr val="bg1"/>
            </a:solidFill>
          </p:grpSpPr>
          <p:sp>
            <p:nvSpPr>
              <p:cNvPr id="11" name="Rectangle 10">
                <a:extLst>
                  <a:ext uri="{FF2B5EF4-FFF2-40B4-BE49-F238E27FC236}">
                    <a16:creationId xmlns:a16="http://schemas.microsoft.com/office/drawing/2014/main" id="{F9B92CE3-F054-47D8-841A-8E7CE400D69A}"/>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23">
                <a:extLst>
                  <a:ext uri="{FF2B5EF4-FFF2-40B4-BE49-F238E27FC236}">
                    <a16:creationId xmlns:a16="http://schemas.microsoft.com/office/drawing/2014/main" id="{25C8EB4A-4B10-4B2B-B467-C19FF62D7592}"/>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4">
                <a:extLst>
                  <a:ext uri="{FF2B5EF4-FFF2-40B4-BE49-F238E27FC236}">
                    <a16:creationId xmlns:a16="http://schemas.microsoft.com/office/drawing/2014/main" id="{BED31583-8B15-48B5-987B-997B0BCC5E10}"/>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5" name="タイトル 14">
            <a:extLst>
              <a:ext uri="{FF2B5EF4-FFF2-40B4-BE49-F238E27FC236}">
                <a16:creationId xmlns:a16="http://schemas.microsoft.com/office/drawing/2014/main" id="{3B9FAB88-0E9F-4F82-B237-1996A9A0AFB6}"/>
              </a:ext>
            </a:extLst>
          </p:cNvPr>
          <p:cNvSpPr>
            <a:spLocks noGrp="1"/>
          </p:cNvSpPr>
          <p:nvPr>
            <p:ph type="title"/>
          </p:nvPr>
        </p:nvSpPr>
        <p:spPr/>
        <p:txBody>
          <a:bodyPr/>
          <a:lstStyle/>
          <a:p>
            <a:r>
              <a:rPr lang="en-US" altLang="ja-JP" dirty="0"/>
              <a:t>Workspace</a:t>
            </a:r>
            <a:endParaRPr lang="ja-JP" altLang="en-US" dirty="0"/>
          </a:p>
        </p:txBody>
      </p:sp>
      <p:sp>
        <p:nvSpPr>
          <p:cNvPr id="16" name="コンテンツ プレースホルダー 15">
            <a:extLst>
              <a:ext uri="{FF2B5EF4-FFF2-40B4-BE49-F238E27FC236}">
                <a16:creationId xmlns:a16="http://schemas.microsoft.com/office/drawing/2014/main" id="{4ED4C12A-E14A-49DA-B11D-767688229CE9}"/>
              </a:ext>
            </a:extLst>
          </p:cNvPr>
          <p:cNvSpPr>
            <a:spLocks noGrp="1"/>
          </p:cNvSpPr>
          <p:nvPr>
            <p:ph sz="quarter" idx="10"/>
          </p:nvPr>
        </p:nvSpPr>
        <p:spPr/>
        <p:txBody>
          <a:bodyPr>
            <a:normAutofit fontScale="92500" lnSpcReduction="10000"/>
          </a:bodyPr>
          <a:lstStyle/>
          <a:p>
            <a:r>
              <a:rPr kumimoji="1" lang="ja-JP" altLang="en-US" dirty="0"/>
              <a:t>学習作業毎の </a:t>
            </a:r>
            <a:r>
              <a:rPr kumimoji="1" lang="en-US" altLang="ja-JP" dirty="0"/>
              <a:t>Compute Resource </a:t>
            </a:r>
            <a:r>
              <a:rPr kumimoji="1" lang="ja-JP" altLang="en-US" dirty="0"/>
              <a:t>論理単位</a:t>
            </a:r>
            <a:endParaRPr kumimoji="1" lang="en-US" altLang="ja-JP" dirty="0"/>
          </a:p>
          <a:p>
            <a:pPr lvl="1"/>
            <a:r>
              <a:rPr kumimoji="1" lang="ja-JP" altLang="en-US" dirty="0"/>
              <a:t>学習</a:t>
            </a:r>
            <a:endParaRPr kumimoji="1" lang="en-US" altLang="ja-JP" dirty="0"/>
          </a:p>
          <a:p>
            <a:pPr lvl="1"/>
            <a:r>
              <a:rPr kumimoji="1" lang="ja-JP" altLang="en-US" dirty="0"/>
              <a:t>モデル</a:t>
            </a:r>
            <a:endParaRPr kumimoji="1" lang="en-US" altLang="ja-JP" dirty="0"/>
          </a:p>
          <a:p>
            <a:r>
              <a:rPr lang="ja-JP" altLang="en-US" dirty="0"/>
              <a:t>複数の </a:t>
            </a:r>
            <a:r>
              <a:rPr lang="en-US" altLang="ja-JP" dirty="0"/>
              <a:t>Workspace</a:t>
            </a:r>
          </a:p>
          <a:p>
            <a:r>
              <a:rPr kumimoji="1" lang="en-US" altLang="ja-JP" dirty="0"/>
              <a:t>Azure Resources</a:t>
            </a:r>
          </a:p>
          <a:p>
            <a:pPr lvl="1"/>
            <a:r>
              <a:rPr lang="en-US" altLang="ja-JP" dirty="0"/>
              <a:t>Azure Container Resistor – </a:t>
            </a:r>
            <a:r>
              <a:rPr lang="ja-JP" altLang="en-US" dirty="0"/>
              <a:t>モデルを </a:t>
            </a:r>
            <a:r>
              <a:rPr lang="en-US" altLang="ja-JP" dirty="0"/>
              <a:t>Docker Container </a:t>
            </a:r>
            <a:r>
              <a:rPr lang="ja-JP" altLang="en-US" dirty="0"/>
              <a:t>化してセキュアに管理</a:t>
            </a:r>
            <a:endParaRPr lang="en-US" altLang="ja-JP" dirty="0"/>
          </a:p>
          <a:p>
            <a:pPr lvl="1"/>
            <a:r>
              <a:rPr kumimoji="1" lang="en-US" altLang="ja-JP" dirty="0"/>
              <a:t>Azure Storage – </a:t>
            </a:r>
            <a:r>
              <a:rPr kumimoji="1" lang="ja-JP" altLang="en-US" dirty="0"/>
              <a:t>学習データ、テレメトリー、モデルファイルなどのストレージ</a:t>
            </a:r>
            <a:endParaRPr kumimoji="1" lang="en-US" altLang="ja-JP" dirty="0"/>
          </a:p>
          <a:p>
            <a:pPr lvl="1"/>
            <a:r>
              <a:rPr lang="en-US" altLang="ja-JP" dirty="0"/>
              <a:t>Azure Application Insight – </a:t>
            </a:r>
            <a:r>
              <a:rPr lang="ja-JP" altLang="en-US" dirty="0"/>
              <a:t>モデルのモニタリング</a:t>
            </a:r>
            <a:endParaRPr lang="en-US" altLang="ja-JP" dirty="0"/>
          </a:p>
          <a:p>
            <a:pPr lvl="1"/>
            <a:r>
              <a:rPr kumimoji="1" lang="en-US" altLang="ja-JP" dirty="0"/>
              <a:t>Azure Key Vault – </a:t>
            </a:r>
            <a:r>
              <a:rPr kumimoji="1" lang="ja-JP" altLang="en-US" dirty="0"/>
              <a:t>学習・推論 </a:t>
            </a:r>
            <a:r>
              <a:rPr kumimoji="1" lang="en-US" altLang="ja-JP" dirty="0"/>
              <a:t>Compute </a:t>
            </a:r>
            <a:r>
              <a:rPr kumimoji="1" lang="ja-JP" altLang="en-US" dirty="0"/>
              <a:t>のクレデンシャルなどセキュアな情報管理</a:t>
            </a:r>
            <a:endParaRPr kumimoji="1" lang="en-US" altLang="ja-JP" dirty="0"/>
          </a:p>
        </p:txBody>
      </p:sp>
    </p:spTree>
    <p:extLst>
      <p:ext uri="{BB962C8B-B14F-4D97-AF65-F5344CB8AC3E}">
        <p14:creationId xmlns:p14="http://schemas.microsoft.com/office/powerpoint/2010/main" val="24498098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dirty="0"/>
              <a:t>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77" y="1080951"/>
            <a:ext cx="11707183" cy="49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075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449D13A-4DDD-4F35-A3C9-1680E5A64A73}"/>
              </a:ext>
            </a:extLst>
          </p:cNvPr>
          <p:cNvSpPr>
            <a:spLocks noGrp="1"/>
          </p:cNvSpPr>
          <p:nvPr>
            <p:ph type="title"/>
          </p:nvPr>
        </p:nvSpPr>
        <p:spPr/>
        <p:txBody>
          <a:bodyPr/>
          <a:lstStyle/>
          <a:p>
            <a:r>
              <a:rPr kumimoji="1" lang="en-US" altLang="ja-JP" dirty="0"/>
              <a:t>Model</a:t>
            </a:r>
            <a:endParaRPr kumimoji="1" lang="ja-JP" altLang="en-US" dirty="0"/>
          </a:p>
        </p:txBody>
      </p:sp>
      <p:sp>
        <p:nvSpPr>
          <p:cNvPr id="5" name="コンテンツ プレースホルダー 4">
            <a:extLst>
              <a:ext uri="{FF2B5EF4-FFF2-40B4-BE49-F238E27FC236}">
                <a16:creationId xmlns:a16="http://schemas.microsoft.com/office/drawing/2014/main" id="{ADA426CB-2FDD-42B0-B090-B488CD8EAED7}"/>
              </a:ext>
            </a:extLst>
          </p:cNvPr>
          <p:cNvSpPr>
            <a:spLocks noGrp="1"/>
          </p:cNvSpPr>
          <p:nvPr>
            <p:ph sz="quarter" idx="10"/>
          </p:nvPr>
        </p:nvSpPr>
        <p:spPr/>
        <p:txBody>
          <a:bodyPr>
            <a:normAutofit/>
          </a:bodyPr>
          <a:lstStyle/>
          <a:p>
            <a:r>
              <a:rPr kumimoji="1" lang="en-US" altLang="ja-JP" dirty="0"/>
              <a:t>Model</a:t>
            </a:r>
          </a:p>
          <a:p>
            <a:pPr lvl="1"/>
            <a:r>
              <a:rPr lang="ja-JP" altLang="en-US" dirty="0"/>
              <a:t>機械学習の結果のファイル</a:t>
            </a:r>
            <a:endParaRPr lang="en-US" altLang="ja-JP" dirty="0"/>
          </a:p>
          <a:p>
            <a:pPr lvl="2"/>
            <a:r>
              <a:rPr lang="en-US" altLang="ja-JP" dirty="0"/>
              <a:t>Azure Machine Learning servicers </a:t>
            </a:r>
            <a:r>
              <a:rPr lang="ja-JP" altLang="en-US" dirty="0"/>
              <a:t>以外で作成したモデルも扱える</a:t>
            </a:r>
            <a:endParaRPr lang="en-US" altLang="ja-JP" dirty="0"/>
          </a:p>
          <a:p>
            <a:pPr lvl="1"/>
            <a:r>
              <a:rPr kumimoji="1" lang="ja-JP" altLang="en-US" dirty="0"/>
              <a:t>様々な機械学習 </a:t>
            </a:r>
            <a:r>
              <a:rPr lang="en-US" altLang="ja-JP" dirty="0"/>
              <a:t>/ </a:t>
            </a:r>
            <a:r>
              <a:rPr lang="ja-JP" altLang="en-US" dirty="0"/>
              <a:t>深層学習のフレームワーク の </a:t>
            </a:r>
            <a:r>
              <a:rPr lang="en-US" altLang="ja-JP" dirty="0"/>
              <a:t>Model</a:t>
            </a:r>
          </a:p>
          <a:p>
            <a:pPr lvl="1"/>
            <a:r>
              <a:rPr lang="en-US" altLang="ja-JP" dirty="0"/>
              <a:t>Workspace </a:t>
            </a:r>
            <a:r>
              <a:rPr lang="ja-JP" altLang="en-US" dirty="0"/>
              <a:t>の中で管理</a:t>
            </a:r>
            <a:endParaRPr lang="en-US" altLang="ja-JP" dirty="0"/>
          </a:p>
        </p:txBody>
      </p:sp>
      <p:sp>
        <p:nvSpPr>
          <p:cNvPr id="6" name="コンテンツ プレースホルダー 5">
            <a:extLst>
              <a:ext uri="{FF2B5EF4-FFF2-40B4-BE49-F238E27FC236}">
                <a16:creationId xmlns:a16="http://schemas.microsoft.com/office/drawing/2014/main" id="{D9715D63-70A1-4B40-A568-5C6B67AB94D4}"/>
              </a:ext>
            </a:extLst>
          </p:cNvPr>
          <p:cNvSpPr>
            <a:spLocks noGrp="1"/>
          </p:cNvSpPr>
          <p:nvPr>
            <p:ph sz="quarter" idx="11"/>
          </p:nvPr>
        </p:nvSpPr>
        <p:spPr/>
        <p:txBody>
          <a:bodyPr/>
          <a:lstStyle/>
          <a:p>
            <a:r>
              <a:rPr kumimoji="1" lang="en-US" altLang="ja-JP" dirty="0"/>
              <a:t>Model Registry</a:t>
            </a:r>
          </a:p>
          <a:p>
            <a:pPr lvl="1"/>
            <a:r>
              <a:rPr kumimoji="1" lang="ja-JP" altLang="en-US" dirty="0"/>
              <a:t>ラベル付けでのバージョン管理</a:t>
            </a:r>
            <a:endParaRPr kumimoji="1" lang="en-US" altLang="ja-JP" dirty="0"/>
          </a:p>
          <a:p>
            <a:pPr lvl="1"/>
            <a:r>
              <a:rPr kumimoji="1" lang="ja-JP" altLang="en-US" dirty="0"/>
              <a:t>追加のメタデータ</a:t>
            </a:r>
            <a:endParaRPr kumimoji="1" lang="en-US" altLang="ja-JP" dirty="0"/>
          </a:p>
          <a:p>
            <a:pPr lvl="1"/>
            <a:r>
              <a:rPr lang="en-US" altLang="ja-JP" dirty="0"/>
              <a:t>Image </a:t>
            </a:r>
            <a:r>
              <a:rPr lang="ja-JP" altLang="en-US" dirty="0"/>
              <a:t>化して使っているものは削除できない</a:t>
            </a:r>
            <a:endParaRPr kumimoji="1" lang="en-US" altLang="ja-JP" dirty="0"/>
          </a:p>
          <a:p>
            <a:pPr lvl="1"/>
            <a:endParaRPr kumimoji="1" lang="ja-JP" altLang="en-US" dirty="0"/>
          </a:p>
        </p:txBody>
      </p:sp>
    </p:spTree>
    <p:extLst>
      <p:ext uri="{BB962C8B-B14F-4D97-AF65-F5344CB8AC3E}">
        <p14:creationId xmlns:p14="http://schemas.microsoft.com/office/powerpoint/2010/main" val="10832219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8F24B86-4660-454F-8638-94A1267C53CD}"/>
              </a:ext>
            </a:extLst>
          </p:cNvPr>
          <p:cNvSpPr>
            <a:spLocks noGrp="1"/>
          </p:cNvSpPr>
          <p:nvPr>
            <p:ph type="title"/>
          </p:nvPr>
        </p:nvSpPr>
        <p:spPr/>
        <p:txBody>
          <a:bodyPr/>
          <a:lstStyle/>
          <a:p>
            <a:r>
              <a:rPr kumimoji="1" lang="en-US" altLang="ja-JP" dirty="0"/>
              <a:t>Experiment</a:t>
            </a:r>
            <a:endParaRPr kumimoji="1" lang="ja-JP" altLang="en-US" dirty="0"/>
          </a:p>
        </p:txBody>
      </p:sp>
      <p:sp>
        <p:nvSpPr>
          <p:cNvPr id="6" name="コンテンツ プレースホルダー 5">
            <a:extLst>
              <a:ext uri="{FF2B5EF4-FFF2-40B4-BE49-F238E27FC236}">
                <a16:creationId xmlns:a16="http://schemas.microsoft.com/office/drawing/2014/main" id="{FC4968C0-9A8F-40AF-82BE-892AA0DF3558}"/>
              </a:ext>
            </a:extLst>
          </p:cNvPr>
          <p:cNvSpPr>
            <a:spLocks noGrp="1"/>
          </p:cNvSpPr>
          <p:nvPr>
            <p:ph sz="quarter" idx="10"/>
          </p:nvPr>
        </p:nvSpPr>
        <p:spPr/>
        <p:txBody>
          <a:bodyPr/>
          <a:lstStyle/>
          <a:p>
            <a:r>
              <a:rPr kumimoji="1" lang="en-US" altLang="ja-JP" dirty="0"/>
              <a:t>Python Script </a:t>
            </a:r>
            <a:r>
              <a:rPr kumimoji="1" lang="ja-JP" altLang="en-US" dirty="0"/>
              <a:t>の学習ジョブ</a:t>
            </a:r>
            <a:endParaRPr kumimoji="1" lang="en-US" altLang="ja-JP" dirty="0"/>
          </a:p>
          <a:p>
            <a:pPr lvl="1"/>
            <a:r>
              <a:rPr kumimoji="1" lang="en-US" altLang="ja-JP" dirty="0"/>
              <a:t>Workspace </a:t>
            </a:r>
            <a:r>
              <a:rPr lang="ja-JP" altLang="en-US" dirty="0" err="1"/>
              <a:t>にて</a:t>
            </a:r>
            <a:r>
              <a:rPr lang="ja-JP" altLang="en-US" dirty="0"/>
              <a:t>管理</a:t>
            </a:r>
            <a:endParaRPr lang="en-US" altLang="ja-JP" dirty="0"/>
          </a:p>
          <a:p>
            <a:pPr lvl="1"/>
            <a:r>
              <a:rPr kumimoji="1" lang="ja-JP" altLang="en-US" dirty="0"/>
              <a:t>実行ログの保存</a:t>
            </a:r>
            <a:endParaRPr kumimoji="1" lang="en-US" altLang="ja-JP" dirty="0"/>
          </a:p>
          <a:p>
            <a:pPr lvl="2"/>
            <a:r>
              <a:rPr lang="en-US" altLang="ja-JP" dirty="0"/>
              <a:t>Timestamp, duration </a:t>
            </a:r>
            <a:r>
              <a:rPr lang="ja-JP" altLang="en-US" dirty="0"/>
              <a:t>など</a:t>
            </a:r>
            <a:endParaRPr lang="en-US" altLang="ja-JP" dirty="0"/>
          </a:p>
          <a:p>
            <a:pPr lvl="2"/>
            <a:r>
              <a:rPr kumimoji="1" lang="ja-JP" altLang="en-US" dirty="0"/>
              <a:t>標準入出力</a:t>
            </a:r>
            <a:endParaRPr kumimoji="1" lang="en-US" altLang="ja-JP" dirty="0"/>
          </a:p>
          <a:p>
            <a:pPr lvl="1"/>
            <a:r>
              <a:rPr lang="ja-JP" altLang="en-US" dirty="0"/>
              <a:t>実行 </a:t>
            </a:r>
            <a:r>
              <a:rPr lang="en-US" altLang="ja-JP" dirty="0"/>
              <a:t>Compute </a:t>
            </a:r>
            <a:r>
              <a:rPr lang="ja-JP" altLang="en-US" dirty="0"/>
              <a:t>環境をアタッチ</a:t>
            </a:r>
            <a:endParaRPr lang="en-US" altLang="ja-JP" dirty="0"/>
          </a:p>
          <a:p>
            <a:pPr lvl="2"/>
            <a:r>
              <a:rPr kumimoji="1" lang="ja-JP" altLang="en-US" dirty="0"/>
              <a:t>ジョブ毎に変更可能</a:t>
            </a:r>
            <a:endParaRPr kumimoji="1" lang="en-US" altLang="ja-JP" dirty="0"/>
          </a:p>
          <a:p>
            <a:pPr lvl="2"/>
            <a:endParaRPr kumimoji="1" lang="ja-JP" altLang="en-US" dirty="0"/>
          </a:p>
        </p:txBody>
      </p:sp>
    </p:spTree>
    <p:extLst>
      <p:ext uri="{BB962C8B-B14F-4D97-AF65-F5344CB8AC3E}">
        <p14:creationId xmlns:p14="http://schemas.microsoft.com/office/powerpoint/2010/main" val="23851601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DB1DC53-ED34-49FC-8055-842E7107EE13}"/>
              </a:ext>
            </a:extLst>
          </p:cNvPr>
          <p:cNvSpPr>
            <a:spLocks noGrp="1"/>
          </p:cNvSpPr>
          <p:nvPr>
            <p:ph sz="quarter" idx="10"/>
          </p:nvPr>
        </p:nvSpPr>
        <p:spPr/>
        <p:txBody>
          <a:bodyPr>
            <a:normAutofit fontScale="92500" lnSpcReduction="20000"/>
          </a:bodyPr>
          <a:lstStyle/>
          <a:p>
            <a:r>
              <a:rPr lang="ja-JP" altLang="en-US" dirty="0"/>
              <a:t>全て終わらせる</a:t>
            </a:r>
            <a:br>
              <a:rPr lang="en-US" altLang="ja-JP" dirty="0"/>
            </a:br>
            <a:r>
              <a:rPr lang="ja-JP" altLang="en-US" dirty="0"/>
              <a:t>必要はない</a:t>
            </a:r>
            <a:endParaRPr lang="en-US" altLang="ja-JP" dirty="0"/>
          </a:p>
          <a:p>
            <a:r>
              <a:rPr lang="ja-JP" altLang="en-US" dirty="0"/>
              <a:t>いつも会えない人が</a:t>
            </a:r>
            <a:br>
              <a:rPr lang="en-US" altLang="ja-JP" dirty="0"/>
            </a:br>
            <a:r>
              <a:rPr lang="ja-JP" altLang="en-US" dirty="0"/>
              <a:t>すぐ近くにいる</a:t>
            </a:r>
            <a:endParaRPr lang="en-US" altLang="ja-JP" dirty="0"/>
          </a:p>
          <a:p>
            <a:r>
              <a:rPr lang="ja-JP" altLang="en-US" dirty="0"/>
              <a:t>うまくいかない事、</a:t>
            </a:r>
            <a:br>
              <a:rPr lang="en-US" altLang="ja-JP" dirty="0"/>
            </a:br>
            <a:r>
              <a:rPr lang="ja-JP" altLang="en-US" dirty="0"/>
              <a:t>大歓迎</a:t>
            </a:r>
            <a:endParaRPr lang="en-US" altLang="ja-JP" dirty="0"/>
          </a:p>
          <a:p>
            <a:pPr lvl="1"/>
            <a:r>
              <a:rPr kumimoji="1" lang="en-US" altLang="ja-JP" dirty="0"/>
              <a:t>Shift + Enter </a:t>
            </a:r>
            <a:r>
              <a:rPr kumimoji="1" lang="ja-JP" altLang="en-US" dirty="0"/>
              <a:t>を</a:t>
            </a:r>
            <a:br>
              <a:rPr kumimoji="1" lang="en-US" altLang="ja-JP" dirty="0"/>
            </a:br>
            <a:r>
              <a:rPr kumimoji="1" lang="ja-JP" altLang="en-US" dirty="0"/>
              <a:t>しに来たわけではない</a:t>
            </a:r>
            <a:endParaRPr kumimoji="1" lang="en-US" altLang="ja-JP" dirty="0"/>
          </a:p>
          <a:p>
            <a:r>
              <a:rPr kumimoji="1" lang="ja-JP" altLang="en-US" dirty="0"/>
              <a:t>成果物 </a:t>
            </a:r>
            <a:r>
              <a:rPr kumimoji="1" lang="en-US" altLang="ja-JP" dirty="0"/>
              <a:t>(Output) </a:t>
            </a:r>
          </a:p>
          <a:p>
            <a:pPr lvl="1"/>
            <a:r>
              <a:rPr kumimoji="1" lang="en-US" altLang="ja-JP" dirty="0"/>
              <a:t>Blog</a:t>
            </a:r>
            <a:r>
              <a:rPr kumimoji="1" lang="ja-JP" altLang="en-US" dirty="0"/>
              <a:t> </a:t>
            </a:r>
            <a:r>
              <a:rPr kumimoji="1" lang="en-US" altLang="ja-JP" dirty="0"/>
              <a:t>/</a:t>
            </a:r>
            <a:r>
              <a:rPr kumimoji="1" lang="ja-JP" altLang="en-US" dirty="0"/>
              <a:t> 社内レポートなど</a:t>
            </a:r>
            <a:endParaRPr kumimoji="1" lang="en-US" altLang="ja-JP" dirty="0"/>
          </a:p>
        </p:txBody>
      </p:sp>
      <p:sp>
        <p:nvSpPr>
          <p:cNvPr id="3" name="タイトル 2">
            <a:extLst>
              <a:ext uri="{FF2B5EF4-FFF2-40B4-BE49-F238E27FC236}">
                <a16:creationId xmlns:a16="http://schemas.microsoft.com/office/drawing/2014/main" id="{99F4BAA8-D0F0-4188-AE16-4CAEBEA43186}"/>
              </a:ext>
            </a:extLst>
          </p:cNvPr>
          <p:cNvSpPr>
            <a:spLocks noGrp="1"/>
          </p:cNvSpPr>
          <p:nvPr>
            <p:ph type="title"/>
          </p:nvPr>
        </p:nvSpPr>
        <p:spPr/>
        <p:txBody>
          <a:bodyPr/>
          <a:lstStyle/>
          <a:p>
            <a:pPr algn="l"/>
            <a:r>
              <a:rPr kumimoji="1" lang="ja-JP" altLang="en-US" dirty="0"/>
              <a:t>効率的な学びのために</a:t>
            </a:r>
          </a:p>
        </p:txBody>
      </p:sp>
      <p:pic>
        <p:nvPicPr>
          <p:cNvPr id="4" name="図 3" descr="人, 女性, 建物, 座っている が含まれている画像&#10;&#10;自動的に生成された説明">
            <a:extLst>
              <a:ext uri="{FF2B5EF4-FFF2-40B4-BE49-F238E27FC236}">
                <a16:creationId xmlns:a16="http://schemas.microsoft.com/office/drawing/2014/main" id="{048A0A13-330F-4D42-BEF7-31B5B4EED30B}"/>
              </a:ext>
            </a:extLst>
          </p:cNvPr>
          <p:cNvPicPr>
            <a:picLocks noChangeAspect="1"/>
          </p:cNvPicPr>
          <p:nvPr/>
        </p:nvPicPr>
        <p:blipFill rotWithShape="1">
          <a:blip r:embed="rId2">
            <a:extLst>
              <a:ext uri="{28A0092B-C50C-407E-A947-70E740481C1C}">
                <a14:useLocalDpi xmlns:a14="http://schemas.microsoft.com/office/drawing/2010/main" val="0"/>
              </a:ext>
            </a:extLst>
          </a:blip>
          <a:srcRect l="23094" t="474" r="13557" b="-1051"/>
          <a:stretch/>
        </p:blipFill>
        <p:spPr>
          <a:xfrm>
            <a:off x="6023992" y="-66274"/>
            <a:ext cx="6606247" cy="6990548"/>
          </a:xfrm>
          <a:prstGeom prst="rect">
            <a:avLst/>
          </a:prstGeom>
        </p:spPr>
      </p:pic>
    </p:spTree>
    <p:extLst>
      <p:ext uri="{BB962C8B-B14F-4D97-AF65-F5344CB8AC3E}">
        <p14:creationId xmlns:p14="http://schemas.microsoft.com/office/powerpoint/2010/main" val="71714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845675" y="5724858"/>
            <a:ext cx="4213197" cy="573071"/>
          </a:xfrm>
          <a:prstGeom prst="rect">
            <a:avLst/>
          </a:prstGeom>
          <a:noFill/>
        </p:spPr>
        <p:txBody>
          <a:bodyPr wrap="square" lIns="89630" tIns="44814" rIns="89630" bIns="44814" rtlCol="0">
            <a:spAutoFit/>
          </a:bodyPr>
          <a:lstStyle/>
          <a:p>
            <a:pPr defTabSz="913698">
              <a:spcBef>
                <a:spcPts val="1765"/>
              </a:spcBef>
              <a:defRPr/>
            </a:pPr>
            <a:r>
              <a:rPr lang="en-US" sz="1568" dirty="0"/>
              <a:t>Leaderboard </a:t>
            </a:r>
            <a:r>
              <a:rPr lang="ja-JP" altLang="en-US" sz="1568" dirty="0"/>
              <a:t>にて、複数の学習実行ジョブの実行とその比較。および、</a:t>
            </a:r>
            <a:r>
              <a:rPr lang="en-US" altLang="ja-JP" sz="1568" dirty="0"/>
              <a:t>Model </a:t>
            </a:r>
            <a:r>
              <a:rPr lang="ja-JP" altLang="en-US" sz="1568" dirty="0"/>
              <a:t>の選択</a:t>
            </a:r>
            <a:endParaRPr lang="en-US" sz="1568" dirty="0"/>
          </a:p>
        </p:txBody>
      </p:sp>
      <p:sp>
        <p:nvSpPr>
          <p:cNvPr id="5" name="TextBox 4">
            <a:extLst>
              <a:ext uri="{FF2B5EF4-FFF2-40B4-BE49-F238E27FC236}">
                <a16:creationId xmlns:a16="http://schemas.microsoft.com/office/drawing/2014/main" id="{5A3E1C3C-1BCA-4338-BF34-16E9C990BBCD}"/>
              </a:ext>
            </a:extLst>
          </p:cNvPr>
          <p:cNvSpPr txBox="1"/>
          <p:nvPr/>
        </p:nvSpPr>
        <p:spPr>
          <a:xfrm>
            <a:off x="6539391" y="5724858"/>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機械学習および深層学習での </a:t>
            </a:r>
            <a:r>
              <a:rPr lang="en-US" altLang="ja-JP" sz="1568" dirty="0"/>
              <a:t>Hyperparameter </a:t>
            </a:r>
            <a:r>
              <a:rPr lang="ja-JP" altLang="en-US" sz="1568" dirty="0"/>
              <a:t>チューニング</a:t>
            </a:r>
            <a:endParaRPr lang="en-US" sz="1568" dirty="0"/>
          </a:p>
        </p:txBody>
      </p:sp>
      <p:sp>
        <p:nvSpPr>
          <p:cNvPr id="6" name="TextBox 5">
            <a:extLst>
              <a:ext uri="{FF2B5EF4-FFF2-40B4-BE49-F238E27FC236}">
                <a16:creationId xmlns:a16="http://schemas.microsoft.com/office/drawing/2014/main" id="{7B907708-93CF-CB46-9F01-5B230A22D267}"/>
              </a:ext>
            </a:extLst>
          </p:cNvPr>
          <p:cNvSpPr txBox="1"/>
          <p:nvPr/>
        </p:nvSpPr>
        <p:spPr>
          <a:xfrm>
            <a:off x="845675" y="3196155"/>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ローカル、リモート問わず、学習ジョブのメトリックスや出力ジョブなどの確認</a:t>
            </a:r>
            <a:endParaRPr lang="en-US" sz="1568" dirty="0"/>
          </a:p>
        </p:txBody>
      </p:sp>
      <p:sp>
        <p:nvSpPr>
          <p:cNvPr id="7" name="TextBox 6">
            <a:extLst>
              <a:ext uri="{FF2B5EF4-FFF2-40B4-BE49-F238E27FC236}">
                <a16:creationId xmlns:a16="http://schemas.microsoft.com/office/drawing/2014/main" id="{98C78B62-9A61-9C45-B63F-1AE5BEB0CEC7}"/>
              </a:ext>
            </a:extLst>
          </p:cNvPr>
          <p:cNvSpPr txBox="1"/>
          <p:nvPr/>
        </p:nvSpPr>
        <p:spPr>
          <a:xfrm>
            <a:off x="6539391" y="3196155"/>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ローカル、リモート問わず、学習ジョブ自体のスケールアップ、スケールアウト</a:t>
            </a:r>
            <a:endParaRPr lang="en-US" sz="1568" dirty="0"/>
          </a:p>
        </p:txBody>
      </p:sp>
      <p:grpSp>
        <p:nvGrpSpPr>
          <p:cNvPr id="63" name="Group 62">
            <a:extLst>
              <a:ext uri="{FF2B5EF4-FFF2-40B4-BE49-F238E27FC236}">
                <a16:creationId xmlns:a16="http://schemas.microsoft.com/office/drawing/2014/main" id="{8FDB52CC-88F5-554E-830E-650B226D78E9}"/>
              </a:ext>
            </a:extLst>
          </p:cNvPr>
          <p:cNvGrpSpPr/>
          <p:nvPr/>
        </p:nvGrpSpPr>
        <p:grpSpPr>
          <a:xfrm>
            <a:off x="1433507" y="1969901"/>
            <a:ext cx="1424120" cy="1094291"/>
            <a:chOff x="1054529" y="1695612"/>
            <a:chExt cx="1860399" cy="1429527"/>
          </a:xfrm>
        </p:grpSpPr>
        <p:sp>
          <p:nvSpPr>
            <p:cNvPr id="10" name="Freeform 5">
              <a:extLst>
                <a:ext uri="{FF2B5EF4-FFF2-40B4-BE49-F238E27FC236}">
                  <a16:creationId xmlns:a16="http://schemas.microsoft.com/office/drawing/2014/main" id="{49715EDF-1009-4749-9A68-84A6CD7FA53D}"/>
                </a:ext>
              </a:extLst>
            </p:cNvPr>
            <p:cNvSpPr>
              <a:spLocks noEditPoints="1"/>
            </p:cNvSpPr>
            <p:nvPr/>
          </p:nvSpPr>
          <p:spPr bwMode="auto">
            <a:xfrm>
              <a:off x="1054529" y="2126319"/>
              <a:ext cx="597959" cy="6681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505050"/>
                </a:solidFill>
                <a:latin typeface="Segoe UI Semilight"/>
              </a:endParaRPr>
            </a:p>
          </p:txBody>
        </p:sp>
        <p:grpSp>
          <p:nvGrpSpPr>
            <p:cNvPr id="20" name="Group 19">
              <a:extLst>
                <a:ext uri="{FF2B5EF4-FFF2-40B4-BE49-F238E27FC236}">
                  <a16:creationId xmlns:a16="http://schemas.microsoft.com/office/drawing/2014/main" id="{BDE77B8F-2258-D349-9850-3798C71955E1}"/>
                </a:ext>
              </a:extLst>
            </p:cNvPr>
            <p:cNvGrpSpPr/>
            <p:nvPr/>
          </p:nvGrpSpPr>
          <p:grpSpPr>
            <a:xfrm flipH="1">
              <a:off x="1486874" y="2560684"/>
              <a:ext cx="335581" cy="410796"/>
              <a:chOff x="3003960" y="3685414"/>
              <a:chExt cx="403310" cy="493707"/>
            </a:xfrm>
            <a:solidFill>
              <a:schemeClr val="bg1"/>
            </a:solidFill>
          </p:grpSpPr>
          <p:sp>
            <p:nvSpPr>
              <p:cNvPr id="26" name="Snip Single Corner Rectangle 26">
                <a:extLst>
                  <a:ext uri="{FF2B5EF4-FFF2-40B4-BE49-F238E27FC236}">
                    <a16:creationId xmlns:a16="http://schemas.microsoft.com/office/drawing/2014/main" id="{23FE9337-4988-5A4A-96B1-BC209FEFDE3E}"/>
                  </a:ext>
                </a:extLst>
              </p:cNvPr>
              <p:cNvSpPr/>
              <p:nvPr/>
            </p:nvSpPr>
            <p:spPr bwMode="auto">
              <a:xfrm flipH="1">
                <a:off x="3003960" y="3685414"/>
                <a:ext cx="403310" cy="493707"/>
              </a:xfrm>
              <a:prstGeom prst="snip1Rect">
                <a:avLst>
                  <a:gd name="adj" fmla="val 28736"/>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riangle 27">
                <a:extLst>
                  <a:ext uri="{FF2B5EF4-FFF2-40B4-BE49-F238E27FC236}">
                    <a16:creationId xmlns:a16="http://schemas.microsoft.com/office/drawing/2014/main" id="{ED8A6BCC-F462-FE4C-A27F-7D2E4E439016}"/>
                  </a:ext>
                </a:extLst>
              </p:cNvPr>
              <p:cNvSpPr/>
              <p:nvPr/>
            </p:nvSpPr>
            <p:spPr bwMode="auto">
              <a:xfrm rot="8100000">
                <a:off x="3012552" y="3733609"/>
                <a:ext cx="160049" cy="80930"/>
              </a:xfrm>
              <a:prstGeom prst="triangle">
                <a:avLst/>
              </a:prstGeom>
              <a:grp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BC8F475-A3B9-064B-80F2-C5A4D0EC20A0}"/>
                </a:ext>
              </a:extLst>
            </p:cNvPr>
            <p:cNvGrpSpPr/>
            <p:nvPr/>
          </p:nvGrpSpPr>
          <p:grpSpPr>
            <a:xfrm>
              <a:off x="2548269" y="2758480"/>
              <a:ext cx="366659" cy="366659"/>
              <a:chOff x="1672050" y="2651602"/>
              <a:chExt cx="320918" cy="320918"/>
            </a:xfrm>
          </p:grpSpPr>
          <p:grpSp>
            <p:nvGrpSpPr>
              <p:cNvPr id="37" name="Group 36">
                <a:extLst>
                  <a:ext uri="{FF2B5EF4-FFF2-40B4-BE49-F238E27FC236}">
                    <a16:creationId xmlns:a16="http://schemas.microsoft.com/office/drawing/2014/main" id="{691F4673-4770-C24C-9B10-886099E9A2CA}"/>
                  </a:ext>
                </a:extLst>
              </p:cNvPr>
              <p:cNvGrpSpPr/>
              <p:nvPr/>
            </p:nvGrpSpPr>
            <p:grpSpPr>
              <a:xfrm>
                <a:off x="1731528" y="2712993"/>
                <a:ext cx="201963" cy="201963"/>
                <a:chOff x="10194820" y="1273488"/>
                <a:chExt cx="394855" cy="394855"/>
              </a:xfrm>
            </p:grpSpPr>
            <p:cxnSp>
              <p:nvCxnSpPr>
                <p:cNvPr id="38" name="Straight Connector 37">
                  <a:extLst>
                    <a:ext uri="{FF2B5EF4-FFF2-40B4-BE49-F238E27FC236}">
                      <a16:creationId xmlns:a16="http://schemas.microsoft.com/office/drawing/2014/main" id="{5CF718BB-FA19-D640-8BBC-51AD3523E74A}"/>
                    </a:ext>
                  </a:extLst>
                </p:cNvPr>
                <p:cNvCxnSpPr/>
                <p:nvPr/>
              </p:nvCxnSpPr>
              <p:spPr>
                <a:xfrm>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01FEED-23A9-7045-A24E-5FA27C920067}"/>
                    </a:ext>
                  </a:extLst>
                </p:cNvPr>
                <p:cNvCxnSpPr>
                  <a:cxnSpLocks/>
                </p:cNvCxnSpPr>
                <p:nvPr/>
              </p:nvCxnSpPr>
              <p:spPr>
                <a:xfrm rot="16200000" flipV="1">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F38EB863-C4D0-6C42-9833-1505136CE2A3}"/>
                  </a:ext>
                </a:extLst>
              </p:cNvPr>
              <p:cNvSpPr/>
              <p:nvPr/>
            </p:nvSpPr>
            <p:spPr bwMode="auto">
              <a:xfrm>
                <a:off x="1672050" y="2651602"/>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5282E17C-C851-DB4D-B951-D3907241F83F}"/>
                </a:ext>
              </a:extLst>
            </p:cNvPr>
            <p:cNvGrpSpPr/>
            <p:nvPr/>
          </p:nvGrpSpPr>
          <p:grpSpPr>
            <a:xfrm>
              <a:off x="2548269" y="2239742"/>
              <a:ext cx="366659" cy="366659"/>
              <a:chOff x="1672050" y="2197577"/>
              <a:chExt cx="320918" cy="320918"/>
            </a:xfrm>
          </p:grpSpPr>
          <p:grpSp>
            <p:nvGrpSpPr>
              <p:cNvPr id="11" name="Group 10">
                <a:extLst>
                  <a:ext uri="{FF2B5EF4-FFF2-40B4-BE49-F238E27FC236}">
                    <a16:creationId xmlns:a16="http://schemas.microsoft.com/office/drawing/2014/main" id="{5D953A54-B7AE-0341-8F82-E623E92BD3C3}"/>
                  </a:ext>
                </a:extLst>
              </p:cNvPr>
              <p:cNvGrpSpPr/>
              <p:nvPr/>
            </p:nvGrpSpPr>
            <p:grpSpPr>
              <a:xfrm>
                <a:off x="1738082" y="2257784"/>
                <a:ext cx="204537" cy="199247"/>
                <a:chOff x="1047750" y="3578225"/>
                <a:chExt cx="368300" cy="358775"/>
              </a:xfrm>
            </p:grpSpPr>
            <p:cxnSp>
              <p:nvCxnSpPr>
                <p:cNvPr id="13" name="Straight Connector 12">
                  <a:extLst>
                    <a:ext uri="{FF2B5EF4-FFF2-40B4-BE49-F238E27FC236}">
                      <a16:creationId xmlns:a16="http://schemas.microsoft.com/office/drawing/2014/main" id="{2682F748-351A-CB48-981D-D485160FB098}"/>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D8DBA5-891E-EF4A-9D46-CDF4D2BE99A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96752B-7D86-734E-B064-E75579804221}"/>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7243AA-964F-F04B-9282-3C5BC8FAA1DA}"/>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0A80CEBC-C74F-C64D-8B4B-F00FC9E9FE6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BD7AA628-4C7D-9E4B-BDA3-8528C6642C75}"/>
                </a:ext>
              </a:extLst>
            </p:cNvPr>
            <p:cNvGrpSpPr/>
            <p:nvPr/>
          </p:nvGrpSpPr>
          <p:grpSpPr>
            <a:xfrm>
              <a:off x="2548269" y="1695612"/>
              <a:ext cx="366659" cy="366659"/>
              <a:chOff x="1672050" y="1721327"/>
              <a:chExt cx="320918" cy="320918"/>
            </a:xfrm>
          </p:grpSpPr>
          <p:grpSp>
            <p:nvGrpSpPr>
              <p:cNvPr id="50" name="Group 49">
                <a:extLst>
                  <a:ext uri="{FF2B5EF4-FFF2-40B4-BE49-F238E27FC236}">
                    <a16:creationId xmlns:a16="http://schemas.microsoft.com/office/drawing/2014/main" id="{E7038CED-FE3C-EF49-859B-76201DA1CCFA}"/>
                  </a:ext>
                </a:extLst>
              </p:cNvPr>
              <p:cNvGrpSpPr/>
              <p:nvPr/>
            </p:nvGrpSpPr>
            <p:grpSpPr>
              <a:xfrm>
                <a:off x="1751232" y="1788652"/>
                <a:ext cx="204931" cy="175496"/>
                <a:chOff x="1751232" y="1788652"/>
                <a:chExt cx="204931" cy="175496"/>
              </a:xfrm>
            </p:grpSpPr>
            <p:grpSp>
              <p:nvGrpSpPr>
                <p:cNvPr id="42" name="Group 41">
                  <a:extLst>
                    <a:ext uri="{FF2B5EF4-FFF2-40B4-BE49-F238E27FC236}">
                      <a16:creationId xmlns:a16="http://schemas.microsoft.com/office/drawing/2014/main" id="{2B4B1955-011F-D04A-9425-D4975CD3B83C}"/>
                    </a:ext>
                  </a:extLst>
                </p:cNvPr>
                <p:cNvGrpSpPr/>
                <p:nvPr/>
              </p:nvGrpSpPr>
              <p:grpSpPr>
                <a:xfrm>
                  <a:off x="1751232" y="1791336"/>
                  <a:ext cx="180165" cy="172812"/>
                  <a:chOff x="10547588" y="3559464"/>
                  <a:chExt cx="623440" cy="597994"/>
                </a:xfrm>
              </p:grpSpPr>
              <p:sp>
                <p:nvSpPr>
                  <p:cNvPr id="40" name="Freeform 39">
                    <a:extLst>
                      <a:ext uri="{FF2B5EF4-FFF2-40B4-BE49-F238E27FC236}">
                        <a16:creationId xmlns:a16="http://schemas.microsoft.com/office/drawing/2014/main" id="{65C6039A-6665-4142-8767-F8D116CDE6AE}"/>
                      </a:ext>
                    </a:extLst>
                  </p:cNvPr>
                  <p:cNvSpPr/>
                  <p:nvPr/>
                </p:nvSpPr>
                <p:spPr bwMode="auto">
                  <a:xfrm>
                    <a:off x="10547588" y="3559464"/>
                    <a:ext cx="623440" cy="597994"/>
                  </a:xfrm>
                  <a:custGeom>
                    <a:avLst/>
                    <a:gdLst>
                      <a:gd name="connsiteX0" fmla="*/ 0 w 509154"/>
                      <a:gd name="connsiteY0" fmla="*/ 0 h 488373"/>
                      <a:gd name="connsiteX1" fmla="*/ 0 w 509154"/>
                      <a:gd name="connsiteY1" fmla="*/ 488373 h 488373"/>
                      <a:gd name="connsiteX2" fmla="*/ 509154 w 509154"/>
                      <a:gd name="connsiteY2" fmla="*/ 488373 h 488373"/>
                    </a:gdLst>
                    <a:ahLst/>
                    <a:cxnLst>
                      <a:cxn ang="0">
                        <a:pos x="connsiteX0" y="connsiteY0"/>
                      </a:cxn>
                      <a:cxn ang="0">
                        <a:pos x="connsiteX1" y="connsiteY1"/>
                      </a:cxn>
                      <a:cxn ang="0">
                        <a:pos x="connsiteX2" y="connsiteY2"/>
                      </a:cxn>
                    </a:cxnLst>
                    <a:rect l="l" t="t" r="r" b="b"/>
                    <a:pathLst>
                      <a:path w="509154" h="488373">
                        <a:moveTo>
                          <a:pt x="0" y="0"/>
                        </a:moveTo>
                        <a:lnTo>
                          <a:pt x="0" y="488373"/>
                        </a:lnTo>
                        <a:lnTo>
                          <a:pt x="509154" y="488373"/>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sp>
                <p:nvSpPr>
                  <p:cNvPr id="41" name="Freeform 40">
                    <a:extLst>
                      <a:ext uri="{FF2B5EF4-FFF2-40B4-BE49-F238E27FC236}">
                        <a16:creationId xmlns:a16="http://schemas.microsoft.com/office/drawing/2014/main" id="{47322E71-C480-BB4A-A00C-D6247538A2E1}"/>
                      </a:ext>
                    </a:extLst>
                  </p:cNvPr>
                  <p:cNvSpPr/>
                  <p:nvPr/>
                </p:nvSpPr>
                <p:spPr bwMode="auto">
                  <a:xfrm>
                    <a:off x="10547588" y="3596957"/>
                    <a:ext cx="616772" cy="560501"/>
                  </a:xfrm>
                  <a:custGeom>
                    <a:avLst/>
                    <a:gdLst>
                      <a:gd name="connsiteX0" fmla="*/ 0 w 540327"/>
                      <a:gd name="connsiteY0" fmla="*/ 415637 h 415637"/>
                      <a:gd name="connsiteX1" fmla="*/ 166254 w 540327"/>
                      <a:gd name="connsiteY1" fmla="*/ 176646 h 415637"/>
                      <a:gd name="connsiteX2" fmla="*/ 311727 w 540327"/>
                      <a:gd name="connsiteY2" fmla="*/ 332509 h 415637"/>
                      <a:gd name="connsiteX3" fmla="*/ 540327 w 540327"/>
                      <a:gd name="connsiteY3" fmla="*/ 0 h 415637"/>
                    </a:gdLst>
                    <a:ahLst/>
                    <a:cxnLst>
                      <a:cxn ang="0">
                        <a:pos x="connsiteX0" y="connsiteY0"/>
                      </a:cxn>
                      <a:cxn ang="0">
                        <a:pos x="connsiteX1" y="connsiteY1"/>
                      </a:cxn>
                      <a:cxn ang="0">
                        <a:pos x="connsiteX2" y="connsiteY2"/>
                      </a:cxn>
                      <a:cxn ang="0">
                        <a:pos x="connsiteX3" y="connsiteY3"/>
                      </a:cxn>
                    </a:cxnLst>
                    <a:rect l="l" t="t" r="r" b="b"/>
                    <a:pathLst>
                      <a:path w="540327" h="415637">
                        <a:moveTo>
                          <a:pt x="0" y="415637"/>
                        </a:moveTo>
                        <a:lnTo>
                          <a:pt x="166254" y="176646"/>
                        </a:lnTo>
                        <a:lnTo>
                          <a:pt x="311727" y="332509"/>
                        </a:lnTo>
                        <a:lnTo>
                          <a:pt x="540327"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sp>
              <p:nvSpPr>
                <p:cNvPr id="46" name="Triangle 45">
                  <a:extLst>
                    <a:ext uri="{FF2B5EF4-FFF2-40B4-BE49-F238E27FC236}">
                      <a16:creationId xmlns:a16="http://schemas.microsoft.com/office/drawing/2014/main" id="{8F62DFDF-A05F-DF42-AC1B-C5B54A8A2434}"/>
                    </a:ext>
                  </a:extLst>
                </p:cNvPr>
                <p:cNvSpPr/>
                <p:nvPr/>
              </p:nvSpPr>
              <p:spPr bwMode="auto">
                <a:xfrm rot="2091474">
                  <a:off x="1888434" y="1788652"/>
                  <a:ext cx="67729" cy="58387"/>
                </a:xfrm>
                <a:prstGeom prst="triangle">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Rectangle 48">
                <a:extLst>
                  <a:ext uri="{FF2B5EF4-FFF2-40B4-BE49-F238E27FC236}">
                    <a16:creationId xmlns:a16="http://schemas.microsoft.com/office/drawing/2014/main" id="{4B6F0BE6-C85D-EE45-98A3-4C0DF325B60B}"/>
                  </a:ext>
                </a:extLst>
              </p:cNvPr>
              <p:cNvSpPr/>
              <p:nvPr/>
            </p:nvSpPr>
            <p:spPr bwMode="auto">
              <a:xfrm>
                <a:off x="1672050" y="172132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5" name="Right Bracket 54">
              <a:extLst>
                <a:ext uri="{FF2B5EF4-FFF2-40B4-BE49-F238E27FC236}">
                  <a16:creationId xmlns:a16="http://schemas.microsoft.com/office/drawing/2014/main" id="{3AFC4557-B9EB-C241-8037-6CCFFF11C021}"/>
                </a:ext>
              </a:extLst>
            </p:cNvPr>
            <p:cNvSpPr/>
            <p:nvPr/>
          </p:nvSpPr>
          <p:spPr>
            <a:xfrm flipH="1">
              <a:off x="2254801" y="1865017"/>
              <a:ext cx="293502" cy="1116109"/>
            </a:xfrm>
            <a:prstGeom prst="rightBracket">
              <a:avLst>
                <a:gd name="adj" fmla="val 0"/>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cxnSp>
          <p:nvCxnSpPr>
            <p:cNvPr id="58" name="Elbow Connector 57">
              <a:extLst>
                <a:ext uri="{FF2B5EF4-FFF2-40B4-BE49-F238E27FC236}">
                  <a16:creationId xmlns:a16="http://schemas.microsoft.com/office/drawing/2014/main" id="{C4592277-4358-C448-B63E-ED65EFCF99CA}"/>
                </a:ext>
              </a:extLst>
            </p:cNvPr>
            <p:cNvCxnSpPr>
              <a:cxnSpLocks/>
              <a:stCxn id="48" idx="1"/>
              <a:endCxn id="26" idx="0"/>
            </p:cNvCxnSpPr>
            <p:nvPr/>
          </p:nvCxnSpPr>
          <p:spPr>
            <a:xfrm rot="10800000" flipV="1">
              <a:off x="1822455" y="2423072"/>
              <a:ext cx="725814" cy="343011"/>
            </a:xfrm>
            <a:prstGeom prst="bentConnector3">
              <a:avLst>
                <a:gd name="adj1" fmla="val 66357"/>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E86658-D64F-4343-AE93-61D9F57DC169}"/>
              </a:ext>
            </a:extLst>
          </p:cNvPr>
          <p:cNvGrpSpPr/>
          <p:nvPr/>
        </p:nvGrpSpPr>
        <p:grpSpPr>
          <a:xfrm>
            <a:off x="6990064" y="1668319"/>
            <a:ext cx="2272698" cy="1395873"/>
            <a:chOff x="6592418" y="1370957"/>
            <a:chExt cx="2856081" cy="1754182"/>
          </a:xfrm>
        </p:grpSpPr>
        <p:grpSp>
          <p:nvGrpSpPr>
            <p:cNvPr id="124" name="Group 123">
              <a:extLst>
                <a:ext uri="{FF2B5EF4-FFF2-40B4-BE49-F238E27FC236}">
                  <a16:creationId xmlns:a16="http://schemas.microsoft.com/office/drawing/2014/main" id="{C668EF45-4AB7-7D40-AC7F-02338B04B974}"/>
                </a:ext>
              </a:extLst>
            </p:cNvPr>
            <p:cNvGrpSpPr/>
            <p:nvPr/>
          </p:nvGrpSpPr>
          <p:grpSpPr>
            <a:xfrm>
              <a:off x="6699946" y="1669788"/>
              <a:ext cx="2344136" cy="1455351"/>
              <a:chOff x="6247662" y="1498279"/>
              <a:chExt cx="2541774" cy="1578054"/>
            </a:xfrm>
          </p:grpSpPr>
          <p:cxnSp>
            <p:nvCxnSpPr>
              <p:cNvPr id="95" name="Straight Arrow Connector 94">
                <a:extLst>
                  <a:ext uri="{FF2B5EF4-FFF2-40B4-BE49-F238E27FC236}">
                    <a16:creationId xmlns:a16="http://schemas.microsoft.com/office/drawing/2014/main" id="{E34D87DD-CB10-834D-A9E7-12EEC54FB771}"/>
                  </a:ext>
                </a:extLst>
              </p:cNvPr>
              <p:cNvCxnSpPr>
                <a:cxnSpLocks/>
              </p:cNvCxnSpPr>
              <p:nvPr/>
            </p:nvCxnSpPr>
            <p:spPr>
              <a:xfrm flipV="1">
                <a:off x="6382002" y="1498279"/>
                <a:ext cx="0" cy="1266073"/>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3D7F4E3-2D71-7843-8652-C264B427923D}"/>
                  </a:ext>
                </a:extLst>
              </p:cNvPr>
              <p:cNvCxnSpPr>
                <a:cxnSpLocks/>
              </p:cNvCxnSpPr>
              <p:nvPr/>
            </p:nvCxnSpPr>
            <p:spPr>
              <a:xfrm>
                <a:off x="6603162" y="2961999"/>
                <a:ext cx="2186274"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24438CDA-162D-3B4E-92C9-74457390BA7A}"/>
                  </a:ext>
                </a:extLst>
              </p:cNvPr>
              <p:cNvGrpSpPr/>
              <p:nvPr/>
            </p:nvGrpSpPr>
            <p:grpSpPr>
              <a:xfrm>
                <a:off x="6247662" y="2807653"/>
                <a:ext cx="268680" cy="268680"/>
                <a:chOff x="2316342" y="2981021"/>
                <a:chExt cx="230749" cy="230749"/>
              </a:xfrm>
            </p:grpSpPr>
            <p:cxnSp>
              <p:nvCxnSpPr>
                <p:cNvPr id="97" name="Straight Connector 96">
                  <a:extLst>
                    <a:ext uri="{FF2B5EF4-FFF2-40B4-BE49-F238E27FC236}">
                      <a16:creationId xmlns:a16="http://schemas.microsoft.com/office/drawing/2014/main" id="{4A8C9533-8DD1-314A-BF25-4B6621BF21AD}"/>
                    </a:ext>
                  </a:extLst>
                </p:cNvPr>
                <p:cNvCxnSpPr/>
                <p:nvPr/>
              </p:nvCxnSpPr>
              <p:spPr>
                <a:xfrm>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3221C0-C55F-D945-9D24-77CA27C37BD3}"/>
                    </a:ext>
                  </a:extLst>
                </p:cNvPr>
                <p:cNvCxnSpPr>
                  <a:cxnSpLocks/>
                </p:cNvCxnSpPr>
                <p:nvPr/>
              </p:nvCxnSpPr>
              <p:spPr>
                <a:xfrm rot="16200000" flipV="1">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3BB184F8-2138-174A-86EF-6C59B730EE90}"/>
                </a:ext>
              </a:extLst>
            </p:cNvPr>
            <p:cNvGrpSpPr/>
            <p:nvPr/>
          </p:nvGrpSpPr>
          <p:grpSpPr>
            <a:xfrm>
              <a:off x="7529939" y="1997967"/>
              <a:ext cx="791117" cy="672986"/>
              <a:chOff x="6728303" y="1805887"/>
              <a:chExt cx="679432" cy="577978"/>
            </a:xfrm>
          </p:grpSpPr>
          <p:grpSp>
            <p:nvGrpSpPr>
              <p:cNvPr id="101" name="Group 100">
                <a:extLst>
                  <a:ext uri="{FF2B5EF4-FFF2-40B4-BE49-F238E27FC236}">
                    <a16:creationId xmlns:a16="http://schemas.microsoft.com/office/drawing/2014/main" id="{21F12630-E8BA-6E4A-BECE-9A8ED68CBD58}"/>
                  </a:ext>
                </a:extLst>
              </p:cNvPr>
              <p:cNvGrpSpPr/>
              <p:nvPr/>
            </p:nvGrpSpPr>
            <p:grpSpPr>
              <a:xfrm>
                <a:off x="6728303" y="1805887"/>
                <a:ext cx="679432" cy="577978"/>
                <a:chOff x="2107244" y="1575258"/>
                <a:chExt cx="310993" cy="264555"/>
              </a:xfrm>
            </p:grpSpPr>
            <p:grpSp>
              <p:nvGrpSpPr>
                <p:cNvPr id="102" name="Group 101">
                  <a:extLst>
                    <a:ext uri="{FF2B5EF4-FFF2-40B4-BE49-F238E27FC236}">
                      <a16:creationId xmlns:a16="http://schemas.microsoft.com/office/drawing/2014/main" id="{1A75DAFC-14A1-7648-B25C-1972F2E19C32}"/>
                    </a:ext>
                  </a:extLst>
                </p:cNvPr>
                <p:cNvGrpSpPr/>
                <p:nvPr/>
              </p:nvGrpSpPr>
              <p:grpSpPr>
                <a:xfrm>
                  <a:off x="2107244" y="1575258"/>
                  <a:ext cx="310993" cy="264555"/>
                  <a:chOff x="2107244" y="1575258"/>
                  <a:chExt cx="310993" cy="264555"/>
                </a:xfrm>
              </p:grpSpPr>
              <p:sp>
                <p:nvSpPr>
                  <p:cNvPr id="110" name="Rectangle 9">
                    <a:extLst>
                      <a:ext uri="{FF2B5EF4-FFF2-40B4-BE49-F238E27FC236}">
                        <a16:creationId xmlns:a16="http://schemas.microsoft.com/office/drawing/2014/main" id="{FBFCEE75-D939-FC45-9758-07DCAF80B889}"/>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11" name="Line 10">
                    <a:extLst>
                      <a:ext uri="{FF2B5EF4-FFF2-40B4-BE49-F238E27FC236}">
                        <a16:creationId xmlns:a16="http://schemas.microsoft.com/office/drawing/2014/main" id="{E8AB4D1B-9B42-3B4C-AEE6-01C1618BA633}"/>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grpSp>
            <p:grpSp>
              <p:nvGrpSpPr>
                <p:cNvPr id="103" name="Group 102">
                  <a:extLst>
                    <a:ext uri="{FF2B5EF4-FFF2-40B4-BE49-F238E27FC236}">
                      <a16:creationId xmlns:a16="http://schemas.microsoft.com/office/drawing/2014/main" id="{629B65BF-97CB-D64E-AECC-49C31E06CA83}"/>
                    </a:ext>
                  </a:extLst>
                </p:cNvPr>
                <p:cNvGrpSpPr/>
                <p:nvPr/>
              </p:nvGrpSpPr>
              <p:grpSpPr>
                <a:xfrm>
                  <a:off x="2287367" y="1599181"/>
                  <a:ext cx="95690" cy="23923"/>
                  <a:chOff x="2287367" y="1599181"/>
                  <a:chExt cx="95690" cy="23923"/>
                </a:xfrm>
              </p:grpSpPr>
              <p:sp>
                <p:nvSpPr>
                  <p:cNvPr id="107" name="Oval 11">
                    <a:extLst>
                      <a:ext uri="{FF2B5EF4-FFF2-40B4-BE49-F238E27FC236}">
                        <a16:creationId xmlns:a16="http://schemas.microsoft.com/office/drawing/2014/main" id="{C3F9AEFD-C4AE-7B45-B4CD-0DFF7B7F212A}"/>
                      </a:ext>
                    </a:extLst>
                  </p:cNvPr>
                  <p:cNvSpPr>
                    <a:spLocks noChangeArrowheads="1"/>
                  </p:cNvSpPr>
                  <p:nvPr/>
                </p:nvSpPr>
                <p:spPr bwMode="auto">
                  <a:xfrm>
                    <a:off x="228736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08" name="Oval 12">
                    <a:extLst>
                      <a:ext uri="{FF2B5EF4-FFF2-40B4-BE49-F238E27FC236}">
                        <a16:creationId xmlns:a16="http://schemas.microsoft.com/office/drawing/2014/main" id="{4069C0DA-D5CA-7344-8F7F-6EFC7D5A8C17}"/>
                      </a:ext>
                    </a:extLst>
                  </p:cNvPr>
                  <p:cNvSpPr>
                    <a:spLocks noChangeArrowheads="1"/>
                  </p:cNvSpPr>
                  <p:nvPr/>
                </p:nvSpPr>
                <p:spPr bwMode="auto">
                  <a:xfrm>
                    <a:off x="232254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09" name="Oval 13">
                    <a:extLst>
                      <a:ext uri="{FF2B5EF4-FFF2-40B4-BE49-F238E27FC236}">
                        <a16:creationId xmlns:a16="http://schemas.microsoft.com/office/drawing/2014/main" id="{BD037F5B-C00D-C442-815A-F96C6B8C0EF3}"/>
                      </a:ext>
                    </a:extLst>
                  </p:cNvPr>
                  <p:cNvSpPr>
                    <a:spLocks noChangeArrowheads="1"/>
                  </p:cNvSpPr>
                  <p:nvPr/>
                </p:nvSpPr>
                <p:spPr bwMode="auto">
                  <a:xfrm>
                    <a:off x="2359134"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grpSp>
          </p:grpSp>
          <p:grpSp>
            <p:nvGrpSpPr>
              <p:cNvPr id="112" name="Group 111">
                <a:extLst>
                  <a:ext uri="{FF2B5EF4-FFF2-40B4-BE49-F238E27FC236}">
                    <a16:creationId xmlns:a16="http://schemas.microsoft.com/office/drawing/2014/main" id="{A16E32AD-4B50-5042-9B58-998ADC818101}"/>
                  </a:ext>
                </a:extLst>
              </p:cNvPr>
              <p:cNvGrpSpPr/>
              <p:nvPr/>
            </p:nvGrpSpPr>
            <p:grpSpPr>
              <a:xfrm>
                <a:off x="6982403" y="2034308"/>
                <a:ext cx="331099" cy="274222"/>
                <a:chOff x="1672050" y="2197577"/>
                <a:chExt cx="320918" cy="320918"/>
              </a:xfrm>
            </p:grpSpPr>
            <p:grpSp>
              <p:nvGrpSpPr>
                <p:cNvPr id="113" name="Group 112">
                  <a:extLst>
                    <a:ext uri="{FF2B5EF4-FFF2-40B4-BE49-F238E27FC236}">
                      <a16:creationId xmlns:a16="http://schemas.microsoft.com/office/drawing/2014/main" id="{88DF47EB-C692-EC48-B0F1-91747D67DFC8}"/>
                    </a:ext>
                  </a:extLst>
                </p:cNvPr>
                <p:cNvGrpSpPr/>
                <p:nvPr/>
              </p:nvGrpSpPr>
              <p:grpSpPr>
                <a:xfrm>
                  <a:off x="1738082" y="2257784"/>
                  <a:ext cx="204537" cy="199247"/>
                  <a:chOff x="1047750" y="3578225"/>
                  <a:chExt cx="368300" cy="358775"/>
                </a:xfrm>
              </p:grpSpPr>
              <p:cxnSp>
                <p:nvCxnSpPr>
                  <p:cNvPr id="115" name="Straight Connector 114">
                    <a:extLst>
                      <a:ext uri="{FF2B5EF4-FFF2-40B4-BE49-F238E27FC236}">
                        <a16:creationId xmlns:a16="http://schemas.microsoft.com/office/drawing/2014/main" id="{4F278DFF-9374-2C42-A8DA-A188CCD095C3}"/>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891D15E-184C-2F4B-B58E-9A6A3C10C69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C853-FAD4-F544-A3E6-E4DF37269AE9}"/>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C063CB1-86BA-0947-99F4-44316D251D95}"/>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326E601F-77B8-9149-A164-EEC84B7F51B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a:extLst>
                  <a:ext uri="{FF2B5EF4-FFF2-40B4-BE49-F238E27FC236}">
                    <a16:creationId xmlns:a16="http://schemas.microsoft.com/office/drawing/2014/main" id="{003C16C9-46B1-C249-9C60-2C0BB2EDFB7B}"/>
                  </a:ext>
                </a:extLst>
              </p:cNvPr>
              <p:cNvSpPr/>
              <p:nvPr/>
            </p:nvSpPr>
            <p:spPr bwMode="auto">
              <a:xfrm>
                <a:off x="6806045" y="2034308"/>
                <a:ext cx="114012" cy="274222"/>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3" name="Freeform 128">
              <a:extLst>
                <a:ext uri="{FF2B5EF4-FFF2-40B4-BE49-F238E27FC236}">
                  <a16:creationId xmlns:a16="http://schemas.microsoft.com/office/drawing/2014/main" id="{3D23086F-CB60-4F11-960D-95D28CDBF9F1}"/>
                </a:ext>
              </a:extLst>
            </p:cNvPr>
            <p:cNvSpPr>
              <a:spLocks noChangeAspect="1"/>
            </p:cNvSpPr>
            <p:nvPr/>
          </p:nvSpPr>
          <p:spPr bwMode="auto">
            <a:xfrm>
              <a:off x="6592418" y="1370957"/>
              <a:ext cx="462844" cy="2591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tx2"/>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333333"/>
                </a:solidFill>
                <a:latin typeface="Segoe UI Semibold"/>
              </a:endParaRPr>
            </a:p>
          </p:txBody>
        </p:sp>
        <p:grpSp>
          <p:nvGrpSpPr>
            <p:cNvPr id="94" name="Group 93">
              <a:extLst>
                <a:ext uri="{FF2B5EF4-FFF2-40B4-BE49-F238E27FC236}">
                  <a16:creationId xmlns:a16="http://schemas.microsoft.com/office/drawing/2014/main" id="{E4AFB179-7054-4ACF-860E-8C1992B1CAB9}"/>
                </a:ext>
              </a:extLst>
            </p:cNvPr>
            <p:cNvGrpSpPr/>
            <p:nvPr/>
          </p:nvGrpSpPr>
          <p:grpSpPr>
            <a:xfrm>
              <a:off x="9152692" y="2816821"/>
              <a:ext cx="295807" cy="294541"/>
              <a:chOff x="5775129" y="5528944"/>
              <a:chExt cx="187018" cy="188120"/>
            </a:xfrm>
            <a:noFill/>
          </p:grpSpPr>
          <p:grpSp>
            <p:nvGrpSpPr>
              <p:cNvPr id="104" name="Group 103">
                <a:extLst>
                  <a:ext uri="{FF2B5EF4-FFF2-40B4-BE49-F238E27FC236}">
                    <a16:creationId xmlns:a16="http://schemas.microsoft.com/office/drawing/2014/main" id="{53DAF44E-0743-4C73-B38F-22FD3E6F4084}"/>
                  </a:ext>
                </a:extLst>
              </p:cNvPr>
              <p:cNvGrpSpPr/>
              <p:nvPr/>
            </p:nvGrpSpPr>
            <p:grpSpPr>
              <a:xfrm flipH="1">
                <a:off x="5775129" y="5528944"/>
                <a:ext cx="187018" cy="188120"/>
                <a:chOff x="7749590" y="2876913"/>
                <a:chExt cx="187018" cy="188120"/>
              </a:xfrm>
              <a:grpFill/>
            </p:grpSpPr>
            <p:sp>
              <p:nvSpPr>
                <p:cNvPr id="106" name="Freeform 99">
                  <a:extLst>
                    <a:ext uri="{FF2B5EF4-FFF2-40B4-BE49-F238E27FC236}">
                      <a16:creationId xmlns:a16="http://schemas.microsoft.com/office/drawing/2014/main" id="{FDE09331-041C-4CCF-AA23-BA878F48C892}"/>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1" name="Freeform 100">
                  <a:extLst>
                    <a:ext uri="{FF2B5EF4-FFF2-40B4-BE49-F238E27FC236}">
                      <a16:creationId xmlns:a16="http://schemas.microsoft.com/office/drawing/2014/main" id="{D945E8CD-FEDD-47DA-A60B-AEDB72080944}"/>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2" name="Freeform 101">
                  <a:extLst>
                    <a:ext uri="{FF2B5EF4-FFF2-40B4-BE49-F238E27FC236}">
                      <a16:creationId xmlns:a16="http://schemas.microsoft.com/office/drawing/2014/main" id="{3C516816-B38B-4B16-B481-2BCE5F3CE44E}"/>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grpSp>
          <p:sp>
            <p:nvSpPr>
              <p:cNvPr id="105" name="Oval 104">
                <a:extLst>
                  <a:ext uri="{FF2B5EF4-FFF2-40B4-BE49-F238E27FC236}">
                    <a16:creationId xmlns:a16="http://schemas.microsoft.com/office/drawing/2014/main" id="{3C4A1489-AE37-448D-84F7-57C85182300B}"/>
                  </a:ext>
                </a:extLst>
              </p:cNvPr>
              <p:cNvSpPr/>
              <p:nvPr/>
            </p:nvSpPr>
            <p:spPr bwMode="auto">
              <a:xfrm>
                <a:off x="5900501" y="5653212"/>
                <a:ext cx="56859" cy="56859"/>
              </a:xfrm>
              <a:prstGeom prst="ellipse">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grpSp>
      </p:grpSp>
      <p:grpSp>
        <p:nvGrpSpPr>
          <p:cNvPr id="62" name="Group 61">
            <a:extLst>
              <a:ext uri="{FF2B5EF4-FFF2-40B4-BE49-F238E27FC236}">
                <a16:creationId xmlns:a16="http://schemas.microsoft.com/office/drawing/2014/main" id="{A757EC0B-FE6B-B543-BFFA-01749BF1898C}"/>
              </a:ext>
            </a:extLst>
          </p:cNvPr>
          <p:cNvGrpSpPr/>
          <p:nvPr/>
        </p:nvGrpSpPr>
        <p:grpSpPr>
          <a:xfrm>
            <a:off x="6990064" y="4647563"/>
            <a:ext cx="3027189" cy="736566"/>
            <a:chOff x="960129" y="4599348"/>
            <a:chExt cx="3383213" cy="823193"/>
          </a:xfrm>
        </p:grpSpPr>
        <p:grpSp>
          <p:nvGrpSpPr>
            <p:cNvPr id="33" name="Group 32">
              <a:extLst>
                <a:ext uri="{FF2B5EF4-FFF2-40B4-BE49-F238E27FC236}">
                  <a16:creationId xmlns:a16="http://schemas.microsoft.com/office/drawing/2014/main" id="{86EE1784-F2E2-B444-BBAF-A84A32D400E6}"/>
                </a:ext>
              </a:extLst>
            </p:cNvPr>
            <p:cNvGrpSpPr/>
            <p:nvPr/>
          </p:nvGrpSpPr>
          <p:grpSpPr>
            <a:xfrm>
              <a:off x="1785766" y="4763598"/>
              <a:ext cx="548640" cy="535393"/>
              <a:chOff x="1912629" y="4904349"/>
              <a:chExt cx="548640" cy="535393"/>
            </a:xfrm>
          </p:grpSpPr>
          <p:sp>
            <p:nvSpPr>
              <p:cNvPr id="129" name="Rectangle 128">
                <a:extLst>
                  <a:ext uri="{FF2B5EF4-FFF2-40B4-BE49-F238E27FC236}">
                    <a16:creationId xmlns:a16="http://schemas.microsoft.com/office/drawing/2014/main" id="{B695E60A-2E3A-8647-8D98-02FA29CA3C84}"/>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F68469B1-1333-7545-8098-4B22BF7EB879}"/>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A2AAFA6D-6E9F-ED42-B087-B44CE5C06624}"/>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84E650F0-32C1-3F45-9A0F-40D7BCE36AF9}"/>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1DCC8D08-FCC4-FC4D-9FC1-68B7477A033B}"/>
                </a:ext>
              </a:extLst>
            </p:cNvPr>
            <p:cNvGrpSpPr/>
            <p:nvPr/>
          </p:nvGrpSpPr>
          <p:grpSpPr>
            <a:xfrm>
              <a:off x="2611403" y="4753979"/>
              <a:ext cx="548640" cy="594477"/>
              <a:chOff x="2692208" y="4894730"/>
              <a:chExt cx="548640" cy="594477"/>
            </a:xfrm>
          </p:grpSpPr>
          <p:grpSp>
            <p:nvGrpSpPr>
              <p:cNvPr id="32" name="Group 31">
                <a:extLst>
                  <a:ext uri="{FF2B5EF4-FFF2-40B4-BE49-F238E27FC236}">
                    <a16:creationId xmlns:a16="http://schemas.microsoft.com/office/drawing/2014/main" id="{48F3C650-451F-2343-AF5A-FF4FBF526BDD}"/>
                  </a:ext>
                </a:extLst>
              </p:cNvPr>
              <p:cNvGrpSpPr/>
              <p:nvPr/>
            </p:nvGrpSpPr>
            <p:grpSpPr>
              <a:xfrm>
                <a:off x="2692208" y="4894730"/>
                <a:ext cx="548640" cy="112332"/>
                <a:chOff x="2692208" y="4891555"/>
                <a:chExt cx="548640" cy="112332"/>
              </a:xfrm>
            </p:grpSpPr>
            <p:sp>
              <p:nvSpPr>
                <p:cNvPr id="19" name="Triangle 18">
                  <a:extLst>
                    <a:ext uri="{FF2B5EF4-FFF2-40B4-BE49-F238E27FC236}">
                      <a16:creationId xmlns:a16="http://schemas.microsoft.com/office/drawing/2014/main" id="{856743D7-94D9-D74E-9AFD-E1A4AF735CCE}"/>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B5DE261A-9727-6E45-AC68-6C81E5664525}"/>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9A0B97-B345-5049-9118-16CA72171194}"/>
                    </a:ext>
                  </a:extLst>
                </p:cNvPr>
                <p:cNvGrpSpPr/>
                <p:nvPr/>
              </p:nvGrpSpPr>
              <p:grpSpPr>
                <a:xfrm>
                  <a:off x="2692208" y="4891555"/>
                  <a:ext cx="545917" cy="64008"/>
                  <a:chOff x="2692208" y="4891555"/>
                  <a:chExt cx="545917" cy="64008"/>
                </a:xfrm>
              </p:grpSpPr>
              <p:cxnSp>
                <p:nvCxnSpPr>
                  <p:cNvPr id="22" name="Straight Connector 21">
                    <a:extLst>
                      <a:ext uri="{FF2B5EF4-FFF2-40B4-BE49-F238E27FC236}">
                        <a16:creationId xmlns:a16="http://schemas.microsoft.com/office/drawing/2014/main" id="{532F665E-C149-9D41-A94C-79D027F0D3E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F2F6720-DD9B-294D-BFB8-AC272378B6AB}"/>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312A2E-4006-774E-B6AC-083EA11CB5C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38FD07-751A-964C-A3B0-58D669374B2E}"/>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AD4923D-06B4-834A-A26C-717CE521D0D1}"/>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7" name="Group 186">
                <a:extLst>
                  <a:ext uri="{FF2B5EF4-FFF2-40B4-BE49-F238E27FC236}">
                    <a16:creationId xmlns:a16="http://schemas.microsoft.com/office/drawing/2014/main" id="{F31921A3-18E1-FD40-AC20-CDDCC7F09603}"/>
                  </a:ext>
                </a:extLst>
              </p:cNvPr>
              <p:cNvGrpSpPr/>
              <p:nvPr/>
            </p:nvGrpSpPr>
            <p:grpSpPr>
              <a:xfrm>
                <a:off x="2692208" y="5055445"/>
                <a:ext cx="548640" cy="112332"/>
                <a:chOff x="2692208" y="4891555"/>
                <a:chExt cx="548640" cy="112332"/>
              </a:xfrm>
            </p:grpSpPr>
            <p:sp>
              <p:nvSpPr>
                <p:cNvPr id="188" name="Triangle 187">
                  <a:extLst>
                    <a:ext uri="{FF2B5EF4-FFF2-40B4-BE49-F238E27FC236}">
                      <a16:creationId xmlns:a16="http://schemas.microsoft.com/office/drawing/2014/main" id="{8E25EF90-3F48-4645-8EC9-F0F3C3F8EA71}"/>
                    </a:ext>
                  </a:extLst>
                </p:cNvPr>
                <p:cNvSpPr/>
                <p:nvPr/>
              </p:nvSpPr>
              <p:spPr bwMode="auto">
                <a:xfrm>
                  <a:off x="3069218"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656D944C-023B-0941-A1F8-FEBAAB31F2AC}"/>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7794FD5F-E7B4-6648-B043-649D1DAA3D05}"/>
                    </a:ext>
                  </a:extLst>
                </p:cNvPr>
                <p:cNvGrpSpPr/>
                <p:nvPr/>
              </p:nvGrpSpPr>
              <p:grpSpPr>
                <a:xfrm>
                  <a:off x="2692208" y="4891555"/>
                  <a:ext cx="545917" cy="64008"/>
                  <a:chOff x="2692208" y="4891555"/>
                  <a:chExt cx="545917" cy="64008"/>
                </a:xfrm>
              </p:grpSpPr>
              <p:cxnSp>
                <p:nvCxnSpPr>
                  <p:cNvPr id="191" name="Straight Connector 190">
                    <a:extLst>
                      <a:ext uri="{FF2B5EF4-FFF2-40B4-BE49-F238E27FC236}">
                        <a16:creationId xmlns:a16="http://schemas.microsoft.com/office/drawing/2014/main" id="{3F2FB568-2332-E944-AA25-F1DE2E5CD9DE}"/>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5DE7A3F-6074-5943-978A-652AAAD4B292}"/>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A56A182-09A9-7A4B-B79F-3D7E12C4AFF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0CBD1FA-72A3-494D-AF4B-848BA74AB3C5}"/>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363A623-57BC-1C49-B0FB-32DC3AEE69E2}"/>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6" name="Group 195">
                <a:extLst>
                  <a:ext uri="{FF2B5EF4-FFF2-40B4-BE49-F238E27FC236}">
                    <a16:creationId xmlns:a16="http://schemas.microsoft.com/office/drawing/2014/main" id="{DA3EA0FC-C20B-204B-93CC-8AF5920D3869}"/>
                  </a:ext>
                </a:extLst>
              </p:cNvPr>
              <p:cNvGrpSpPr/>
              <p:nvPr/>
            </p:nvGrpSpPr>
            <p:grpSpPr>
              <a:xfrm>
                <a:off x="2692208" y="5216160"/>
                <a:ext cx="548640" cy="112332"/>
                <a:chOff x="2692208" y="4891555"/>
                <a:chExt cx="548640" cy="112332"/>
              </a:xfrm>
            </p:grpSpPr>
            <p:sp>
              <p:nvSpPr>
                <p:cNvPr id="197" name="Triangle 196">
                  <a:extLst>
                    <a:ext uri="{FF2B5EF4-FFF2-40B4-BE49-F238E27FC236}">
                      <a16:creationId xmlns:a16="http://schemas.microsoft.com/office/drawing/2014/main" id="{AAE1508F-F1A8-BF41-A1E3-51C6E32B02C3}"/>
                    </a:ext>
                  </a:extLst>
                </p:cNvPr>
                <p:cNvSpPr/>
                <p:nvPr/>
              </p:nvSpPr>
              <p:spPr bwMode="auto">
                <a:xfrm>
                  <a:off x="2936300"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98" name="Straight Connector 197">
                  <a:extLst>
                    <a:ext uri="{FF2B5EF4-FFF2-40B4-BE49-F238E27FC236}">
                      <a16:creationId xmlns:a16="http://schemas.microsoft.com/office/drawing/2014/main" id="{D3E20442-7C28-A64E-8546-2FA0CA178E38}"/>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1EB4C81-FD2E-1A4E-BCFC-74BF5E78B02B}"/>
                    </a:ext>
                  </a:extLst>
                </p:cNvPr>
                <p:cNvGrpSpPr/>
                <p:nvPr/>
              </p:nvGrpSpPr>
              <p:grpSpPr>
                <a:xfrm>
                  <a:off x="2692208" y="4891555"/>
                  <a:ext cx="545917" cy="64008"/>
                  <a:chOff x="2692208" y="4891555"/>
                  <a:chExt cx="545917" cy="64008"/>
                </a:xfrm>
              </p:grpSpPr>
              <p:cxnSp>
                <p:nvCxnSpPr>
                  <p:cNvPr id="200" name="Straight Connector 199">
                    <a:extLst>
                      <a:ext uri="{FF2B5EF4-FFF2-40B4-BE49-F238E27FC236}">
                        <a16:creationId xmlns:a16="http://schemas.microsoft.com/office/drawing/2014/main" id="{C7AF2F09-0AE9-2549-A972-C2A6179F066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0D14174-95E0-3147-8BB1-4367833C81F4}"/>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F2D6C14-9EB7-4B42-BCFE-EB6616F959AA}"/>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A8BEB5D-570D-1F4B-9111-BABFBDA46D38}"/>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6A62A95-C2E5-EC42-B510-8341A9EC698C}"/>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5" name="Group 204">
                <a:extLst>
                  <a:ext uri="{FF2B5EF4-FFF2-40B4-BE49-F238E27FC236}">
                    <a16:creationId xmlns:a16="http://schemas.microsoft.com/office/drawing/2014/main" id="{140DD602-82BC-4348-9801-F6F5B5D11BD6}"/>
                  </a:ext>
                </a:extLst>
              </p:cNvPr>
              <p:cNvGrpSpPr/>
              <p:nvPr/>
            </p:nvGrpSpPr>
            <p:grpSpPr>
              <a:xfrm>
                <a:off x="2692208" y="5376875"/>
                <a:ext cx="548640" cy="112332"/>
                <a:chOff x="2692208" y="4891555"/>
                <a:chExt cx="548640" cy="112332"/>
              </a:xfrm>
            </p:grpSpPr>
            <p:sp>
              <p:nvSpPr>
                <p:cNvPr id="206" name="Triangle 205">
                  <a:extLst>
                    <a:ext uri="{FF2B5EF4-FFF2-40B4-BE49-F238E27FC236}">
                      <a16:creationId xmlns:a16="http://schemas.microsoft.com/office/drawing/2014/main" id="{5B13E1BD-97A3-0341-B7D4-3AA3A99C69E9}"/>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207" name="Straight Connector 206">
                  <a:extLst>
                    <a:ext uri="{FF2B5EF4-FFF2-40B4-BE49-F238E27FC236}">
                      <a16:creationId xmlns:a16="http://schemas.microsoft.com/office/drawing/2014/main" id="{56369189-5B5B-2946-B6D1-875FCA86080F}"/>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EEC4E1CB-CFBB-BC48-A032-4C735B862BDB}"/>
                    </a:ext>
                  </a:extLst>
                </p:cNvPr>
                <p:cNvGrpSpPr/>
                <p:nvPr/>
              </p:nvGrpSpPr>
              <p:grpSpPr>
                <a:xfrm>
                  <a:off x="2692208" y="4891555"/>
                  <a:ext cx="545917" cy="64008"/>
                  <a:chOff x="2692208" y="4891555"/>
                  <a:chExt cx="545917" cy="64008"/>
                </a:xfrm>
              </p:grpSpPr>
              <p:cxnSp>
                <p:nvCxnSpPr>
                  <p:cNvPr id="209" name="Straight Connector 208">
                    <a:extLst>
                      <a:ext uri="{FF2B5EF4-FFF2-40B4-BE49-F238E27FC236}">
                        <a16:creationId xmlns:a16="http://schemas.microsoft.com/office/drawing/2014/main" id="{F219E440-E99F-C749-98BE-C0909F38FA4D}"/>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A5E9A7F-2913-654A-B890-E019584C7B7A}"/>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5A840D1-5BD0-9048-81E4-E849D977EDC1}"/>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6C7B0D1-A31D-174A-B4A3-8AC025C9CE02}"/>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8C42D2E-EE62-B446-8368-9E1F6FAAA47A}"/>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14" name="Group 213">
              <a:extLst>
                <a:ext uri="{FF2B5EF4-FFF2-40B4-BE49-F238E27FC236}">
                  <a16:creationId xmlns:a16="http://schemas.microsoft.com/office/drawing/2014/main" id="{8DF6CD97-47E9-F042-8423-B82262B30F91}"/>
                </a:ext>
              </a:extLst>
            </p:cNvPr>
            <p:cNvGrpSpPr/>
            <p:nvPr/>
          </p:nvGrpSpPr>
          <p:grpSpPr>
            <a:xfrm>
              <a:off x="960129" y="4763598"/>
              <a:ext cx="548640" cy="535393"/>
              <a:chOff x="1912629" y="4904349"/>
              <a:chExt cx="548640" cy="535393"/>
            </a:xfrm>
          </p:grpSpPr>
          <p:sp>
            <p:nvSpPr>
              <p:cNvPr id="215" name="Rectangle 214">
                <a:extLst>
                  <a:ext uri="{FF2B5EF4-FFF2-40B4-BE49-F238E27FC236}">
                    <a16:creationId xmlns:a16="http://schemas.microsoft.com/office/drawing/2014/main" id="{278AFE62-2070-8549-8371-6BBA50EB8FB7}"/>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3CADC7E2-B84E-9041-96F7-FC119F7FC14A}"/>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5AD9EED0-7784-CD4F-A243-1406D3C3CCFA}"/>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04D78672-B122-3C42-838F-6EA513623E5B}"/>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1" name="Diamond 3">
              <a:extLst>
                <a:ext uri="{FF2B5EF4-FFF2-40B4-BE49-F238E27FC236}">
                  <a16:creationId xmlns:a16="http://schemas.microsoft.com/office/drawing/2014/main" id="{7248824E-793E-7A4D-AB18-CB9DA2D7BC41}"/>
                </a:ext>
              </a:extLst>
            </p:cNvPr>
            <p:cNvSpPr/>
            <p:nvPr/>
          </p:nvSpPr>
          <p:spPr bwMode="auto">
            <a:xfrm>
              <a:off x="3437040" y="4599348"/>
              <a:ext cx="227786" cy="817976"/>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EFBA54AE-BE16-E348-9503-897392FB09A3}"/>
                </a:ext>
              </a:extLst>
            </p:cNvPr>
            <p:cNvSpPr/>
            <p:nvPr/>
          </p:nvSpPr>
          <p:spPr bwMode="auto">
            <a:xfrm>
              <a:off x="3867315" y="4831729"/>
              <a:ext cx="476027" cy="3344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980" dirty="0">
                  <a:solidFill>
                    <a:schemeClr val="tx2"/>
                  </a:solidFill>
                  <a:latin typeface="Segoe UI Semibold"/>
                  <a:ea typeface="Segoe UI" pitchFamily="34" charset="0"/>
                  <a:cs typeface="Segoe UI" pitchFamily="34" charset="0"/>
                </a:rPr>
                <a:t>95%</a:t>
              </a:r>
            </a:p>
          </p:txBody>
        </p:sp>
        <p:cxnSp>
          <p:nvCxnSpPr>
            <p:cNvPr id="223" name="Elbow Connector 222">
              <a:extLst>
                <a:ext uri="{FF2B5EF4-FFF2-40B4-BE49-F238E27FC236}">
                  <a16:creationId xmlns:a16="http://schemas.microsoft.com/office/drawing/2014/main" id="{62ADAA52-EAF6-6D47-BE22-5B5D730D1FDA}"/>
                </a:ext>
              </a:extLst>
            </p:cNvPr>
            <p:cNvCxnSpPr>
              <a:cxnSpLocks/>
            </p:cNvCxnSpPr>
            <p:nvPr/>
          </p:nvCxnSpPr>
          <p:spPr>
            <a:xfrm rot="5400000">
              <a:off x="2603496" y="3920708"/>
              <a:ext cx="132787" cy="2870880"/>
            </a:xfrm>
            <a:prstGeom prst="bentConnector3">
              <a:avLst>
                <a:gd name="adj1" fmla="val 278414"/>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D9816C56-42A3-4DA5-8529-B7BE99ABD265}"/>
              </a:ext>
            </a:extLst>
          </p:cNvPr>
          <p:cNvGrpSpPr/>
          <p:nvPr/>
        </p:nvGrpSpPr>
        <p:grpSpPr>
          <a:xfrm>
            <a:off x="1194108" y="4141974"/>
            <a:ext cx="2661161" cy="1270533"/>
            <a:chOff x="1672050" y="2197577"/>
            <a:chExt cx="476597" cy="320918"/>
          </a:xfrm>
        </p:grpSpPr>
        <p:grpSp>
          <p:nvGrpSpPr>
            <p:cNvPr id="240" name="Group 239">
              <a:extLst>
                <a:ext uri="{FF2B5EF4-FFF2-40B4-BE49-F238E27FC236}">
                  <a16:creationId xmlns:a16="http://schemas.microsoft.com/office/drawing/2014/main" id="{A5CF0002-FE19-4F56-AA4E-3B5DF36E20AC}"/>
                </a:ext>
              </a:extLst>
            </p:cNvPr>
            <p:cNvGrpSpPr/>
            <p:nvPr/>
          </p:nvGrpSpPr>
          <p:grpSpPr>
            <a:xfrm>
              <a:off x="1738082" y="2257784"/>
              <a:ext cx="204537" cy="199247"/>
              <a:chOff x="1047750" y="3578225"/>
              <a:chExt cx="368300" cy="358775"/>
            </a:xfrm>
          </p:grpSpPr>
          <p:cxnSp>
            <p:nvCxnSpPr>
              <p:cNvPr id="242" name="Straight Connector 241">
                <a:extLst>
                  <a:ext uri="{FF2B5EF4-FFF2-40B4-BE49-F238E27FC236}">
                    <a16:creationId xmlns:a16="http://schemas.microsoft.com/office/drawing/2014/main" id="{4E7F4CCE-EF36-45C8-B11D-7C71AECB7203}"/>
                  </a:ext>
                </a:extLst>
              </p:cNvPr>
              <p:cNvCxnSpPr/>
              <p:nvPr/>
            </p:nvCxnSpPr>
            <p:spPr>
              <a:xfrm>
                <a:off x="1047750" y="3578225"/>
                <a:ext cx="2159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70E4FA-B644-44CB-A051-12CCCCCFA03E}"/>
                  </a:ext>
                </a:extLst>
              </p:cNvPr>
              <p:cNvCxnSpPr/>
              <p:nvPr/>
            </p:nvCxnSpPr>
            <p:spPr>
              <a:xfrm>
                <a:off x="1047750" y="3697817"/>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ED0B2A0-250E-49ED-B5F3-2C28C04125D9}"/>
                  </a:ext>
                </a:extLst>
              </p:cNvPr>
              <p:cNvCxnSpPr/>
              <p:nvPr/>
            </p:nvCxnSpPr>
            <p:spPr>
              <a:xfrm>
                <a:off x="1047750" y="3817409"/>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A368349-50F0-43F8-A8BA-685E93B6859B}"/>
                  </a:ext>
                </a:extLst>
              </p:cNvPr>
              <p:cNvCxnSpPr/>
              <p:nvPr/>
            </p:nvCxnSpPr>
            <p:spPr>
              <a:xfrm>
                <a:off x="1047750" y="3937000"/>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41" name="Rectangle 240">
              <a:extLst>
                <a:ext uri="{FF2B5EF4-FFF2-40B4-BE49-F238E27FC236}">
                  <a16:creationId xmlns:a16="http://schemas.microsoft.com/office/drawing/2014/main" id="{1D65FF94-A358-444B-BC05-FABF5D4283EF}"/>
                </a:ext>
              </a:extLst>
            </p:cNvPr>
            <p:cNvSpPr/>
            <p:nvPr/>
          </p:nvSpPr>
          <p:spPr bwMode="auto">
            <a:xfrm>
              <a:off x="1672050" y="2197577"/>
              <a:ext cx="476597"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TextBox 23">
            <a:extLst>
              <a:ext uri="{FF2B5EF4-FFF2-40B4-BE49-F238E27FC236}">
                <a16:creationId xmlns:a16="http://schemas.microsoft.com/office/drawing/2014/main" id="{A7AEBFF9-9F0E-4829-8F06-46BA3DD5C15B}"/>
              </a:ext>
            </a:extLst>
          </p:cNvPr>
          <p:cNvSpPr txBox="1"/>
          <p:nvPr/>
        </p:nvSpPr>
        <p:spPr>
          <a:xfrm>
            <a:off x="2911711" y="4154043"/>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75%</a:t>
            </a:r>
          </a:p>
        </p:txBody>
      </p:sp>
      <p:sp>
        <p:nvSpPr>
          <p:cNvPr id="254" name="TextBox 253">
            <a:extLst>
              <a:ext uri="{FF2B5EF4-FFF2-40B4-BE49-F238E27FC236}">
                <a16:creationId xmlns:a16="http://schemas.microsoft.com/office/drawing/2014/main" id="{0924AEB2-BE09-4269-A41F-92BDD01ED1C5}"/>
              </a:ext>
            </a:extLst>
          </p:cNvPr>
          <p:cNvSpPr txBox="1"/>
          <p:nvPr/>
        </p:nvSpPr>
        <p:spPr>
          <a:xfrm>
            <a:off x="2909276" y="4460891"/>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71%</a:t>
            </a:r>
          </a:p>
        </p:txBody>
      </p:sp>
      <p:sp>
        <p:nvSpPr>
          <p:cNvPr id="147" name="TextBox 146">
            <a:extLst>
              <a:ext uri="{FF2B5EF4-FFF2-40B4-BE49-F238E27FC236}">
                <a16:creationId xmlns:a16="http://schemas.microsoft.com/office/drawing/2014/main" id="{3200CBDE-55F2-4B68-BFAA-F4B6F456774E}"/>
              </a:ext>
            </a:extLst>
          </p:cNvPr>
          <p:cNvSpPr txBox="1"/>
          <p:nvPr/>
        </p:nvSpPr>
        <p:spPr>
          <a:xfrm>
            <a:off x="2902307" y="4716579"/>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56%</a:t>
            </a:r>
          </a:p>
        </p:txBody>
      </p:sp>
      <p:sp>
        <p:nvSpPr>
          <p:cNvPr id="149" name="TextBox 148">
            <a:extLst>
              <a:ext uri="{FF2B5EF4-FFF2-40B4-BE49-F238E27FC236}">
                <a16:creationId xmlns:a16="http://schemas.microsoft.com/office/drawing/2014/main" id="{CA966929-D041-458A-B7F1-42253C87ADB2}"/>
              </a:ext>
            </a:extLst>
          </p:cNvPr>
          <p:cNvSpPr txBox="1"/>
          <p:nvPr/>
        </p:nvSpPr>
        <p:spPr>
          <a:xfrm>
            <a:off x="2895339" y="4954941"/>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32%</a:t>
            </a:r>
          </a:p>
        </p:txBody>
      </p:sp>
      <p:sp>
        <p:nvSpPr>
          <p:cNvPr id="12" name="タイトル 11">
            <a:extLst>
              <a:ext uri="{FF2B5EF4-FFF2-40B4-BE49-F238E27FC236}">
                <a16:creationId xmlns:a16="http://schemas.microsoft.com/office/drawing/2014/main" id="{ACE17531-8E07-4402-A279-0F8070C89D59}"/>
              </a:ext>
            </a:extLst>
          </p:cNvPr>
          <p:cNvSpPr>
            <a:spLocks noGrp="1"/>
          </p:cNvSpPr>
          <p:nvPr>
            <p:ph type="title"/>
          </p:nvPr>
        </p:nvSpPr>
        <p:spPr/>
        <p:txBody>
          <a:bodyPr/>
          <a:lstStyle/>
          <a:p>
            <a:r>
              <a:rPr kumimoji="1" lang="en-US" altLang="ja-JP" dirty="0"/>
              <a:t>Experiment</a:t>
            </a:r>
            <a:endParaRPr kumimoji="1" lang="ja-JP" altLang="en-US" dirty="0"/>
          </a:p>
        </p:txBody>
      </p:sp>
    </p:spTree>
    <p:extLst>
      <p:ext uri="{BB962C8B-B14F-4D97-AF65-F5344CB8AC3E}">
        <p14:creationId xmlns:p14="http://schemas.microsoft.com/office/powerpoint/2010/main" val="33900394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792D64-7EF3-4274-A0BE-31283A5E8C4A}"/>
              </a:ext>
            </a:extLst>
          </p:cNvPr>
          <p:cNvSpPr>
            <a:spLocks noGrp="1"/>
          </p:cNvSpPr>
          <p:nvPr>
            <p:ph type="title"/>
          </p:nvPr>
        </p:nvSpPr>
        <p:spPr/>
        <p:txBody>
          <a:bodyPr/>
          <a:lstStyle/>
          <a:p>
            <a:r>
              <a:rPr lang="en-US" altLang="ja-JP" dirty="0"/>
              <a:t>Compute</a:t>
            </a:r>
            <a:endParaRPr lang="ja-JP" altLang="en-US" dirty="0"/>
          </a:p>
        </p:txBody>
      </p:sp>
      <p:sp>
        <p:nvSpPr>
          <p:cNvPr id="6" name="コンテンツ プレースホルダー 5">
            <a:extLst>
              <a:ext uri="{FF2B5EF4-FFF2-40B4-BE49-F238E27FC236}">
                <a16:creationId xmlns:a16="http://schemas.microsoft.com/office/drawing/2014/main" id="{82866DDD-E9A8-4B59-98C7-977EBB1D32D7}"/>
              </a:ext>
            </a:extLst>
          </p:cNvPr>
          <p:cNvSpPr>
            <a:spLocks noGrp="1"/>
          </p:cNvSpPr>
          <p:nvPr>
            <p:ph sz="quarter" idx="10"/>
          </p:nvPr>
        </p:nvSpPr>
        <p:spPr>
          <a:xfrm>
            <a:off x="516707" y="1447588"/>
            <a:ext cx="11158586" cy="4827396"/>
          </a:xfrm>
        </p:spPr>
        <p:txBody>
          <a:bodyPr/>
          <a:lstStyle/>
          <a:p>
            <a:r>
              <a:rPr kumimoji="1" lang="ja-JP" altLang="en-US" dirty="0"/>
              <a:t>学習の環境</a:t>
            </a:r>
            <a:endParaRPr kumimoji="1" lang="en-US" altLang="ja-JP" dirty="0"/>
          </a:p>
          <a:p>
            <a:pPr lvl="1"/>
            <a:r>
              <a:rPr lang="en-US" altLang="ja-JP" dirty="0"/>
              <a:t>Azure Compute </a:t>
            </a:r>
            <a:r>
              <a:rPr lang="ja-JP" altLang="en-US" dirty="0"/>
              <a:t>の抽象化</a:t>
            </a:r>
            <a:endParaRPr lang="en-US" altLang="ja-JP" dirty="0"/>
          </a:p>
          <a:p>
            <a:r>
              <a:rPr lang="ja-JP" altLang="en-US" dirty="0"/>
              <a:t>学習ジョブ単位でアタッチ</a:t>
            </a:r>
            <a:endParaRPr kumimoji="1" lang="en-US" altLang="ja-JP" dirty="0"/>
          </a:p>
        </p:txBody>
      </p:sp>
      <p:graphicFrame>
        <p:nvGraphicFramePr>
          <p:cNvPr id="10" name="表 9">
            <a:extLst>
              <a:ext uri="{FF2B5EF4-FFF2-40B4-BE49-F238E27FC236}">
                <a16:creationId xmlns:a16="http://schemas.microsoft.com/office/drawing/2014/main" id="{565525EA-93F3-426B-9BB4-40E5EB5AE6EB}"/>
              </a:ext>
            </a:extLst>
          </p:cNvPr>
          <p:cNvGraphicFramePr>
            <a:graphicFrameLocks noGrp="1"/>
          </p:cNvGraphicFramePr>
          <p:nvPr>
            <p:extLst>
              <p:ext uri="{D42A27DB-BD31-4B8C-83A1-F6EECF244321}">
                <p14:modId xmlns:p14="http://schemas.microsoft.com/office/powerpoint/2010/main" val="1025378921"/>
              </p:ext>
            </p:extLst>
          </p:nvPr>
        </p:nvGraphicFramePr>
        <p:xfrm>
          <a:off x="1189038" y="3501008"/>
          <a:ext cx="10058400" cy="2886924"/>
        </p:xfrm>
        <a:graphic>
          <a:graphicData uri="http://schemas.openxmlformats.org/drawingml/2006/table">
            <a:tbl>
              <a:tblPr>
                <a:tableStyleId>{16D9F66E-5EB9-4882-86FB-DCBF35E3C3E4}</a:tableStyleId>
              </a:tblPr>
              <a:tblGrid>
                <a:gridCol w="2011680">
                  <a:extLst>
                    <a:ext uri="{9D8B030D-6E8A-4147-A177-3AD203B41FA5}">
                      <a16:colId xmlns:a16="http://schemas.microsoft.com/office/drawing/2014/main" val="4058915928"/>
                    </a:ext>
                  </a:extLst>
                </a:gridCol>
                <a:gridCol w="2011680">
                  <a:extLst>
                    <a:ext uri="{9D8B030D-6E8A-4147-A177-3AD203B41FA5}">
                      <a16:colId xmlns:a16="http://schemas.microsoft.com/office/drawing/2014/main" val="1479937193"/>
                    </a:ext>
                  </a:extLst>
                </a:gridCol>
                <a:gridCol w="2011680">
                  <a:extLst>
                    <a:ext uri="{9D8B030D-6E8A-4147-A177-3AD203B41FA5}">
                      <a16:colId xmlns:a16="http://schemas.microsoft.com/office/drawing/2014/main" val="1780091304"/>
                    </a:ext>
                  </a:extLst>
                </a:gridCol>
                <a:gridCol w="2011680">
                  <a:extLst>
                    <a:ext uri="{9D8B030D-6E8A-4147-A177-3AD203B41FA5}">
                      <a16:colId xmlns:a16="http://schemas.microsoft.com/office/drawing/2014/main" val="258322529"/>
                    </a:ext>
                  </a:extLst>
                </a:gridCol>
                <a:gridCol w="2011680">
                  <a:extLst>
                    <a:ext uri="{9D8B030D-6E8A-4147-A177-3AD203B41FA5}">
                      <a16:colId xmlns:a16="http://schemas.microsoft.com/office/drawing/2014/main" val="2396570818"/>
                    </a:ext>
                  </a:extLst>
                </a:gridCol>
              </a:tblGrid>
              <a:tr h="434777">
                <a:tc>
                  <a:txBody>
                    <a:bodyPr/>
                    <a:lstStyle/>
                    <a:p>
                      <a:pPr algn="l" fontAlgn="b"/>
                      <a:r>
                        <a:rPr lang="ja-JP" altLang="en-US" sz="1400" dirty="0">
                          <a:effectLst/>
                        </a:rPr>
                        <a:t>コンピューティング ターゲット</a:t>
                      </a:r>
                      <a:endParaRPr lang="ja-JP" altLang="en-US" sz="1400" dirty="0">
                        <a:effectLst/>
                        <a:latin typeface="+mn-ea"/>
                        <a:ea typeface="+mn-ea"/>
                      </a:endParaRPr>
                    </a:p>
                  </a:txBody>
                  <a:tcPr marL="63985" marR="63985" marT="47989" marB="47989" anchor="b"/>
                </a:tc>
                <a:tc>
                  <a:txBody>
                    <a:bodyPr/>
                    <a:lstStyle/>
                    <a:p>
                      <a:pPr algn="ctr" fontAlgn="b"/>
                      <a:r>
                        <a:rPr lang="en-US" altLang="ja-JP" sz="1400">
                          <a:effectLst/>
                        </a:rPr>
                        <a:t>GPU </a:t>
                      </a:r>
                      <a:r>
                        <a:rPr lang="ja-JP" altLang="en-US" sz="1400">
                          <a:effectLst/>
                        </a:rPr>
                        <a:t>アクセラレーション</a:t>
                      </a:r>
                      <a:endParaRPr lang="ja-JP" altLang="en-US" sz="1400">
                        <a:effectLst/>
                        <a:latin typeface="+mn-ea"/>
                        <a:ea typeface="+mn-ea"/>
                      </a:endParaRPr>
                    </a:p>
                  </a:txBody>
                  <a:tcPr marL="63985" marR="63985" marT="47989" marB="47989" anchor="b"/>
                </a:tc>
                <a:tc>
                  <a:txBody>
                    <a:bodyPr/>
                    <a:lstStyle/>
                    <a:p>
                      <a:pPr algn="ctr" fontAlgn="b"/>
                      <a:r>
                        <a:rPr lang="ja-JP" altLang="en-US" sz="1400">
                          <a:effectLst/>
                        </a:rPr>
                        <a:t>自動</a:t>
                      </a:r>
                      <a:br>
                        <a:rPr lang="ja-JP" altLang="en-US" sz="1400">
                          <a:effectLst/>
                        </a:rPr>
                      </a:br>
                      <a:r>
                        <a:rPr lang="ja-JP" altLang="en-US" sz="1400">
                          <a:effectLst/>
                        </a:rPr>
                        <a:t>ハイパーパラメーター調整</a:t>
                      </a:r>
                      <a:endParaRPr lang="ja-JP" altLang="en-US" sz="1400">
                        <a:effectLst/>
                        <a:latin typeface="+mn-ea"/>
                        <a:ea typeface="+mn-ea"/>
                      </a:endParaRPr>
                    </a:p>
                  </a:txBody>
                  <a:tcPr marL="63985" marR="63985" marT="47989" marB="47989" anchor="b"/>
                </a:tc>
                <a:tc>
                  <a:txBody>
                    <a:bodyPr/>
                    <a:lstStyle/>
                    <a:p>
                      <a:pPr algn="ctr" fontAlgn="b"/>
                      <a:r>
                        <a:rPr lang="zh-TW" altLang="en-US" sz="1400">
                          <a:effectLst/>
                        </a:rPr>
                        <a:t>自動</a:t>
                      </a:r>
                      <a:br>
                        <a:rPr lang="zh-TW" altLang="en-US" sz="1400">
                          <a:effectLst/>
                        </a:rPr>
                      </a:br>
                      <a:r>
                        <a:rPr lang="zh-TW" altLang="en-US" sz="1400">
                          <a:effectLst/>
                        </a:rPr>
                        <a:t>機械学習</a:t>
                      </a:r>
                      <a:endParaRPr lang="zh-TW" altLang="en-US" sz="1400">
                        <a:effectLst/>
                        <a:latin typeface="+mn-ea"/>
                        <a:ea typeface="+mn-ea"/>
                      </a:endParaRPr>
                    </a:p>
                  </a:txBody>
                  <a:tcPr marL="63985" marR="63985" marT="47989" marB="47989" anchor="b"/>
                </a:tc>
                <a:tc>
                  <a:txBody>
                    <a:bodyPr/>
                    <a:lstStyle/>
                    <a:p>
                      <a:pPr algn="ctr" fontAlgn="b"/>
                      <a:r>
                        <a:rPr lang="ja-JP" altLang="en-US" sz="1400">
                          <a:effectLst/>
                        </a:rPr>
                        <a:t>パイプライン親和性</a:t>
                      </a:r>
                      <a:endParaRPr lang="ja-JP" altLang="en-US" sz="1400">
                        <a:effectLst/>
                        <a:latin typeface="+mn-ea"/>
                        <a:ea typeface="+mn-ea"/>
                      </a:endParaRPr>
                    </a:p>
                  </a:txBody>
                  <a:tcPr marL="63985" marR="63985" marT="47989" marB="47989" anchor="b"/>
                </a:tc>
                <a:extLst>
                  <a:ext uri="{0D108BD9-81ED-4DB2-BD59-A6C34878D82A}">
                    <a16:rowId xmlns:a16="http://schemas.microsoft.com/office/drawing/2014/main" val="1971640371"/>
                  </a:ext>
                </a:extLst>
              </a:tr>
              <a:tr h="265377">
                <a:tc>
                  <a:txBody>
                    <a:bodyPr/>
                    <a:lstStyle/>
                    <a:p>
                      <a:pPr fontAlgn="t"/>
                      <a:r>
                        <a:rPr lang="ja-JP" altLang="en-US" sz="1400" u="none" strike="noStrike">
                          <a:effectLst/>
                          <a:hlinkClick r:id="rId2"/>
                        </a:rPr>
                        <a:t>ローカル コンピューター</a:t>
                      </a:r>
                      <a:endParaRPr lang="ja-JP" altLang="en-US" sz="1400">
                        <a:effectLst/>
                        <a:latin typeface="+mn-ea"/>
                        <a:ea typeface="+mn-ea"/>
                      </a:endParaRPr>
                    </a:p>
                  </a:txBody>
                  <a:tcPr marL="63985" marR="63985" marT="47989" marB="47989"/>
                </a:tc>
                <a:tc>
                  <a:txBody>
                    <a:bodyPr/>
                    <a:lstStyle/>
                    <a:p>
                      <a:pPr algn="ctr" fontAlgn="t"/>
                      <a:r>
                        <a:rPr lang="ja-JP" altLang="en-US" sz="1400">
                          <a:effectLst/>
                        </a:rPr>
                        <a:t>可能性あり</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340657473"/>
                  </a:ext>
                </a:extLst>
              </a:tr>
              <a:tr h="604176">
                <a:tc>
                  <a:txBody>
                    <a:bodyPr/>
                    <a:lstStyle/>
                    <a:p>
                      <a:pPr fontAlgn="t"/>
                      <a:r>
                        <a:rPr lang="en-US" sz="1400" u="none" strike="noStrike">
                          <a:effectLst/>
                          <a:hlinkClick r:id="rId3"/>
                        </a:rPr>
                        <a:t>Azure Machine Learning </a:t>
                      </a:r>
                      <a:r>
                        <a:rPr lang="ja-JP" altLang="en-US" sz="1400" u="none" strike="noStrike">
                          <a:effectLst/>
                          <a:hlinkClick r:id="rId3"/>
                        </a:rPr>
                        <a:t>コンピューティング</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3496303236"/>
                  </a:ext>
                </a:extLst>
              </a:tr>
              <a:tr h="265377">
                <a:tc>
                  <a:txBody>
                    <a:bodyPr/>
                    <a:lstStyle/>
                    <a:p>
                      <a:pPr fontAlgn="t"/>
                      <a:r>
                        <a:rPr lang="ja-JP" altLang="en-US" sz="1400" u="none" strike="noStrike">
                          <a:effectLst/>
                          <a:hlinkClick r:id="rId4"/>
                        </a:rPr>
                        <a:t>リモート </a:t>
                      </a:r>
                      <a:r>
                        <a:rPr lang="en-US" sz="1400" u="none" strike="noStrike">
                          <a:effectLst/>
                          <a:hlinkClick r:id="rId4"/>
                        </a:rPr>
                        <a:t>VM</a:t>
                      </a:r>
                      <a:endParaRPr 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2252699563"/>
                  </a:ext>
                </a:extLst>
              </a:tr>
              <a:tr h="265377">
                <a:tc>
                  <a:txBody>
                    <a:bodyPr/>
                    <a:lstStyle/>
                    <a:p>
                      <a:pPr fontAlgn="t"/>
                      <a:r>
                        <a:rPr lang="en-US" sz="1400" u="none" strike="noStrike">
                          <a:effectLst/>
                          <a:hlinkClick r:id="rId5"/>
                        </a:rPr>
                        <a:t>Azure Databricks</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r>
                        <a:rPr lang="ja-JP" altLang="en-US" sz="1400" u="none" strike="noStrike">
                          <a:effectLst/>
                          <a:hlinkClick r:id="rId6"/>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1638374495"/>
                  </a:ext>
                </a:extLst>
              </a:tr>
              <a:tr h="434777">
                <a:tc>
                  <a:txBody>
                    <a:bodyPr/>
                    <a:lstStyle/>
                    <a:p>
                      <a:pPr fontAlgn="t"/>
                      <a:r>
                        <a:rPr lang="en-US" sz="1400" u="none" strike="noStrike">
                          <a:effectLst/>
                          <a:hlinkClick r:id="rId7"/>
                        </a:rPr>
                        <a:t>Azure Data Lake Analytics</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dirty="0">
                          <a:effectLst/>
                        </a:rPr>
                        <a:t> </a:t>
                      </a:r>
                      <a:endParaRPr lang="ja-JP" altLang="en-US" sz="1400" dirty="0">
                        <a:effectLst/>
                        <a:latin typeface="+mn-ea"/>
                        <a:ea typeface="+mn-ea"/>
                      </a:endParaRPr>
                    </a:p>
                  </a:txBody>
                  <a:tcPr marL="63985" marR="63985" marT="47989" marB="47989"/>
                </a:tc>
                <a:tc>
                  <a:txBody>
                    <a:bodyPr/>
                    <a:lstStyle/>
                    <a:p>
                      <a:pPr algn="ctr" fontAlgn="t"/>
                      <a:r>
                        <a:rPr lang="ja-JP" altLang="en-US" sz="1400" dirty="0">
                          <a:effectLst/>
                        </a:rPr>
                        <a:t>✓</a:t>
                      </a:r>
                      <a:r>
                        <a:rPr lang="ja-JP" altLang="en-US" sz="1400" u="none" strike="noStrike" dirty="0">
                          <a:effectLst/>
                          <a:hlinkClick r:id="rId6"/>
                        </a:rPr>
                        <a:t>*</a:t>
                      </a:r>
                      <a:endParaRPr lang="ja-JP" altLang="en-US" sz="1400" dirty="0">
                        <a:effectLst/>
                        <a:latin typeface="+mn-ea"/>
                        <a:ea typeface="+mn-ea"/>
                      </a:endParaRPr>
                    </a:p>
                  </a:txBody>
                  <a:tcPr marL="63985" marR="63985" marT="47989" marB="47989"/>
                </a:tc>
                <a:extLst>
                  <a:ext uri="{0D108BD9-81ED-4DB2-BD59-A6C34878D82A}">
                    <a16:rowId xmlns:a16="http://schemas.microsoft.com/office/drawing/2014/main" val="2293491872"/>
                  </a:ext>
                </a:extLst>
              </a:tr>
              <a:tr h="265377">
                <a:tc>
                  <a:txBody>
                    <a:bodyPr/>
                    <a:lstStyle/>
                    <a:p>
                      <a:pPr fontAlgn="t"/>
                      <a:r>
                        <a:rPr lang="en-US" sz="1400" u="none" strike="noStrike">
                          <a:effectLst/>
                          <a:hlinkClick r:id="rId8"/>
                        </a:rPr>
                        <a:t>Azure HDInsight</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dirty="0">
                          <a:effectLst/>
                        </a:rPr>
                        <a:t>✓</a:t>
                      </a:r>
                      <a:endParaRPr lang="ja-JP" altLang="en-US" sz="1400" dirty="0">
                        <a:effectLst/>
                        <a:latin typeface="+mn-ea"/>
                        <a:ea typeface="+mn-ea"/>
                      </a:endParaRPr>
                    </a:p>
                  </a:txBody>
                  <a:tcPr marL="63985" marR="63985" marT="47989" marB="47989"/>
                </a:tc>
                <a:extLst>
                  <a:ext uri="{0D108BD9-81ED-4DB2-BD59-A6C34878D82A}">
                    <a16:rowId xmlns:a16="http://schemas.microsoft.com/office/drawing/2014/main" val="4292373900"/>
                  </a:ext>
                </a:extLst>
              </a:tr>
            </a:tbl>
          </a:graphicData>
        </a:graphic>
      </p:graphicFrame>
    </p:spTree>
    <p:extLst>
      <p:ext uri="{BB962C8B-B14F-4D97-AF65-F5344CB8AC3E}">
        <p14:creationId xmlns:p14="http://schemas.microsoft.com/office/powerpoint/2010/main" val="13388131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9A36-C438-4F09-857F-98941EB3A9F1}"/>
              </a:ext>
            </a:extLst>
          </p:cNvPr>
          <p:cNvSpPr>
            <a:spLocks noGrp="1"/>
          </p:cNvSpPr>
          <p:nvPr>
            <p:ph type="title"/>
          </p:nvPr>
        </p:nvSpPr>
        <p:spPr/>
        <p:txBody>
          <a:bodyPr/>
          <a:lstStyle/>
          <a:p>
            <a:r>
              <a:rPr lang="en-US" dirty="0"/>
              <a:t>Image </a:t>
            </a:r>
            <a:r>
              <a:rPr lang="ja-JP" altLang="en-US" dirty="0"/>
              <a:t>と </a:t>
            </a:r>
            <a:r>
              <a:rPr lang="en-US" altLang="ja-JP" dirty="0"/>
              <a:t>Registry</a:t>
            </a:r>
            <a:endParaRPr lang="en-US" dirty="0"/>
          </a:p>
        </p:txBody>
      </p:sp>
      <p:sp>
        <p:nvSpPr>
          <p:cNvPr id="6" name="コンテンツ プレースホルダー 5">
            <a:extLst>
              <a:ext uri="{FF2B5EF4-FFF2-40B4-BE49-F238E27FC236}">
                <a16:creationId xmlns:a16="http://schemas.microsoft.com/office/drawing/2014/main" id="{7E863641-3A55-4CAF-A32F-366851472AFC}"/>
              </a:ext>
            </a:extLst>
          </p:cNvPr>
          <p:cNvSpPr>
            <a:spLocks noGrp="1"/>
          </p:cNvSpPr>
          <p:nvPr>
            <p:ph sz="quarter" idx="10"/>
          </p:nvPr>
        </p:nvSpPr>
        <p:spPr>
          <a:xfrm>
            <a:off x="519249" y="1463676"/>
            <a:ext cx="5241789" cy="4827396"/>
          </a:xfrm>
        </p:spPr>
        <p:txBody>
          <a:bodyPr>
            <a:normAutofit fontScale="92500" lnSpcReduction="10000"/>
          </a:bodyPr>
          <a:lstStyle/>
          <a:p>
            <a:r>
              <a:rPr lang="en-US" altLang="ja-JP" dirty="0"/>
              <a:t>Image</a:t>
            </a:r>
          </a:p>
          <a:p>
            <a:pPr lvl="1"/>
            <a:r>
              <a:rPr lang="en-US" altLang="ja-JP" dirty="0"/>
              <a:t>Model</a:t>
            </a:r>
          </a:p>
          <a:p>
            <a:pPr lvl="1"/>
            <a:r>
              <a:rPr lang="en-US" altLang="ja-JP" dirty="0"/>
              <a:t>Model </a:t>
            </a:r>
            <a:r>
              <a:rPr lang="ja-JP" altLang="en-US" dirty="0"/>
              <a:t>の入出力を抽象化した </a:t>
            </a:r>
            <a:r>
              <a:rPr lang="en-US" altLang="ja-JP" dirty="0"/>
              <a:t>Script</a:t>
            </a:r>
          </a:p>
          <a:p>
            <a:pPr lvl="1"/>
            <a:r>
              <a:rPr lang="en-US" altLang="ja-JP" dirty="0"/>
              <a:t>Model </a:t>
            </a:r>
            <a:r>
              <a:rPr lang="ja-JP" altLang="en-US" dirty="0"/>
              <a:t>もしくは </a:t>
            </a:r>
            <a:r>
              <a:rPr lang="en-US" altLang="ja-JP" dirty="0"/>
              <a:t>Scoring </a:t>
            </a:r>
            <a:r>
              <a:rPr lang="ja-JP" altLang="en-US" dirty="0"/>
              <a:t>実行の依存関係</a:t>
            </a:r>
            <a:endParaRPr lang="en-US" altLang="ja-JP" dirty="0"/>
          </a:p>
          <a:p>
            <a:r>
              <a:rPr lang="en-US" altLang="ja-JP" dirty="0"/>
              <a:t>2 </a:t>
            </a:r>
            <a:r>
              <a:rPr lang="ja-JP" altLang="en-US" dirty="0"/>
              <a:t>種類</a:t>
            </a:r>
            <a:endParaRPr lang="en-US" altLang="ja-JP" dirty="0"/>
          </a:p>
          <a:p>
            <a:pPr lvl="1"/>
            <a:r>
              <a:rPr lang="en-US" altLang="ja-JP" dirty="0"/>
              <a:t>FPGA Image: Azure </a:t>
            </a:r>
            <a:r>
              <a:rPr lang="ja-JP" altLang="en-US" dirty="0"/>
              <a:t>内の </a:t>
            </a:r>
            <a:r>
              <a:rPr lang="en-US" altLang="ja-JP" dirty="0"/>
              <a:t>FPGA</a:t>
            </a:r>
            <a:r>
              <a:rPr lang="ja-JP" altLang="en-US" dirty="0"/>
              <a:t>クラスターへ</a:t>
            </a:r>
            <a:endParaRPr lang="en-US" altLang="ja-JP" dirty="0"/>
          </a:p>
          <a:p>
            <a:pPr lvl="1"/>
            <a:r>
              <a:rPr lang="en-US" altLang="ja-JP" dirty="0"/>
              <a:t>Docker Image: </a:t>
            </a:r>
            <a:r>
              <a:rPr lang="ja-JP" altLang="en-US" dirty="0"/>
              <a:t>任意の場所の </a:t>
            </a:r>
            <a:r>
              <a:rPr lang="en-US" altLang="ja-JP" dirty="0"/>
              <a:t>Docker </a:t>
            </a:r>
            <a:r>
              <a:rPr lang="ja-JP" altLang="en-US" dirty="0"/>
              <a:t>実行環境へ</a:t>
            </a:r>
            <a:endParaRPr lang="en-US" altLang="ja-JP" dirty="0"/>
          </a:p>
          <a:p>
            <a:pPr lvl="1"/>
            <a:endParaRPr lang="ja-JP" altLang="en-US" dirty="0"/>
          </a:p>
        </p:txBody>
      </p:sp>
      <p:sp>
        <p:nvSpPr>
          <p:cNvPr id="7" name="コンテンツ プレースホルダー 6">
            <a:extLst>
              <a:ext uri="{FF2B5EF4-FFF2-40B4-BE49-F238E27FC236}">
                <a16:creationId xmlns:a16="http://schemas.microsoft.com/office/drawing/2014/main" id="{70CF864D-7E6B-4E07-A0E7-4FA4CEB5CCE9}"/>
              </a:ext>
            </a:extLst>
          </p:cNvPr>
          <p:cNvSpPr>
            <a:spLocks noGrp="1"/>
          </p:cNvSpPr>
          <p:nvPr>
            <p:ph sz="quarter" idx="11"/>
          </p:nvPr>
        </p:nvSpPr>
        <p:spPr>
          <a:xfrm>
            <a:off x="6386695" y="1466186"/>
            <a:ext cx="5241789" cy="4827396"/>
          </a:xfrm>
        </p:spPr>
        <p:txBody>
          <a:bodyPr/>
          <a:lstStyle/>
          <a:p>
            <a:r>
              <a:rPr kumimoji="1" lang="en-US" altLang="ja-JP" dirty="0"/>
              <a:t>Image Registry</a:t>
            </a:r>
          </a:p>
          <a:p>
            <a:pPr lvl="1"/>
            <a:r>
              <a:rPr lang="en-US" altLang="ja-JP" dirty="0"/>
              <a:t>Model </a:t>
            </a:r>
            <a:r>
              <a:rPr lang="ja-JP" altLang="en-US" dirty="0"/>
              <a:t>から作成された </a:t>
            </a:r>
            <a:r>
              <a:rPr lang="en-US" altLang="ja-JP" dirty="0"/>
              <a:t>Image</a:t>
            </a:r>
            <a:r>
              <a:rPr lang="ja-JP" altLang="en-US" dirty="0"/>
              <a:t>の管理</a:t>
            </a:r>
            <a:endParaRPr lang="en-US" altLang="ja-JP" dirty="0"/>
          </a:p>
          <a:p>
            <a:pPr lvl="1"/>
            <a:r>
              <a:rPr kumimoji="1" lang="ja-JP" altLang="en-US" dirty="0"/>
              <a:t>メタデータ</a:t>
            </a:r>
            <a:r>
              <a:rPr kumimoji="1" lang="en-US" altLang="ja-JP" dirty="0"/>
              <a:t>, </a:t>
            </a:r>
            <a:r>
              <a:rPr kumimoji="1" lang="ja-JP" altLang="en-US" dirty="0"/>
              <a:t>検索</a:t>
            </a:r>
          </a:p>
        </p:txBody>
      </p:sp>
      <p:grpSp>
        <p:nvGrpSpPr>
          <p:cNvPr id="10" name="Group 9">
            <a:extLst>
              <a:ext uri="{FF2B5EF4-FFF2-40B4-BE49-F238E27FC236}">
                <a16:creationId xmlns:a16="http://schemas.microsoft.com/office/drawing/2014/main" id="{6EFFE9FB-55A7-4A0F-95FB-B8D66B37C155}"/>
              </a:ext>
            </a:extLst>
          </p:cNvPr>
          <p:cNvGrpSpPr/>
          <p:nvPr/>
        </p:nvGrpSpPr>
        <p:grpSpPr>
          <a:xfrm>
            <a:off x="5715636" y="1123402"/>
            <a:ext cx="1035845" cy="684795"/>
            <a:chOff x="5429065" y="4114800"/>
            <a:chExt cx="689178" cy="455613"/>
          </a:xfrm>
        </p:grpSpPr>
        <p:sp>
          <p:nvSpPr>
            <p:cNvPr id="11" name="Freeform 67">
              <a:extLst>
                <a:ext uri="{FF2B5EF4-FFF2-40B4-BE49-F238E27FC236}">
                  <a16:creationId xmlns:a16="http://schemas.microsoft.com/office/drawing/2014/main" id="{5AA1C968-5268-47EB-A964-A9C27B538AD6}"/>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72">
              <a:extLst>
                <a:ext uri="{FF2B5EF4-FFF2-40B4-BE49-F238E27FC236}">
                  <a16:creationId xmlns:a16="http://schemas.microsoft.com/office/drawing/2014/main" id="{E24A6F69-128E-4A3B-A7BA-6C6F37DD785E}"/>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73">
              <a:extLst>
                <a:ext uri="{FF2B5EF4-FFF2-40B4-BE49-F238E27FC236}">
                  <a16:creationId xmlns:a16="http://schemas.microsoft.com/office/drawing/2014/main" id="{D9906A65-CB8D-4ADC-97C6-FA4080BE29B4}"/>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74">
              <a:extLst>
                <a:ext uri="{FF2B5EF4-FFF2-40B4-BE49-F238E27FC236}">
                  <a16:creationId xmlns:a16="http://schemas.microsoft.com/office/drawing/2014/main" id="{8B7EB62D-8C37-43CE-B37E-BE70B0D51CA2}"/>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 name="Freeform 75">
              <a:extLst>
                <a:ext uri="{FF2B5EF4-FFF2-40B4-BE49-F238E27FC236}">
                  <a16:creationId xmlns:a16="http://schemas.microsoft.com/office/drawing/2014/main" id="{3FFCF7BC-9074-4C09-BA6E-5379284F036A}"/>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 name="Freeform 76">
              <a:extLst>
                <a:ext uri="{FF2B5EF4-FFF2-40B4-BE49-F238E27FC236}">
                  <a16:creationId xmlns:a16="http://schemas.microsoft.com/office/drawing/2014/main" id="{0C765E80-4EB5-40C4-8CD0-6DD4A5720BFE}"/>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77">
              <a:extLst>
                <a:ext uri="{FF2B5EF4-FFF2-40B4-BE49-F238E27FC236}">
                  <a16:creationId xmlns:a16="http://schemas.microsoft.com/office/drawing/2014/main" id="{17CFE5FB-7396-42C4-9F07-144EC7C32942}"/>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Freeform 78">
              <a:extLst>
                <a:ext uri="{FF2B5EF4-FFF2-40B4-BE49-F238E27FC236}">
                  <a16:creationId xmlns:a16="http://schemas.microsoft.com/office/drawing/2014/main" id="{F92DAF7C-4D0B-4C8E-BA49-457B817065EB}"/>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79">
              <a:extLst>
                <a:ext uri="{FF2B5EF4-FFF2-40B4-BE49-F238E27FC236}">
                  <a16:creationId xmlns:a16="http://schemas.microsoft.com/office/drawing/2014/main" id="{3756BB30-23DB-4C51-9AD0-18473E4FE21B}"/>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80">
              <a:extLst>
                <a:ext uri="{FF2B5EF4-FFF2-40B4-BE49-F238E27FC236}">
                  <a16:creationId xmlns:a16="http://schemas.microsoft.com/office/drawing/2014/main" id="{49A934B9-96B7-42C2-94EF-B0105713DE38}"/>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 name="Oval 81">
              <a:extLst>
                <a:ext uri="{FF2B5EF4-FFF2-40B4-BE49-F238E27FC236}">
                  <a16:creationId xmlns:a16="http://schemas.microsoft.com/office/drawing/2014/main" id="{BA25F294-25EF-41E9-A82A-422CB8A0CB5D}"/>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 name="Freeform 82">
              <a:extLst>
                <a:ext uri="{FF2B5EF4-FFF2-40B4-BE49-F238E27FC236}">
                  <a16:creationId xmlns:a16="http://schemas.microsoft.com/office/drawing/2014/main" id="{36DC5AC4-6E5A-428B-BA0B-E0EBD0957E15}"/>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Freeform 84">
              <a:extLst>
                <a:ext uri="{FF2B5EF4-FFF2-40B4-BE49-F238E27FC236}">
                  <a16:creationId xmlns:a16="http://schemas.microsoft.com/office/drawing/2014/main" id="{F57B51D7-77EF-4C85-B079-67B7AE2ED025}"/>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AB251D0-05A9-42C4-9B2E-4E1F3B93A019}"/>
              </a:ext>
            </a:extLst>
          </p:cNvPr>
          <p:cNvGrpSpPr/>
          <p:nvPr/>
        </p:nvGrpSpPr>
        <p:grpSpPr>
          <a:xfrm rot="1800000">
            <a:off x="208587" y="1108841"/>
            <a:ext cx="512177" cy="593570"/>
            <a:chOff x="6281977" y="1925712"/>
            <a:chExt cx="609366" cy="706203"/>
          </a:xfrm>
        </p:grpSpPr>
        <p:sp>
          <p:nvSpPr>
            <p:cNvPr id="31" name="Hexagon 30">
              <a:extLst>
                <a:ext uri="{FF2B5EF4-FFF2-40B4-BE49-F238E27FC236}">
                  <a16:creationId xmlns:a16="http://schemas.microsoft.com/office/drawing/2014/main" id="{2643FD09-E046-44DB-97B3-E583D65F9F84}"/>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AE0ECCE4-4015-4E67-AD28-1946EF92035C}"/>
                </a:ext>
              </a:extLst>
            </p:cNvPr>
            <p:cNvCxnSpPr>
              <a:stCxn id="31" idx="3"/>
              <a:endCxn id="31"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1A5EB26-6712-4E3B-B71B-DC455216D356}"/>
                </a:ext>
              </a:extLst>
            </p:cNvPr>
            <p:cNvGrpSpPr/>
            <p:nvPr/>
          </p:nvGrpSpPr>
          <p:grpSpPr>
            <a:xfrm>
              <a:off x="6584950" y="2093649"/>
              <a:ext cx="281406" cy="372551"/>
              <a:chOff x="6584950" y="2093146"/>
              <a:chExt cx="281406" cy="372551"/>
            </a:xfrm>
          </p:grpSpPr>
          <p:cxnSp>
            <p:nvCxnSpPr>
              <p:cNvPr id="46" name="Straight Connector 45">
                <a:extLst>
                  <a:ext uri="{FF2B5EF4-FFF2-40B4-BE49-F238E27FC236}">
                    <a16:creationId xmlns:a16="http://schemas.microsoft.com/office/drawing/2014/main" id="{F4A4CDC9-6F12-4A7E-8DC9-A470C8055DE7}"/>
                  </a:ext>
                </a:extLst>
              </p:cNvPr>
              <p:cNvCxnSpPr>
                <a:cxnSpLocks/>
                <a:stCxn id="31"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20BBC1-BE37-4891-9A57-C1CDFAC9DB0B}"/>
                  </a:ext>
                </a:extLst>
              </p:cNvPr>
              <p:cNvCxnSpPr>
                <a:stCxn id="31"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D0C869-C08A-4189-B212-BDDCCE1E69A6}"/>
                  </a:ext>
                </a:extLst>
              </p:cNvPr>
              <p:cNvCxnSpPr>
                <a:cxnSpLocks/>
                <a:stCxn id="31"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A420134-9124-420C-A2BE-FA84F78C2AF6}"/>
                </a:ext>
              </a:extLst>
            </p:cNvPr>
            <p:cNvGrpSpPr/>
            <p:nvPr/>
          </p:nvGrpSpPr>
          <p:grpSpPr>
            <a:xfrm flipH="1">
              <a:off x="6304801" y="2093649"/>
              <a:ext cx="281406" cy="372551"/>
              <a:chOff x="6584950" y="2093146"/>
              <a:chExt cx="281406" cy="372551"/>
            </a:xfrm>
          </p:grpSpPr>
          <p:cxnSp>
            <p:nvCxnSpPr>
              <p:cNvPr id="43" name="Straight Connector 42">
                <a:extLst>
                  <a:ext uri="{FF2B5EF4-FFF2-40B4-BE49-F238E27FC236}">
                    <a16:creationId xmlns:a16="http://schemas.microsoft.com/office/drawing/2014/main" id="{CBFB8032-DB01-4639-B95A-7CF7E186A312}"/>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5BED47-F44B-4C0D-964F-DC56D62403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93FFA3-F708-4DF7-8D10-5767DF45B8EF}"/>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D6052EAA-5DF0-45C8-B6F7-B72B46FAF845}"/>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A4409F5-A2E5-48EF-8AAA-A6B169E77B98}"/>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4885F705-DB62-4181-AC82-3DC3C47A8689}"/>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3F560DC-D7CB-4DE9-BE28-F04743B712BD}"/>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7446BD3-5633-4344-80F8-7F89B9E96CE8}"/>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0223E15-3690-451A-B6B5-76DC4A093C64}"/>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A14701B-9FAF-431D-B2D2-DACD4BB95609}"/>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E6382EE-D5D8-4AB1-BFAC-04962AEF2594}"/>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790814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6D556D3-80F5-46C3-926C-CA9A0FAC2FAB}"/>
              </a:ext>
            </a:extLst>
          </p:cNvPr>
          <p:cNvSpPr>
            <a:spLocks noGrp="1"/>
          </p:cNvSpPr>
          <p:nvPr>
            <p:ph type="title"/>
          </p:nvPr>
        </p:nvSpPr>
        <p:spPr/>
        <p:txBody>
          <a:bodyPr/>
          <a:lstStyle/>
          <a:p>
            <a:r>
              <a:rPr lang="en-US" altLang="ja-JP" dirty="0"/>
              <a:t>Data Store</a:t>
            </a:r>
            <a:endParaRPr lang="ja-JP" altLang="en-US" dirty="0"/>
          </a:p>
        </p:txBody>
      </p:sp>
      <p:sp>
        <p:nvSpPr>
          <p:cNvPr id="5" name="Text Placeholder 4">
            <a:extLst>
              <a:ext uri="{FF2B5EF4-FFF2-40B4-BE49-F238E27FC236}">
                <a16:creationId xmlns:a16="http://schemas.microsoft.com/office/drawing/2014/main" id="{00D25E3C-B2E2-49A8-9DB1-CFD83ED33BF8}"/>
              </a:ext>
            </a:extLst>
          </p:cNvPr>
          <p:cNvSpPr>
            <a:spLocks noGrp="1"/>
          </p:cNvSpPr>
          <p:nvPr>
            <p:ph sz="quarter" idx="10"/>
          </p:nvPr>
        </p:nvSpPr>
        <p:spPr/>
        <p:txBody>
          <a:bodyPr>
            <a:normAutofit/>
          </a:bodyPr>
          <a:lstStyle/>
          <a:p>
            <a:pPr lvl="1">
              <a:spcAft>
                <a:spcPts val="988"/>
              </a:spcAft>
            </a:pPr>
            <a:r>
              <a:rPr lang="en-US" dirty="0">
                <a:gradFill>
                  <a:gsLst>
                    <a:gs pos="40075">
                      <a:schemeClr val="accent2">
                        <a:lumMod val="50000"/>
                      </a:schemeClr>
                    </a:gs>
                    <a:gs pos="30000">
                      <a:schemeClr val="accent2">
                        <a:lumMod val="50000"/>
                      </a:schemeClr>
                    </a:gs>
                  </a:gsLst>
                  <a:lin ang="5400000" scaled="0"/>
                </a:gradFill>
              </a:rPr>
              <a:t>Azure Storage Account </a:t>
            </a:r>
            <a:r>
              <a:rPr lang="ja-JP" altLang="en-US" dirty="0">
                <a:gradFill>
                  <a:gsLst>
                    <a:gs pos="40075">
                      <a:schemeClr val="accent2">
                        <a:lumMod val="50000"/>
                      </a:schemeClr>
                    </a:gs>
                    <a:gs pos="30000">
                      <a:schemeClr val="accent2">
                        <a:lumMod val="50000"/>
                      </a:schemeClr>
                    </a:gs>
                  </a:gsLst>
                  <a:lin ang="5400000" scaled="0"/>
                </a:gradFill>
              </a:rPr>
              <a:t>の抽象化</a:t>
            </a:r>
            <a:endParaRPr lang="en-US" altLang="ja-JP" dirty="0">
              <a:gradFill>
                <a:gsLst>
                  <a:gs pos="40075">
                    <a:schemeClr val="accent2">
                      <a:lumMod val="50000"/>
                    </a:schemeClr>
                  </a:gs>
                  <a:gs pos="30000">
                    <a:schemeClr val="accent2">
                      <a:lumMod val="50000"/>
                    </a:schemeClr>
                  </a:gs>
                </a:gsLst>
                <a:lin ang="5400000" scaled="0"/>
              </a:gradFill>
            </a:endParaRPr>
          </a:p>
          <a:p>
            <a:pPr lvl="2">
              <a:spcAft>
                <a:spcPts val="988"/>
              </a:spcAft>
            </a:pPr>
            <a:r>
              <a:rPr lang="en-US" dirty="0">
                <a:gradFill>
                  <a:gsLst>
                    <a:gs pos="40075">
                      <a:schemeClr val="accent2">
                        <a:lumMod val="50000"/>
                      </a:schemeClr>
                    </a:gs>
                    <a:gs pos="30000">
                      <a:schemeClr val="accent2">
                        <a:lumMod val="50000"/>
                      </a:schemeClr>
                    </a:gs>
                  </a:gsLst>
                  <a:lin ang="5400000" scaled="0"/>
                </a:gradFill>
              </a:rPr>
              <a:t>Azure Blob</a:t>
            </a:r>
          </a:p>
          <a:p>
            <a:pPr lvl="2">
              <a:spcAft>
                <a:spcPts val="988"/>
              </a:spcAft>
            </a:pPr>
            <a:r>
              <a:rPr lang="en-US" dirty="0">
                <a:gradFill>
                  <a:gsLst>
                    <a:gs pos="40075">
                      <a:schemeClr val="accent2">
                        <a:lumMod val="50000"/>
                      </a:schemeClr>
                    </a:gs>
                    <a:gs pos="30000">
                      <a:schemeClr val="accent2">
                        <a:lumMod val="50000"/>
                      </a:schemeClr>
                    </a:gs>
                  </a:gsLst>
                  <a:lin ang="5400000" scaled="0"/>
                </a:gradFill>
              </a:rPr>
              <a:t>Azure File</a:t>
            </a:r>
          </a:p>
          <a:p>
            <a:pPr lvl="1">
              <a:spcAft>
                <a:spcPts val="988"/>
              </a:spcAft>
            </a:pPr>
            <a:r>
              <a:rPr lang="en-US" dirty="0">
                <a:gradFill>
                  <a:gsLst>
                    <a:gs pos="40075">
                      <a:schemeClr val="accent2">
                        <a:lumMod val="50000"/>
                      </a:schemeClr>
                    </a:gs>
                    <a:gs pos="30000">
                      <a:schemeClr val="accent2">
                        <a:lumMod val="50000"/>
                      </a:schemeClr>
                    </a:gs>
                  </a:gsLst>
                  <a:lin ang="5400000" scaled="0"/>
                </a:gradFill>
              </a:rPr>
              <a:t>Workspace </a:t>
            </a:r>
            <a:r>
              <a:rPr lang="ja-JP" altLang="en-US" dirty="0">
                <a:gradFill>
                  <a:gsLst>
                    <a:gs pos="40075">
                      <a:schemeClr val="accent2">
                        <a:lumMod val="50000"/>
                      </a:schemeClr>
                    </a:gs>
                    <a:gs pos="30000">
                      <a:schemeClr val="accent2">
                        <a:lumMod val="50000"/>
                      </a:schemeClr>
                    </a:gs>
                  </a:gsLst>
                  <a:lin ang="5400000" scaled="0"/>
                </a:gradFill>
              </a:rPr>
              <a:t>でデフォルトの </a:t>
            </a:r>
            <a:r>
              <a:rPr lang="en-US" altLang="ja-JP" dirty="0">
                <a:gradFill>
                  <a:gsLst>
                    <a:gs pos="40075">
                      <a:schemeClr val="accent2">
                        <a:lumMod val="50000"/>
                      </a:schemeClr>
                    </a:gs>
                    <a:gs pos="30000">
                      <a:schemeClr val="accent2">
                        <a:lumMod val="50000"/>
                      </a:schemeClr>
                    </a:gs>
                  </a:gsLst>
                  <a:lin ang="5400000" scaled="0"/>
                </a:gradFill>
              </a:rPr>
              <a:t>Data Store </a:t>
            </a:r>
            <a:r>
              <a:rPr lang="ja-JP" altLang="en-US" dirty="0">
                <a:gradFill>
                  <a:gsLst>
                    <a:gs pos="40075">
                      <a:schemeClr val="accent2">
                        <a:lumMod val="50000"/>
                      </a:schemeClr>
                    </a:gs>
                    <a:gs pos="30000">
                      <a:schemeClr val="accent2">
                        <a:lumMod val="50000"/>
                      </a:schemeClr>
                    </a:gs>
                  </a:gsLst>
                  <a:lin ang="5400000" scaled="0"/>
                </a:gradFill>
              </a:rPr>
              <a:t>を持つ</a:t>
            </a:r>
            <a:endParaRPr lang="en-US" altLang="ja-JP" dirty="0">
              <a:gradFill>
                <a:gsLst>
                  <a:gs pos="40075">
                    <a:schemeClr val="accent2">
                      <a:lumMod val="50000"/>
                    </a:schemeClr>
                  </a:gs>
                  <a:gs pos="30000">
                    <a:schemeClr val="accent2">
                      <a:lumMod val="50000"/>
                    </a:schemeClr>
                  </a:gs>
                </a:gsLst>
                <a:lin ang="5400000" scaled="0"/>
              </a:gradFill>
            </a:endParaRPr>
          </a:p>
          <a:p>
            <a:pPr lvl="2">
              <a:spcAft>
                <a:spcPts val="988"/>
              </a:spcAft>
            </a:pPr>
            <a:r>
              <a:rPr lang="ja-JP" altLang="en-US" dirty="0">
                <a:gradFill>
                  <a:gsLst>
                    <a:gs pos="40075">
                      <a:schemeClr val="accent2">
                        <a:lumMod val="50000"/>
                      </a:schemeClr>
                    </a:gs>
                    <a:gs pos="30000">
                      <a:schemeClr val="accent2">
                        <a:lumMod val="50000"/>
                      </a:schemeClr>
                    </a:gs>
                  </a:gsLst>
                  <a:lin ang="5400000" scaled="0"/>
                </a:gradFill>
              </a:rPr>
              <a:t>追加可能</a:t>
            </a:r>
            <a:endParaRPr lang="en-US" altLang="ja-JP" dirty="0">
              <a:gradFill>
                <a:gsLst>
                  <a:gs pos="40075">
                    <a:schemeClr val="accent2">
                      <a:lumMod val="50000"/>
                    </a:schemeClr>
                  </a:gs>
                  <a:gs pos="30000">
                    <a:schemeClr val="accent2">
                      <a:lumMod val="50000"/>
                    </a:schemeClr>
                  </a:gs>
                </a:gsLst>
                <a:lin ang="5400000" scaled="0"/>
              </a:gradFill>
            </a:endParaRPr>
          </a:p>
          <a:p>
            <a:pPr lvl="1">
              <a:spcAft>
                <a:spcPts val="988"/>
              </a:spcAft>
            </a:pPr>
            <a:r>
              <a:rPr lang="en-US" dirty="0">
                <a:gradFill>
                  <a:gsLst>
                    <a:gs pos="40075">
                      <a:schemeClr val="accent2">
                        <a:lumMod val="50000"/>
                      </a:schemeClr>
                    </a:gs>
                    <a:gs pos="30000">
                      <a:schemeClr val="accent2">
                        <a:lumMod val="50000"/>
                      </a:schemeClr>
                    </a:gs>
                  </a:gsLst>
                  <a:lin ang="5400000" scaled="0"/>
                </a:gradFill>
              </a:rPr>
              <a:t>Python SDK </a:t>
            </a:r>
            <a:r>
              <a:rPr lang="ja-JP" altLang="en-US" dirty="0">
                <a:gradFill>
                  <a:gsLst>
                    <a:gs pos="40075">
                      <a:schemeClr val="accent2">
                        <a:lumMod val="50000"/>
                      </a:schemeClr>
                    </a:gs>
                    <a:gs pos="30000">
                      <a:schemeClr val="accent2">
                        <a:lumMod val="50000"/>
                      </a:schemeClr>
                    </a:gs>
                  </a:gsLst>
                  <a:lin ang="5400000" scaled="0"/>
                </a:gradFill>
              </a:rPr>
              <a:t>もしくは </a:t>
            </a:r>
            <a:r>
              <a:rPr lang="en-US" altLang="ja-JP" dirty="0">
                <a:gradFill>
                  <a:gsLst>
                    <a:gs pos="40075">
                      <a:schemeClr val="accent2">
                        <a:lumMod val="50000"/>
                      </a:schemeClr>
                    </a:gs>
                    <a:gs pos="30000">
                      <a:schemeClr val="accent2">
                        <a:lumMod val="50000"/>
                      </a:schemeClr>
                    </a:gs>
                  </a:gsLst>
                  <a:lin ang="5400000" scaled="0"/>
                </a:gradFill>
              </a:rPr>
              <a:t>Azure CLI </a:t>
            </a:r>
            <a:r>
              <a:rPr lang="ja-JP" altLang="en-US" dirty="0">
                <a:gradFill>
                  <a:gsLst>
                    <a:gs pos="40075">
                      <a:schemeClr val="accent2">
                        <a:lumMod val="50000"/>
                      </a:schemeClr>
                    </a:gs>
                    <a:gs pos="30000">
                      <a:schemeClr val="accent2">
                        <a:lumMod val="50000"/>
                      </a:schemeClr>
                    </a:gs>
                  </a:gsLst>
                  <a:lin ang="5400000" scaled="0"/>
                </a:gradFill>
              </a:rPr>
              <a:t>から制御</a:t>
            </a:r>
            <a:endParaRPr lang="en-US" dirty="0">
              <a:gradFill>
                <a:gsLst>
                  <a:gs pos="40075">
                    <a:schemeClr val="accent2">
                      <a:lumMod val="50000"/>
                    </a:schemeClr>
                  </a:gs>
                  <a:gs pos="30000">
                    <a:schemeClr val="accent2">
                      <a:lumMod val="50000"/>
                    </a:schemeClr>
                  </a:gs>
                </a:gsLst>
                <a:lin ang="5400000" scaled="0"/>
              </a:gradFill>
            </a:endParaRPr>
          </a:p>
        </p:txBody>
      </p:sp>
      <p:sp>
        <p:nvSpPr>
          <p:cNvPr id="14" name="Freeform: Shape 830">
            <a:extLst>
              <a:ext uri="{FF2B5EF4-FFF2-40B4-BE49-F238E27FC236}">
                <a16:creationId xmlns:a16="http://schemas.microsoft.com/office/drawing/2014/main" id="{9623940A-7B14-458D-93EF-D349D3658A3E}"/>
              </a:ext>
            </a:extLst>
          </p:cNvPr>
          <p:cNvSpPr>
            <a:spLocks noChangeArrowheads="1"/>
          </p:cNvSpPr>
          <p:nvPr/>
        </p:nvSpPr>
        <p:spPr bwMode="auto">
          <a:xfrm>
            <a:off x="9418638" y="522275"/>
            <a:ext cx="2097752" cy="2517788"/>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a:extLst/>
        </p:spPr>
        <p:txBody>
          <a:bodyPr vert="horz" wrap="square" lIns="91401" tIns="45700" rIns="91401" bIns="45700" numCol="1" anchor="t" anchorCtr="0" compatLnSpc="1">
            <a:prstTxWarp prst="textNoShape">
              <a:avLst/>
            </a:prstTxWarp>
            <a:noAutofit/>
          </a:bodyPr>
          <a:lstStyle/>
          <a:p>
            <a:pPr defTabSz="932239">
              <a:defRPr/>
            </a:pPr>
            <a:endParaRPr lang="en-US" kern="0" dirty="0">
              <a:solidFill>
                <a:srgbClr val="FFFFFF"/>
              </a:solidFill>
              <a:latin typeface="Segoe UI"/>
            </a:endParaRPr>
          </a:p>
        </p:txBody>
      </p:sp>
    </p:spTree>
    <p:extLst>
      <p:ext uri="{BB962C8B-B14F-4D97-AF65-F5344CB8AC3E}">
        <p14:creationId xmlns:p14="http://schemas.microsoft.com/office/powerpoint/2010/main" val="11140080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6C036-FAEC-4EE0-AAA5-6DE2C16C634F}"/>
              </a:ext>
            </a:extLst>
          </p:cNvPr>
          <p:cNvSpPr>
            <a:spLocks noGrp="1"/>
          </p:cNvSpPr>
          <p:nvPr>
            <p:ph type="title"/>
          </p:nvPr>
        </p:nvSpPr>
        <p:spPr/>
        <p:txBody>
          <a:bodyPr/>
          <a:lstStyle/>
          <a:p>
            <a:r>
              <a:rPr lang="en-US" dirty="0"/>
              <a:t>Model </a:t>
            </a:r>
            <a:r>
              <a:rPr lang="ja-JP" altLang="en-US" dirty="0"/>
              <a:t>管理</a:t>
            </a:r>
            <a:endParaRPr lang="en-US" dirty="0"/>
          </a:p>
        </p:txBody>
      </p:sp>
      <p:sp>
        <p:nvSpPr>
          <p:cNvPr id="4" name="Rectangle 3">
            <a:extLst>
              <a:ext uri="{FF2B5EF4-FFF2-40B4-BE49-F238E27FC236}">
                <a16:creationId xmlns:a16="http://schemas.microsoft.com/office/drawing/2014/main" id="{02D9228A-0516-4692-8B52-287DA4A28B43}"/>
              </a:ext>
            </a:extLst>
          </p:cNvPr>
          <p:cNvSpPr/>
          <p:nvPr/>
        </p:nvSpPr>
        <p:spPr>
          <a:xfrm>
            <a:off x="969541" y="3193175"/>
            <a:ext cx="3245992" cy="1164421"/>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作成</a:t>
            </a:r>
            <a:r>
              <a:rPr lang="en-US" altLang="ja-JP"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a:t>
            </a: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保存</a:t>
            </a:r>
            <a:endParaRPr lang="en-US" sz="3200" dirty="0">
              <a:solidFill>
                <a:srgbClr val="0070C0"/>
              </a:solidFill>
              <a:latin typeface="Segoe UI" panose="020B0502040204020203" pitchFamily="34" charset="0"/>
              <a:cs typeface="Segoe UI" panose="020B0502040204020203" pitchFamily="34" charset="0"/>
            </a:endParaRPr>
          </a:p>
          <a:p>
            <a:pPr algn="ctr"/>
            <a:r>
              <a:rPr lang="en-US" dirty="0">
                <a:latin typeface="Segoe UI" panose="020B0502040204020203" pitchFamily="34" charset="0"/>
                <a:cs typeface="Segoe UI" panose="020B0502040204020203" pitchFamily="34" charset="0"/>
              </a:rPr>
              <a:t>DevOps </a:t>
            </a:r>
            <a:r>
              <a:rPr lang="ja-JP" altLang="en-US" dirty="0">
                <a:latin typeface="Segoe UI" panose="020B0502040204020203" pitchFamily="34" charset="0"/>
                <a:cs typeface="Segoe UI" panose="020B0502040204020203" pitchFamily="34" charset="0"/>
              </a:rPr>
              <a:t>の</a:t>
            </a:r>
            <a:r>
              <a:rPr lang="en-US" dirty="0">
                <a:latin typeface="Segoe UI" panose="020B0502040204020203" pitchFamily="34" charset="0"/>
                <a:cs typeface="Segoe UI" panose="020B0502040204020203" pitchFamily="34" charset="0"/>
              </a:rPr>
              <a:t> CI/CD </a:t>
            </a:r>
            <a:r>
              <a:rPr lang="ja-JP" altLang="en-US" dirty="0">
                <a:latin typeface="Segoe UI" panose="020B0502040204020203" pitchFamily="34" charset="0"/>
                <a:cs typeface="Segoe UI" panose="020B0502040204020203" pitchFamily="34" charset="0"/>
              </a:rPr>
              <a:t>と連携できるように </a:t>
            </a:r>
            <a:r>
              <a:rPr lang="en-US" altLang="ja-JP" dirty="0">
                <a:latin typeface="Segoe UI" panose="020B0502040204020203" pitchFamily="34" charset="0"/>
                <a:cs typeface="Segoe UI" panose="020B0502040204020203" pitchFamily="34" charset="0"/>
              </a:rPr>
              <a:t>Azure DevOps </a:t>
            </a:r>
            <a:r>
              <a:rPr lang="ja-JP" altLang="en-US" dirty="0">
                <a:latin typeface="Segoe UI" panose="020B0502040204020203" pitchFamily="34" charset="0"/>
                <a:cs typeface="Segoe UI" panose="020B0502040204020203" pitchFamily="34" charset="0"/>
              </a:rPr>
              <a:t>連携</a:t>
            </a:r>
            <a:endParaRPr lang="en-US"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5356226B-6562-40FF-A81E-B79975215E34}"/>
              </a:ext>
            </a:extLst>
          </p:cNvPr>
          <p:cNvSpPr/>
          <p:nvPr/>
        </p:nvSpPr>
        <p:spPr>
          <a:xfrm>
            <a:off x="4460007" y="3193175"/>
            <a:ext cx="3129831" cy="1164421"/>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リポジトリ</a:t>
            </a:r>
            <a:endParaRPr lang="en-US" sz="3200" dirty="0">
              <a:solidFill>
                <a:srgbClr val="0070C0"/>
              </a:solidFill>
              <a:latin typeface="Segoe UI" panose="020B0502040204020203" pitchFamily="34" charset="0"/>
              <a:cs typeface="Segoe UI" panose="020B0502040204020203" pitchFamily="34" charset="0"/>
            </a:endParaRPr>
          </a:p>
          <a:p>
            <a:pPr algn="ctr"/>
            <a:r>
              <a:rPr lang="ja-JP" altLang="en-US" dirty="0">
                <a:latin typeface="Segoe UI" panose="020B0502040204020203" pitchFamily="34" charset="0"/>
                <a:cs typeface="Segoe UI" panose="020B0502040204020203" pitchFamily="34" charset="0"/>
              </a:rPr>
              <a:t>一元管理の </a:t>
            </a:r>
            <a:r>
              <a:rPr lang="en-US" altLang="ja-JP" dirty="0">
                <a:latin typeface="Segoe UI" panose="020B0502040204020203" pitchFamily="34" charset="0"/>
                <a:cs typeface="Segoe UI" panose="020B0502040204020203" pitchFamily="34" charset="0"/>
              </a:rPr>
              <a:t>Repository </a:t>
            </a:r>
            <a:r>
              <a:rPr lang="ja-JP" altLang="en-US" dirty="0">
                <a:latin typeface="Segoe UI" panose="020B0502040204020203" pitchFamily="34" charset="0"/>
                <a:cs typeface="Segoe UI" panose="020B0502040204020203" pitchFamily="34" charset="0"/>
              </a:rPr>
              <a:t>として、</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バージョン管理</a:t>
            </a:r>
            <a:endParaRPr lang="en-US"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3CAD021-B24C-4439-BADD-FEDBF984A2F9}"/>
              </a:ext>
            </a:extLst>
          </p:cNvPr>
          <p:cNvSpPr/>
          <p:nvPr/>
        </p:nvSpPr>
        <p:spPr>
          <a:xfrm>
            <a:off x="8253003" y="3193175"/>
            <a:ext cx="2968640" cy="1441420"/>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モニタリング</a:t>
            </a:r>
            <a:endParaRPr lang="en-US" sz="3200" dirty="0">
              <a:solidFill>
                <a:srgbClr val="0070C0"/>
              </a:solidFill>
              <a:latin typeface="Segoe UI" panose="020B0502040204020203" pitchFamily="34" charset="0"/>
              <a:cs typeface="Segoe UI" panose="020B0502040204020203" pitchFamily="34" charset="0"/>
            </a:endParaRPr>
          </a:p>
          <a:p>
            <a:pPr algn="ctr"/>
            <a:r>
              <a:rPr lang="en-US" dirty="0">
                <a:latin typeface="Segoe UI" panose="020B0502040204020203" pitchFamily="34" charset="0"/>
                <a:cs typeface="Segoe UI" panose="020B0502040204020203" pitchFamily="34" charset="0"/>
              </a:rPr>
              <a:t>Azure AppInsights </a:t>
            </a:r>
            <a:r>
              <a:rPr lang="ja-JP" altLang="en-US" dirty="0">
                <a:latin typeface="Segoe UI" panose="020B0502040204020203" pitchFamily="34" charset="0"/>
                <a:cs typeface="Segoe UI" panose="020B0502040204020203" pitchFamily="34" charset="0"/>
              </a:rPr>
              <a:t>を通じて、あらゆる場所での推論実行を補足・保存・可視化</a:t>
            </a:r>
            <a:endParaRPr lang="en-US"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57A19D51-D190-4B2B-84AC-70967AFCD24C}"/>
              </a:ext>
            </a:extLst>
          </p:cNvPr>
          <p:cNvGrpSpPr/>
          <p:nvPr/>
        </p:nvGrpSpPr>
        <p:grpSpPr>
          <a:xfrm>
            <a:off x="2151198" y="2066488"/>
            <a:ext cx="882679" cy="850008"/>
            <a:chOff x="8604015" y="4747099"/>
            <a:chExt cx="1221773" cy="1176550"/>
          </a:xfrm>
        </p:grpSpPr>
        <p:grpSp>
          <p:nvGrpSpPr>
            <p:cNvPr id="8" name="Group 7">
              <a:extLst>
                <a:ext uri="{FF2B5EF4-FFF2-40B4-BE49-F238E27FC236}">
                  <a16:creationId xmlns:a16="http://schemas.microsoft.com/office/drawing/2014/main" id="{8069FE1F-86E1-4BE4-BB23-0540A615E352}"/>
                </a:ext>
              </a:extLst>
            </p:cNvPr>
            <p:cNvGrpSpPr/>
            <p:nvPr/>
          </p:nvGrpSpPr>
          <p:grpSpPr>
            <a:xfrm>
              <a:off x="9214901" y="4915118"/>
              <a:ext cx="610887" cy="672077"/>
              <a:chOff x="6053699" y="2879832"/>
              <a:chExt cx="279256" cy="307228"/>
            </a:xfrm>
          </p:grpSpPr>
          <p:sp>
            <p:nvSpPr>
              <p:cNvPr id="19" name="Freeform: Shape 843">
                <a:extLst>
                  <a:ext uri="{FF2B5EF4-FFF2-40B4-BE49-F238E27FC236}">
                    <a16:creationId xmlns:a16="http://schemas.microsoft.com/office/drawing/2014/main" id="{6B2ECD72-2C11-400B-A632-E2C087FFB59A}"/>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CB8E9A7A-F0B2-47E7-9918-F82FF1E0BAA4}"/>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D5E4C8-C581-4EBF-8AC8-3F772B315810}"/>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0039C2-8074-471D-A29C-C4F9040D53B3}"/>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C83446F-E412-4A98-B1FB-58C01671D44B}"/>
                </a:ext>
              </a:extLst>
            </p:cNvPr>
            <p:cNvGrpSpPr/>
            <p:nvPr/>
          </p:nvGrpSpPr>
          <p:grpSpPr>
            <a:xfrm>
              <a:off x="8604015" y="5251572"/>
              <a:ext cx="610887" cy="672077"/>
              <a:chOff x="6053699" y="2879832"/>
              <a:chExt cx="279256" cy="307228"/>
            </a:xfrm>
          </p:grpSpPr>
          <p:sp>
            <p:nvSpPr>
              <p:cNvPr id="15" name="Freeform: Shape 843">
                <a:extLst>
                  <a:ext uri="{FF2B5EF4-FFF2-40B4-BE49-F238E27FC236}">
                    <a16:creationId xmlns:a16="http://schemas.microsoft.com/office/drawing/2014/main" id="{D2409F5A-9539-4117-B60D-805E4D7A26E9}"/>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2AAC3EB3-D2F4-4288-921F-CA5EC4A3C2A1}"/>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5F1B8D-A0BF-4B3B-8256-16295021ECDB}"/>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EA6983-4665-43F0-8A18-59037A599551}"/>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8AC4869-7B23-46BB-84CF-D5AE3069098E}"/>
                </a:ext>
              </a:extLst>
            </p:cNvPr>
            <p:cNvGrpSpPr/>
            <p:nvPr/>
          </p:nvGrpSpPr>
          <p:grpSpPr>
            <a:xfrm>
              <a:off x="8909458" y="4747099"/>
              <a:ext cx="610887" cy="672077"/>
              <a:chOff x="6053699" y="2879832"/>
              <a:chExt cx="279256" cy="307228"/>
            </a:xfrm>
            <a:solidFill>
              <a:schemeClr val="bg1"/>
            </a:solidFill>
          </p:grpSpPr>
          <p:sp>
            <p:nvSpPr>
              <p:cNvPr id="11" name="Freeform: Shape 843">
                <a:extLst>
                  <a:ext uri="{FF2B5EF4-FFF2-40B4-BE49-F238E27FC236}">
                    <a16:creationId xmlns:a16="http://schemas.microsoft.com/office/drawing/2014/main" id="{8D092B62-A97A-400F-B485-D57B477D22F4}"/>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E0917734-7C92-4D99-BF98-ACDBD167604D}"/>
                  </a:ext>
                </a:extLst>
              </p:cNvPr>
              <p:cNvCxnSpPr>
                <a:cxnSpLocks/>
              </p:cNvCxnSpPr>
              <p:nvPr/>
            </p:nvCxnSpPr>
            <p:spPr>
              <a:xfrm>
                <a:off x="6053699"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24C669-0E0F-4E58-8ECF-6A020B20F4F8}"/>
                  </a:ext>
                </a:extLst>
              </p:cNvPr>
              <p:cNvCxnSpPr>
                <a:cxnSpLocks/>
              </p:cNvCxnSpPr>
              <p:nvPr/>
            </p:nvCxnSpPr>
            <p:spPr>
              <a:xfrm flipV="1">
                <a:off x="6193327"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C3C31-2690-4157-BC43-A3BE1E9E415A}"/>
                  </a:ext>
                </a:extLst>
              </p:cNvPr>
              <p:cNvCxnSpPr>
                <a:cxnSpLocks/>
              </p:cNvCxnSpPr>
              <p:nvPr/>
            </p:nvCxnSpPr>
            <p:spPr>
              <a:xfrm flipV="1">
                <a:off x="6193327" y="3033446"/>
                <a:ext cx="0" cy="153614"/>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7EA0D5B5-61DF-4E9F-B5CF-48DF8EAB81C1}"/>
              </a:ext>
            </a:extLst>
          </p:cNvPr>
          <p:cNvGrpSpPr/>
          <p:nvPr/>
        </p:nvGrpSpPr>
        <p:grpSpPr>
          <a:xfrm>
            <a:off x="5633214" y="2072645"/>
            <a:ext cx="783417" cy="837694"/>
            <a:chOff x="8882196" y="3721867"/>
            <a:chExt cx="285941" cy="305752"/>
          </a:xfrm>
          <a:solidFill>
            <a:schemeClr val="bg1"/>
          </a:solidFill>
        </p:grpSpPr>
        <p:sp>
          <p:nvSpPr>
            <p:cNvPr id="24" name="Rectangle 23">
              <a:extLst>
                <a:ext uri="{FF2B5EF4-FFF2-40B4-BE49-F238E27FC236}">
                  <a16:creationId xmlns:a16="http://schemas.microsoft.com/office/drawing/2014/main" id="{1D5C765E-CA5C-459C-993C-2D8E497B215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123">
              <a:extLst>
                <a:ext uri="{FF2B5EF4-FFF2-40B4-BE49-F238E27FC236}">
                  <a16:creationId xmlns:a16="http://schemas.microsoft.com/office/drawing/2014/main" id="{DD8C0B17-2CAA-4DB7-8C68-9A66564F8927}"/>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124">
              <a:extLst>
                <a:ext uri="{FF2B5EF4-FFF2-40B4-BE49-F238E27FC236}">
                  <a16:creationId xmlns:a16="http://schemas.microsoft.com/office/drawing/2014/main" id="{EBE0A632-9098-4247-AC08-8AD9E5024582}"/>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 name="speedometer_2">
            <a:extLst>
              <a:ext uri="{FF2B5EF4-FFF2-40B4-BE49-F238E27FC236}">
                <a16:creationId xmlns:a16="http://schemas.microsoft.com/office/drawing/2014/main" id="{8F41E269-6965-4373-B532-8197D5340412}"/>
              </a:ext>
            </a:extLst>
          </p:cNvPr>
          <p:cNvSpPr>
            <a:spLocks noChangeAspect="1" noEditPoints="1"/>
          </p:cNvSpPr>
          <p:nvPr/>
        </p:nvSpPr>
        <p:spPr bwMode="auto">
          <a:xfrm>
            <a:off x="9310165" y="2064334"/>
            <a:ext cx="854317" cy="85431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505050"/>
              </a:solidFill>
              <a:latin typeface="Segoe UI Semilight"/>
            </a:endParaRPr>
          </a:p>
        </p:txBody>
      </p:sp>
    </p:spTree>
    <p:extLst>
      <p:ext uri="{BB962C8B-B14F-4D97-AF65-F5344CB8AC3E}">
        <p14:creationId xmlns:p14="http://schemas.microsoft.com/office/powerpoint/2010/main" val="21312961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679CD2D-FD1A-4F18-8A89-0BB6954B1D4F}"/>
              </a:ext>
            </a:extLst>
          </p:cNvPr>
          <p:cNvSpPr>
            <a:spLocks noGrp="1"/>
          </p:cNvSpPr>
          <p:nvPr>
            <p:ph type="title"/>
          </p:nvPr>
        </p:nvSpPr>
        <p:spPr/>
        <p:txBody>
          <a:bodyPr/>
          <a:lstStyle/>
          <a:p>
            <a:r>
              <a:rPr lang="en-US" altLang="ja-JP" dirty="0"/>
              <a:t>Model </a:t>
            </a:r>
            <a:r>
              <a:rPr lang="ja-JP" altLang="en-US" dirty="0"/>
              <a:t>ライフサイクル管理</a:t>
            </a:r>
          </a:p>
        </p:txBody>
      </p:sp>
      <p:sp>
        <p:nvSpPr>
          <p:cNvPr id="2" name="Text Placeholder 1">
            <a:extLst>
              <a:ext uri="{FF2B5EF4-FFF2-40B4-BE49-F238E27FC236}">
                <a16:creationId xmlns:a16="http://schemas.microsoft.com/office/drawing/2014/main" id="{2635AB20-1C37-4929-A98D-6E0ECC266550}"/>
              </a:ext>
            </a:extLst>
          </p:cNvPr>
          <p:cNvSpPr>
            <a:spLocks noGrp="1"/>
          </p:cNvSpPr>
          <p:nvPr>
            <p:ph sz="quarter" idx="10"/>
          </p:nvPr>
        </p:nvSpPr>
        <p:spPr/>
        <p:txBody>
          <a:bodyPr/>
          <a:lstStyle/>
          <a:p>
            <a:r>
              <a:rPr lang="en-US" dirty="0"/>
              <a:t>1: Model Registry </a:t>
            </a:r>
            <a:r>
              <a:rPr lang="ja-JP" altLang="en-US" dirty="0"/>
              <a:t>へ登録</a:t>
            </a:r>
            <a:endParaRPr lang="en-US" altLang="ja-JP" dirty="0"/>
          </a:p>
          <a:p>
            <a:r>
              <a:rPr lang="en-US" dirty="0"/>
              <a:t>2: Image Registry (Azure Container Registry) </a:t>
            </a:r>
            <a:r>
              <a:rPr lang="ja-JP" altLang="en-US" dirty="0"/>
              <a:t>へ登録</a:t>
            </a:r>
            <a:endParaRPr lang="en-US" altLang="ja-JP" dirty="0"/>
          </a:p>
          <a:p>
            <a:r>
              <a:rPr lang="en-US" dirty="0"/>
              <a:t>3: Image </a:t>
            </a:r>
            <a:r>
              <a:rPr lang="ja-JP" altLang="en-US" dirty="0"/>
              <a:t>を展開</a:t>
            </a:r>
            <a:endParaRPr lang="en-US" altLang="ja-JP" dirty="0"/>
          </a:p>
          <a:p>
            <a:r>
              <a:rPr lang="en-US" dirty="0"/>
              <a:t>4: Model </a:t>
            </a:r>
            <a:r>
              <a:rPr lang="ja-JP" altLang="en-US" dirty="0" err="1"/>
              <a:t>の監</a:t>
            </a:r>
            <a:r>
              <a:rPr lang="ja-JP" altLang="en-US" dirty="0"/>
              <a:t>視</a:t>
            </a:r>
            <a:endParaRPr lang="en-US" dirty="0"/>
          </a:p>
        </p:txBody>
      </p:sp>
      <p:sp>
        <p:nvSpPr>
          <p:cNvPr id="6" name="コンテンツ プレースホルダー 5">
            <a:extLst>
              <a:ext uri="{FF2B5EF4-FFF2-40B4-BE49-F238E27FC236}">
                <a16:creationId xmlns:a16="http://schemas.microsoft.com/office/drawing/2014/main" id="{A4F42883-6B2F-4E09-835F-9FAE1CF89704}"/>
              </a:ext>
            </a:extLst>
          </p:cNvPr>
          <p:cNvSpPr>
            <a:spLocks noGrp="1"/>
          </p:cNvSpPr>
          <p:nvPr>
            <p:ph sz="quarter" idx="11"/>
          </p:nvPr>
        </p:nvSpPr>
        <p:spPr/>
        <p:txBody>
          <a:bodyPr/>
          <a:lstStyle/>
          <a:p>
            <a:endParaRPr kumimoji="1" lang="ja-JP" altLang="en-US"/>
          </a:p>
        </p:txBody>
      </p:sp>
      <p:pic>
        <p:nvPicPr>
          <p:cNvPr id="10" name="Picture 9">
            <a:extLst>
              <a:ext uri="{FF2B5EF4-FFF2-40B4-BE49-F238E27FC236}">
                <a16:creationId xmlns:a16="http://schemas.microsoft.com/office/drawing/2014/main" id="{70F2C8BB-2303-42DD-8F3F-4C3A5C46A4AD}"/>
              </a:ext>
            </a:extLst>
          </p:cNvPr>
          <p:cNvPicPr>
            <a:picLocks noChangeAspect="1"/>
          </p:cNvPicPr>
          <p:nvPr/>
        </p:nvPicPr>
        <p:blipFill>
          <a:blip r:embed="rId2"/>
          <a:stretch>
            <a:fillRect/>
          </a:stretch>
        </p:blipFill>
        <p:spPr>
          <a:xfrm>
            <a:off x="6009963" y="1879673"/>
            <a:ext cx="5995252" cy="4149580"/>
          </a:xfrm>
          <a:prstGeom prst="rect">
            <a:avLst/>
          </a:prstGeom>
          <a:ln>
            <a:solidFill>
              <a:schemeClr val="bg2">
                <a:lumMod val="90000"/>
              </a:schemeClr>
            </a:solidFill>
          </a:ln>
        </p:spPr>
      </p:pic>
    </p:spTree>
    <p:extLst>
      <p:ext uri="{BB962C8B-B14F-4D97-AF65-F5344CB8AC3E}">
        <p14:creationId xmlns:p14="http://schemas.microsoft.com/office/powerpoint/2010/main" val="35449352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4D4362-E3FA-4430-AAD0-EC30858A5D1D}"/>
              </a:ext>
            </a:extLst>
          </p:cNvPr>
          <p:cNvSpPr/>
          <p:nvPr/>
        </p:nvSpPr>
        <p:spPr>
          <a:xfrm>
            <a:off x="2722843" y="1774970"/>
            <a:ext cx="6746315" cy="369332"/>
          </a:xfrm>
          <a:prstGeom prst="rect">
            <a:avLst/>
          </a:prstGeom>
        </p:spPr>
        <p:txBody>
          <a:bodyPr wrap="square">
            <a:spAutoFit/>
          </a:bodyPr>
          <a:lstStyle/>
          <a:p>
            <a:pPr algn="ctr" defTabSz="951156">
              <a:defRPr/>
            </a:pPr>
            <a:r>
              <a:rPr lang="en-US" sz="1800" dirty="0">
                <a:solidFill>
                  <a:schemeClr val="tx2"/>
                </a:solidFill>
                <a:latin typeface="Segoe UI Semibold" panose="020B0702040204020203" pitchFamily="34" charset="0"/>
                <a:cs typeface="Segoe UI Semibold" panose="020B0702040204020203" pitchFamily="34" charset="0"/>
              </a:rPr>
              <a:t>2</a:t>
            </a:r>
            <a:r>
              <a:rPr lang="ja-JP" altLang="en-US" sz="1800" dirty="0" err="1">
                <a:solidFill>
                  <a:schemeClr val="tx2"/>
                </a:solidFill>
                <a:latin typeface="Segoe UI Semibold" panose="020B0702040204020203" pitchFamily="34" charset="0"/>
                <a:cs typeface="Segoe UI Semibold" panose="020B0702040204020203" pitchFamily="34" charset="0"/>
              </a:rPr>
              <a:t>つの</a:t>
            </a:r>
            <a:r>
              <a:rPr lang="ja-JP" altLang="en-US" sz="1800" dirty="0">
                <a:solidFill>
                  <a:schemeClr val="tx2"/>
                </a:solidFill>
                <a:latin typeface="Segoe UI Semibold" panose="020B0702040204020203" pitchFamily="34" charset="0"/>
                <a:cs typeface="Segoe UI Semibold" panose="020B0702040204020203" pitchFamily="34" charset="0"/>
              </a:rPr>
              <a:t>選択肢</a:t>
            </a:r>
            <a:endParaRPr lang="en-US" sz="1800" dirty="0">
              <a:solidFill>
                <a:schemeClr val="tx2"/>
              </a:solidFill>
              <a:latin typeface="Segoe UI Semibold" panose="020B07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DD674C1A-0360-4016-AB57-7D8CA61E0C1F}"/>
              </a:ext>
            </a:extLst>
          </p:cNvPr>
          <p:cNvSpPr/>
          <p:nvPr/>
        </p:nvSpPr>
        <p:spPr>
          <a:xfrm>
            <a:off x="529131" y="2875300"/>
            <a:ext cx="4946444" cy="2376035"/>
          </a:xfrm>
          <a:prstGeom prst="rect">
            <a:avLst/>
          </a:prstGeom>
        </p:spPr>
        <p:txBody>
          <a:bodyPr wrap="square">
            <a:spAutoFit/>
          </a:bodyPr>
          <a:lstStyle/>
          <a:p>
            <a:pPr algn="ctr" defTabSz="951156">
              <a:lnSpc>
                <a:spcPct val="90000"/>
              </a:lnSpc>
              <a:spcBef>
                <a:spcPts val="1200"/>
              </a:spcBef>
              <a:spcAft>
                <a:spcPts val="1200"/>
              </a:spcAft>
              <a:defRPr/>
            </a:pPr>
            <a:r>
              <a:rPr lang="en-US" sz="1800" dirty="0">
                <a:solidFill>
                  <a:schemeClr val="tx2"/>
                </a:solidFill>
                <a:latin typeface="Segoe UI Semibold" panose="020B0702040204020203" pitchFamily="34" charset="0"/>
                <a:cs typeface="Segoe UI Semibold" panose="020B0702040204020203" pitchFamily="34" charset="0"/>
              </a:rPr>
              <a:t>Web service</a:t>
            </a:r>
          </a:p>
          <a:p>
            <a:pPr marL="285750" indent="-285750">
              <a:lnSpc>
                <a:spcPct val="90000"/>
              </a:lnSpc>
              <a:spcAft>
                <a:spcPts val="988"/>
              </a:spcAft>
              <a:buFont typeface="Wingdings" panose="05000000000000000000" pitchFamily="2" charset="2"/>
              <a:buChar char="Ø"/>
            </a:pPr>
            <a:r>
              <a:rPr lang="en-US" sz="1800" dirty="0">
                <a:gradFill>
                  <a:gsLst>
                    <a:gs pos="2917">
                      <a:prstClr val="black"/>
                    </a:gs>
                    <a:gs pos="30000">
                      <a:prstClr val="black"/>
                    </a:gs>
                  </a:gsLst>
                  <a:lin ang="5400000" scaled="0"/>
                </a:gradFill>
                <a:latin typeface="Segoe UI"/>
              </a:rPr>
              <a:t>Azure Container Instance, Container Instances, Azure Kubernetes Service, or field-programmable gate arrays (FPGA). </a:t>
            </a:r>
          </a:p>
          <a:p>
            <a:pPr marL="285750" indent="-285750">
              <a:lnSpc>
                <a:spcPct val="90000"/>
              </a:lnSpc>
              <a:spcAft>
                <a:spcPts val="988"/>
              </a:spcAft>
              <a:buFont typeface="Wingdings" panose="05000000000000000000" pitchFamily="2" charset="2"/>
              <a:buChar char="Ø"/>
            </a:pPr>
            <a:r>
              <a:rPr lang="en-US" altLang="ja-JP" dirty="0">
                <a:gradFill>
                  <a:gsLst>
                    <a:gs pos="2917">
                      <a:prstClr val="black"/>
                    </a:gs>
                    <a:gs pos="30000">
                      <a:prstClr val="black"/>
                    </a:gs>
                  </a:gsLst>
                  <a:lin ang="5400000" scaled="0"/>
                </a:gradFill>
                <a:latin typeface="Segoe UI"/>
              </a:rPr>
              <a:t>HTTP </a:t>
            </a:r>
            <a:r>
              <a:rPr lang="ja-JP" altLang="en-US" dirty="0" err="1">
                <a:gradFill>
                  <a:gsLst>
                    <a:gs pos="2917">
                      <a:prstClr val="black"/>
                    </a:gs>
                    <a:gs pos="30000">
                      <a:prstClr val="black"/>
                    </a:gs>
                  </a:gsLst>
                  <a:lin ang="5400000" scaled="0"/>
                </a:gradFill>
                <a:latin typeface="Segoe UI"/>
              </a:rPr>
              <a:t>での</a:t>
            </a:r>
            <a:r>
              <a:rPr lang="ja-JP" altLang="en-US" dirty="0">
                <a:gradFill>
                  <a:gsLst>
                    <a:gs pos="2917">
                      <a:prstClr val="black"/>
                    </a:gs>
                    <a:gs pos="30000">
                      <a:prstClr val="black"/>
                    </a:gs>
                  </a:gsLst>
                  <a:lin ang="5400000" scaled="0"/>
                </a:gradFill>
                <a:latin typeface="Segoe UI"/>
              </a:rPr>
              <a:t>推論処理のリクエスト受付と返答</a:t>
            </a:r>
            <a:endParaRPr lang="en-US" altLang="ja-JP"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pPr>
            <a:r>
              <a:rPr lang="en-US" sz="1800" dirty="0">
                <a:gradFill>
                  <a:gsLst>
                    <a:gs pos="2917">
                      <a:prstClr val="black"/>
                    </a:gs>
                    <a:gs pos="30000">
                      <a:prstClr val="black"/>
                    </a:gs>
                  </a:gsLst>
                  <a:lin ang="5400000" scaled="0"/>
                </a:gradFill>
                <a:latin typeface="Segoe UI"/>
              </a:rPr>
              <a:t>Application Insight </a:t>
            </a:r>
            <a:r>
              <a:rPr lang="ja-JP" altLang="en-US" sz="1800" dirty="0" err="1">
                <a:gradFill>
                  <a:gsLst>
                    <a:gs pos="2917">
                      <a:prstClr val="black"/>
                    </a:gs>
                    <a:gs pos="30000">
                      <a:prstClr val="black"/>
                    </a:gs>
                  </a:gsLst>
                  <a:lin ang="5400000" scaled="0"/>
                </a:gradFill>
                <a:latin typeface="Segoe UI"/>
              </a:rPr>
              <a:t>での</a:t>
            </a:r>
            <a:r>
              <a:rPr lang="ja-JP" altLang="en-US" sz="1800" dirty="0">
                <a:gradFill>
                  <a:gsLst>
                    <a:gs pos="2917">
                      <a:prstClr val="black"/>
                    </a:gs>
                    <a:gs pos="30000">
                      <a:prstClr val="black"/>
                    </a:gs>
                  </a:gsLst>
                  <a:lin ang="5400000" scaled="0"/>
                </a:gradFill>
                <a:latin typeface="Segoe UI"/>
              </a:rPr>
              <a:t>モニタリング</a:t>
            </a:r>
            <a:endParaRPr lang="en-US" altLang="ja-JP" sz="1800"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pPr>
            <a:r>
              <a:rPr lang="en-US" dirty="0">
                <a:gradFill>
                  <a:gsLst>
                    <a:gs pos="2917">
                      <a:prstClr val="black"/>
                    </a:gs>
                    <a:gs pos="30000">
                      <a:prstClr val="black"/>
                    </a:gs>
                  </a:gsLst>
                  <a:lin ang="5400000" scaled="0"/>
                </a:gradFill>
                <a:latin typeface="Segoe UI"/>
              </a:rPr>
              <a:t>Auto Scale</a:t>
            </a:r>
            <a:endParaRPr lang="en-US" sz="1836" dirty="0">
              <a:gradFill>
                <a:gsLst>
                  <a:gs pos="2917">
                    <a:prstClr val="black"/>
                  </a:gs>
                  <a:gs pos="30000">
                    <a:prstClr val="black"/>
                  </a:gs>
                </a:gsLst>
                <a:lin ang="5400000" scaled="0"/>
              </a:gradFill>
              <a:latin typeface="Segoe UI"/>
            </a:endParaRPr>
          </a:p>
        </p:txBody>
      </p:sp>
      <p:sp>
        <p:nvSpPr>
          <p:cNvPr id="5" name="Rectangle 4">
            <a:extLst>
              <a:ext uri="{FF2B5EF4-FFF2-40B4-BE49-F238E27FC236}">
                <a16:creationId xmlns:a16="http://schemas.microsoft.com/office/drawing/2014/main" id="{FB4B08DD-87BC-4B5B-A54E-217DAEEEC546}"/>
              </a:ext>
            </a:extLst>
          </p:cNvPr>
          <p:cNvSpPr/>
          <p:nvPr/>
        </p:nvSpPr>
        <p:spPr>
          <a:xfrm>
            <a:off x="6572847" y="2875300"/>
            <a:ext cx="5189616" cy="1499898"/>
          </a:xfrm>
          <a:prstGeom prst="rect">
            <a:avLst/>
          </a:prstGeom>
        </p:spPr>
        <p:txBody>
          <a:bodyPr wrap="square">
            <a:spAutoFit/>
          </a:bodyPr>
          <a:lstStyle/>
          <a:p>
            <a:pPr algn="ctr" defTabSz="951156">
              <a:lnSpc>
                <a:spcPct val="90000"/>
              </a:lnSpc>
              <a:spcBef>
                <a:spcPts val="1200"/>
              </a:spcBef>
              <a:spcAft>
                <a:spcPts val="1200"/>
              </a:spcAft>
              <a:defRPr/>
            </a:pPr>
            <a:r>
              <a:rPr lang="en-US" sz="1800" dirty="0">
                <a:solidFill>
                  <a:schemeClr val="tx2"/>
                </a:solidFill>
                <a:latin typeface="Segoe UI Semibold" panose="020B0702040204020203" pitchFamily="34" charset="0"/>
                <a:cs typeface="Segoe UI Semibold" panose="020B0702040204020203" pitchFamily="34" charset="0"/>
              </a:rPr>
              <a:t>IoT Module </a:t>
            </a:r>
          </a:p>
          <a:p>
            <a:pPr marL="285750" indent="-285750">
              <a:lnSpc>
                <a:spcPct val="90000"/>
              </a:lnSpc>
              <a:spcAft>
                <a:spcPts val="988"/>
              </a:spcAft>
              <a:buFont typeface="Wingdings" panose="05000000000000000000" pitchFamily="2" charset="2"/>
              <a:buChar char="Ø"/>
              <a:defRPr/>
            </a:pPr>
            <a:r>
              <a:rPr lang="en-US" sz="1800" dirty="0">
                <a:gradFill>
                  <a:gsLst>
                    <a:gs pos="2917">
                      <a:prstClr val="black"/>
                    </a:gs>
                    <a:gs pos="30000">
                      <a:prstClr val="black"/>
                    </a:gs>
                  </a:gsLst>
                  <a:lin ang="5400000" scaled="0"/>
                </a:gradFill>
                <a:latin typeface="Segoe UI"/>
              </a:rPr>
              <a:t>Docker Container </a:t>
            </a:r>
            <a:r>
              <a:rPr lang="ja-JP" altLang="en-US" sz="1800" dirty="0">
                <a:gradFill>
                  <a:gsLst>
                    <a:gs pos="2917">
                      <a:prstClr val="black"/>
                    </a:gs>
                    <a:gs pos="30000">
                      <a:prstClr val="black"/>
                    </a:gs>
                  </a:gsLst>
                  <a:lin ang="5400000" scaled="0"/>
                </a:gradFill>
                <a:latin typeface="Segoe UI"/>
              </a:rPr>
              <a:t>ベース</a:t>
            </a:r>
            <a:endParaRPr lang="en-US" altLang="ja-JP" sz="1800"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defRPr/>
            </a:pPr>
            <a:r>
              <a:rPr lang="en-US" dirty="0">
                <a:gradFill>
                  <a:gsLst>
                    <a:gs pos="2917">
                      <a:prstClr val="black"/>
                    </a:gs>
                    <a:gs pos="30000">
                      <a:prstClr val="black"/>
                    </a:gs>
                  </a:gsLst>
                  <a:lin ang="5400000" scaled="0"/>
                </a:gradFill>
                <a:latin typeface="Segoe UI"/>
              </a:rPr>
              <a:t>Azure IoT Edge </a:t>
            </a:r>
            <a:r>
              <a:rPr lang="ja-JP" altLang="en-US" dirty="0">
                <a:gradFill>
                  <a:gsLst>
                    <a:gs pos="2917">
                      <a:prstClr val="black"/>
                    </a:gs>
                    <a:gs pos="30000">
                      <a:prstClr val="black"/>
                    </a:gs>
                  </a:gsLst>
                  <a:lin ang="5400000" scaled="0"/>
                </a:gradFill>
                <a:latin typeface="Segoe UI"/>
              </a:rPr>
              <a:t>連携</a:t>
            </a:r>
            <a:endParaRPr lang="en-US" altLang="ja-JP"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defRPr/>
            </a:pPr>
            <a:r>
              <a:rPr lang="en-US" sz="1800" dirty="0">
                <a:gradFill>
                  <a:gsLst>
                    <a:gs pos="2917">
                      <a:prstClr val="black"/>
                    </a:gs>
                    <a:gs pos="30000">
                      <a:prstClr val="black"/>
                    </a:gs>
                  </a:gsLst>
                  <a:lin ang="5400000" scaled="0"/>
                </a:gradFill>
                <a:latin typeface="Segoe UI"/>
              </a:rPr>
              <a:t>Application Insight </a:t>
            </a:r>
            <a:r>
              <a:rPr lang="ja-JP" altLang="en-US" sz="1800" dirty="0" err="1">
                <a:gradFill>
                  <a:gsLst>
                    <a:gs pos="2917">
                      <a:prstClr val="black"/>
                    </a:gs>
                    <a:gs pos="30000">
                      <a:prstClr val="black"/>
                    </a:gs>
                  </a:gsLst>
                  <a:lin ang="5400000" scaled="0"/>
                </a:gradFill>
                <a:latin typeface="Segoe UI"/>
              </a:rPr>
              <a:t>での</a:t>
            </a:r>
            <a:r>
              <a:rPr lang="ja-JP" altLang="en-US" sz="1800" dirty="0">
                <a:gradFill>
                  <a:gsLst>
                    <a:gs pos="2917">
                      <a:prstClr val="black"/>
                    </a:gs>
                    <a:gs pos="30000">
                      <a:prstClr val="black"/>
                    </a:gs>
                  </a:gsLst>
                  <a:lin ang="5400000" scaled="0"/>
                </a:gradFill>
                <a:latin typeface="Segoe UI"/>
              </a:rPr>
              <a:t>モニタリング</a:t>
            </a:r>
            <a:endParaRPr lang="en-US" altLang="ja-JP" sz="1800" dirty="0">
              <a:gradFill>
                <a:gsLst>
                  <a:gs pos="2917">
                    <a:prstClr val="black"/>
                  </a:gs>
                  <a:gs pos="30000">
                    <a:prstClr val="black"/>
                  </a:gs>
                </a:gsLst>
                <a:lin ang="5400000" scaled="0"/>
              </a:gradFill>
              <a:latin typeface="Segoe UI"/>
            </a:endParaRPr>
          </a:p>
        </p:txBody>
      </p:sp>
      <p:grpSp>
        <p:nvGrpSpPr>
          <p:cNvPr id="6" name="Group 5">
            <a:extLst>
              <a:ext uri="{FF2B5EF4-FFF2-40B4-BE49-F238E27FC236}">
                <a16:creationId xmlns:a16="http://schemas.microsoft.com/office/drawing/2014/main" id="{F91E556C-4873-40EB-99E4-77F3ADA6230B}"/>
              </a:ext>
            </a:extLst>
          </p:cNvPr>
          <p:cNvGrpSpPr/>
          <p:nvPr/>
        </p:nvGrpSpPr>
        <p:grpSpPr>
          <a:xfrm rot="5400000">
            <a:off x="5911035" y="-708000"/>
            <a:ext cx="430887" cy="6377941"/>
            <a:chOff x="8561203" y="2226797"/>
            <a:chExt cx="593599" cy="3639262"/>
          </a:xfrm>
        </p:grpSpPr>
        <p:cxnSp>
          <p:nvCxnSpPr>
            <p:cNvPr id="9" name="Straight Connector 8">
              <a:extLst>
                <a:ext uri="{FF2B5EF4-FFF2-40B4-BE49-F238E27FC236}">
                  <a16:creationId xmlns:a16="http://schemas.microsoft.com/office/drawing/2014/main" id="{64DCBA28-0695-416C-BDDD-32D41CCDE9D7}"/>
                </a:ext>
              </a:extLst>
            </p:cNvPr>
            <p:cNvCxnSpPr>
              <a:cxnSpLocks/>
            </p:cNvCxnSpPr>
            <p:nvPr/>
          </p:nvCxnSpPr>
          <p:spPr>
            <a:xfrm>
              <a:off x="8570000" y="2226797"/>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6ECCEB-85BB-493D-96CF-8A92413ECEFF}"/>
                </a:ext>
              </a:extLst>
            </p:cNvPr>
            <p:cNvCxnSpPr>
              <a:cxnSpLocks/>
            </p:cNvCxnSpPr>
            <p:nvPr/>
          </p:nvCxnSpPr>
          <p:spPr>
            <a:xfrm>
              <a:off x="8561203" y="2237266"/>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F1BAD6-AEB6-4E64-91E6-E7C197810F0A}"/>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 name="タイトル 12">
            <a:extLst>
              <a:ext uri="{FF2B5EF4-FFF2-40B4-BE49-F238E27FC236}">
                <a16:creationId xmlns:a16="http://schemas.microsoft.com/office/drawing/2014/main" id="{16DFE08F-1FC5-4787-8413-0B95959D9924}"/>
              </a:ext>
            </a:extLst>
          </p:cNvPr>
          <p:cNvSpPr>
            <a:spLocks noGrp="1"/>
          </p:cNvSpPr>
          <p:nvPr>
            <p:ph type="title"/>
          </p:nvPr>
        </p:nvSpPr>
        <p:spPr/>
        <p:txBody>
          <a:bodyPr/>
          <a:lstStyle/>
          <a:p>
            <a:r>
              <a:rPr lang="en-US" altLang="ja-JP" dirty="0"/>
              <a:t>Model </a:t>
            </a:r>
            <a:r>
              <a:rPr lang="ja-JP" altLang="en-US" dirty="0"/>
              <a:t>の展開</a:t>
            </a:r>
          </a:p>
        </p:txBody>
      </p:sp>
    </p:spTree>
    <p:extLst>
      <p:ext uri="{BB962C8B-B14F-4D97-AF65-F5344CB8AC3E}">
        <p14:creationId xmlns:p14="http://schemas.microsoft.com/office/powerpoint/2010/main" val="13127872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C48C4-D4EF-4780-B10A-176A3C64B76D}"/>
              </a:ext>
            </a:extLst>
          </p:cNvPr>
          <p:cNvPicPr>
            <a:picLocks noChangeAspect="1"/>
          </p:cNvPicPr>
          <p:nvPr/>
        </p:nvPicPr>
        <p:blipFill>
          <a:blip r:embed="rId2"/>
          <a:stretch>
            <a:fillRect/>
          </a:stretch>
        </p:blipFill>
        <p:spPr>
          <a:xfrm>
            <a:off x="569934" y="1473835"/>
            <a:ext cx="11052132" cy="4561683"/>
          </a:xfrm>
          <a:prstGeom prst="rect">
            <a:avLst/>
          </a:prstGeom>
        </p:spPr>
      </p:pic>
      <p:sp>
        <p:nvSpPr>
          <p:cNvPr id="4" name="タイトル 3">
            <a:extLst>
              <a:ext uri="{FF2B5EF4-FFF2-40B4-BE49-F238E27FC236}">
                <a16:creationId xmlns:a16="http://schemas.microsoft.com/office/drawing/2014/main" id="{9015B1CD-72E8-41A4-A75C-ED27A8455A41}"/>
              </a:ext>
            </a:extLst>
          </p:cNvPr>
          <p:cNvSpPr>
            <a:spLocks noGrp="1"/>
          </p:cNvSpPr>
          <p:nvPr>
            <p:ph type="title"/>
          </p:nvPr>
        </p:nvSpPr>
        <p:spPr/>
        <p:txBody>
          <a:bodyPr/>
          <a:lstStyle/>
          <a:p>
            <a:r>
              <a:rPr lang="en-US" altLang="ja-JP" dirty="0"/>
              <a:t>Model </a:t>
            </a:r>
            <a:r>
              <a:rPr lang="ja-JP" altLang="en-US" dirty="0"/>
              <a:t>展開</a:t>
            </a:r>
          </a:p>
        </p:txBody>
      </p:sp>
    </p:spTree>
    <p:extLst>
      <p:ext uri="{BB962C8B-B14F-4D97-AF65-F5344CB8AC3E}">
        <p14:creationId xmlns:p14="http://schemas.microsoft.com/office/powerpoint/2010/main" val="183422117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2093209-43E7-41E9-A2D3-602EEEF811CB}"/>
              </a:ext>
            </a:extLst>
          </p:cNvPr>
          <p:cNvSpPr>
            <a:spLocks noGrp="1"/>
          </p:cNvSpPr>
          <p:nvPr>
            <p:ph type="title"/>
          </p:nvPr>
        </p:nvSpPr>
        <p:spPr/>
        <p:txBody>
          <a:bodyPr/>
          <a:lstStyle/>
          <a:p>
            <a:r>
              <a:rPr kumimoji="1" lang="en-US" altLang="ja-JP" dirty="0"/>
              <a:t>Python SDK</a:t>
            </a:r>
            <a:endParaRPr kumimoji="1" lang="ja-JP" altLang="en-US" dirty="0"/>
          </a:p>
        </p:txBody>
      </p:sp>
    </p:spTree>
    <p:extLst>
      <p:ext uri="{BB962C8B-B14F-4D97-AF65-F5344CB8AC3E}">
        <p14:creationId xmlns:p14="http://schemas.microsoft.com/office/powerpoint/2010/main" val="32163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2B33AC-C47A-47A9-9091-D0FEC87ED450}"/>
              </a:ext>
            </a:extLst>
          </p:cNvPr>
          <p:cNvSpPr>
            <a:spLocks noGrp="1"/>
          </p:cNvSpPr>
          <p:nvPr>
            <p:ph sz="quarter" idx="10"/>
          </p:nvPr>
        </p:nvSpPr>
        <p:spPr/>
        <p:txBody>
          <a:bodyPr>
            <a:normAutofit/>
          </a:bodyPr>
          <a:lstStyle/>
          <a:p>
            <a:r>
              <a:rPr lang="en-US" dirty="0" err="1"/>
              <a:t>Scikit</a:t>
            </a:r>
            <a:r>
              <a:rPr lang="en-US" dirty="0"/>
              <a:t>-learn </a:t>
            </a:r>
            <a:r>
              <a:rPr lang="ja-JP" altLang="en-US" dirty="0"/>
              <a:t>での </a:t>
            </a:r>
            <a:r>
              <a:rPr lang="en-US" altLang="ja-JP" dirty="0"/>
              <a:t>MNIST </a:t>
            </a:r>
            <a:r>
              <a:rPr lang="ja-JP" altLang="en-US" dirty="0"/>
              <a:t>データセットを </a:t>
            </a:r>
            <a:r>
              <a:rPr lang="en-US" altLang="ja-JP" dirty="0"/>
              <a:t>Logistic Regression </a:t>
            </a:r>
            <a:r>
              <a:rPr lang="ja-JP" altLang="en-US" dirty="0"/>
              <a:t>で処理</a:t>
            </a:r>
            <a:endParaRPr lang="en-US" altLang="ja-JP" dirty="0"/>
          </a:p>
          <a:p>
            <a:pPr lvl="1"/>
            <a:r>
              <a:rPr lang="en-US" dirty="0"/>
              <a:t>MNIST</a:t>
            </a:r>
          </a:p>
          <a:p>
            <a:pPr lvl="2"/>
            <a:r>
              <a:rPr lang="ja-JP" altLang="en-US" dirty="0"/>
              <a:t>手書きの数字 </a:t>
            </a:r>
            <a:r>
              <a:rPr lang="en-US" altLang="ja-JP" dirty="0"/>
              <a:t>– 0 </a:t>
            </a:r>
            <a:r>
              <a:rPr lang="ja-JP" altLang="en-US" dirty="0"/>
              <a:t>から </a:t>
            </a:r>
            <a:r>
              <a:rPr lang="en-US" altLang="ja-JP" dirty="0"/>
              <a:t>9</a:t>
            </a:r>
            <a:endParaRPr lang="en-US" dirty="0"/>
          </a:p>
          <a:p>
            <a:pPr lvl="2"/>
            <a:r>
              <a:rPr lang="en-US" dirty="0"/>
              <a:t>70,000 </a:t>
            </a:r>
            <a:r>
              <a:rPr lang="ja-JP" altLang="en-US" dirty="0"/>
              <a:t>データ</a:t>
            </a:r>
            <a:endParaRPr lang="en-US" altLang="ja-JP" dirty="0"/>
          </a:p>
          <a:p>
            <a:pPr lvl="2"/>
            <a:r>
              <a:rPr lang="en-US" dirty="0"/>
              <a:t>28x28 pixels</a:t>
            </a:r>
          </a:p>
          <a:p>
            <a:pPr lvl="1"/>
            <a:r>
              <a:rPr lang="ja-JP" altLang="en-US" dirty="0"/>
              <a:t>数字の分類</a:t>
            </a:r>
            <a:endParaRPr lang="en-US" dirty="0"/>
          </a:p>
        </p:txBody>
      </p:sp>
      <p:pic>
        <p:nvPicPr>
          <p:cNvPr id="8194" name="Picture 2">
            <a:extLst>
              <a:ext uri="{FF2B5EF4-FFF2-40B4-BE49-F238E27FC236}">
                <a16:creationId xmlns:a16="http://schemas.microsoft.com/office/drawing/2014/main" id="{D7D0B698-C67D-4DF6-9701-5BA08C47D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918" y="4238613"/>
            <a:ext cx="2740139" cy="20524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EF43C95-4053-4B51-B750-372EC6234BF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1022" y="2371514"/>
            <a:ext cx="2914650" cy="15716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24ADF4A1-0D76-4835-A805-1BE1C2E70C28}"/>
              </a:ext>
            </a:extLst>
          </p:cNvPr>
          <p:cNvSpPr>
            <a:spLocks noGrp="1"/>
          </p:cNvSpPr>
          <p:nvPr>
            <p:ph type="title"/>
          </p:nvPr>
        </p:nvSpPr>
        <p:spPr/>
        <p:txBody>
          <a:bodyPr/>
          <a:lstStyle/>
          <a:p>
            <a:r>
              <a:rPr lang="ja-JP" altLang="en-US" dirty="0"/>
              <a:t>前提</a:t>
            </a:r>
          </a:p>
        </p:txBody>
      </p:sp>
    </p:spTree>
    <p:extLst>
      <p:ext uri="{BB962C8B-B14F-4D97-AF65-F5344CB8AC3E}">
        <p14:creationId xmlns:p14="http://schemas.microsoft.com/office/powerpoint/2010/main" val="25663074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A116A1E-32B2-4BC1-8406-B59291F12F14}"/>
              </a:ext>
            </a:extLst>
          </p:cNvPr>
          <p:cNvSpPr/>
          <p:nvPr>
            <p:custDataLst>
              <p:tags r:id="rId1"/>
            </p:custDataLst>
          </p:nvPr>
        </p:nvSpPr>
        <p:spPr bwMode="auto">
          <a:xfrm>
            <a:off x="6936340" y="5578837"/>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custDataLst>
              <p:tags r:id="rId2"/>
            </p:custDataLst>
          </p:nvPr>
        </p:nvSpPr>
        <p:spPr bwMode="auto">
          <a:xfrm>
            <a:off x="6930863" y="4519044"/>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95298" y="149358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トレーニング済みのモデル</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ビジネスロジックに</a:t>
            </a:r>
            <a:r>
              <a:rPr lang="en-US" altLang="ja-JP" sz="1400" dirty="0">
                <a:solidFill>
                  <a:srgbClr val="0078D4"/>
                </a:solidFill>
                <a:cs typeface="Segoe UI" pitchFamily="34" charset="0"/>
              </a:rPr>
              <a:t>ML</a:t>
            </a:r>
            <a:r>
              <a:rPr lang="ja-JP" altLang="en-US" sz="1400" dirty="0">
                <a:solidFill>
                  <a:srgbClr val="0078D4"/>
                </a:solidFill>
                <a:cs typeface="Segoe UI" pitchFamily="34" charset="0"/>
              </a:rPr>
              <a:t>をアタッチ</a:t>
            </a:r>
            <a:endParaRPr lang="en-US" sz="1400" dirty="0">
              <a:solidFill>
                <a:srgbClr val="0078D4"/>
              </a:solidFill>
              <a:cs typeface="Segoe UI" pitchFamily="34" charset="0"/>
            </a:endParaRPr>
          </a:p>
        </p:txBody>
      </p:sp>
      <p:sp>
        <p:nvSpPr>
          <p:cNvPr id="110" name="Rectangle 109">
            <a:extLst>
              <a:ext uri="{FF2B5EF4-FFF2-40B4-BE49-F238E27FC236}">
                <a16:creationId xmlns:a16="http://schemas.microsoft.com/office/drawing/2014/main" id="{51D4DFB8-7066-410C-A7C1-9D4509F3DE1F}"/>
              </a:ext>
            </a:extLst>
          </p:cNvPr>
          <p:cNvSpPr/>
          <p:nvPr>
            <p:custDataLst>
              <p:tags r:id="rId3"/>
            </p:custDataLst>
          </p:nvPr>
        </p:nvSpPr>
        <p:spPr bwMode="auto">
          <a:xfrm>
            <a:off x="6917608" y="1493587"/>
            <a:ext cx="4747596"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custDataLst>
              <p:tags r:id="rId4"/>
            </p:custDataLst>
          </p:nvPr>
        </p:nvSpPr>
        <p:spPr bwMode="auto">
          <a:xfrm>
            <a:off x="6936340" y="3507408"/>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08435" y="3620595"/>
            <a:ext cx="1114497" cy="620210"/>
            <a:chOff x="7236977" y="4073701"/>
            <a:chExt cx="1169915" cy="77288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36977" y="4573110"/>
              <a:ext cx="1169915" cy="273475"/>
            </a:xfrm>
            <a:prstGeom prst="rect">
              <a:avLst/>
            </a:prstGeom>
            <a:noFill/>
            <a:ln>
              <a:solidFill>
                <a:srgbClr val="0070C0"/>
              </a:solidFill>
            </a:ln>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8999809" y="4597697"/>
            <a:ext cx="694092" cy="686774"/>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7391879" y="4597697"/>
            <a:ext cx="694092" cy="686774"/>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7844" y="3627610"/>
            <a:ext cx="1216707" cy="606175"/>
            <a:chOff x="10329687" y="4128063"/>
            <a:chExt cx="1315630" cy="697588"/>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4"/>
              <a:ext cx="1315630" cy="25254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7739" y="4597697"/>
            <a:ext cx="694092" cy="686774"/>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4030" y="2505588"/>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altLang="ja-JP" b="1" dirty="0">
                <a:solidFill>
                  <a:srgbClr val="0078D4"/>
                </a:solidFill>
                <a:cs typeface="Segoe UI" pitchFamily="34" charset="0"/>
              </a:rPr>
              <a:t>Deep Learning</a:t>
            </a:r>
            <a:r>
              <a:rPr lang="ja-JP" altLang="en-US" b="1" dirty="0">
                <a:solidFill>
                  <a:srgbClr val="0078D4"/>
                </a:solidFill>
                <a:cs typeface="Segoe UI" pitchFamily="34" charset="0"/>
              </a:rPr>
              <a:t> </a:t>
            </a:r>
            <a:r>
              <a:rPr lang="en-US" altLang="ja-JP" b="1" dirty="0">
                <a:solidFill>
                  <a:srgbClr val="0078D4"/>
                </a:solidFill>
                <a:cs typeface="Segoe UI" pitchFamily="34" charset="0"/>
              </a:rPr>
              <a:t>Framework</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Deep Learning </a:t>
            </a:r>
            <a:r>
              <a:rPr lang="ja-JP" altLang="en-US" sz="1400" dirty="0">
                <a:solidFill>
                  <a:srgbClr val="0078D4"/>
                </a:solidFill>
                <a:cs typeface="Segoe UI" pitchFamily="34" charset="0"/>
              </a:rPr>
              <a:t>モデルの作成</a:t>
            </a:r>
            <a:r>
              <a:rPr lang="en-US" sz="1400" dirty="0">
                <a:solidFill>
                  <a:srgbClr val="0078D4"/>
                </a:solidFill>
                <a:cs typeface="Segoe UI" pitchFamily="34" charset="0"/>
              </a:rPr>
              <a:t> </a:t>
            </a:r>
          </a:p>
        </p:txBody>
      </p:sp>
      <p:sp>
        <p:nvSpPr>
          <p:cNvPr id="73" name="Rectangle 72">
            <a:extLst>
              <a:ext uri="{FF2B5EF4-FFF2-40B4-BE49-F238E27FC236}">
                <a16:creationId xmlns:a16="http://schemas.microsoft.com/office/drawing/2014/main" id="{9E2836CD-6137-4902-A3C6-37B55EF19549}"/>
              </a:ext>
            </a:extLst>
          </p:cNvPr>
          <p:cNvSpPr/>
          <p:nvPr>
            <p:custDataLst>
              <p:tags r:id="rId5"/>
            </p:custDataLst>
          </p:nvPr>
        </p:nvSpPr>
        <p:spPr bwMode="auto">
          <a:xfrm>
            <a:off x="6936340" y="2505588"/>
            <a:ext cx="4747597" cy="844078"/>
          </a:xfrm>
          <a:prstGeom prst="rect">
            <a:avLst/>
          </a:prstGeom>
          <a:solidFill>
            <a:srgbClr val="0072C6"/>
          </a:solidFill>
          <a:ln w="9525" cap="flat" cmpd="sng" algn="ctr">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FFFFFF"/>
              </a:solidFill>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316148" y="2635419"/>
            <a:ext cx="1075908" cy="586918"/>
            <a:chOff x="8295740" y="2911241"/>
            <a:chExt cx="1076060" cy="587001"/>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8693535"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533372" y="2644511"/>
            <a:ext cx="1075908" cy="568735"/>
            <a:chOff x="9412471" y="2929427"/>
            <a:chExt cx="1076060" cy="568815"/>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9800449"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471"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098925" y="2644511"/>
            <a:ext cx="1075908" cy="568735"/>
            <a:chOff x="7179009" y="2929427"/>
            <a:chExt cx="1076060" cy="568815"/>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179009"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Pytorch</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15531" y="3592704"/>
            <a:ext cx="1199712" cy="678480"/>
            <a:chOff x="8770011" y="4174476"/>
            <a:chExt cx="1315630" cy="814890"/>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1"/>
              <a:ext cx="1315630" cy="41626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a:t>
              </a:r>
              <a:br>
                <a:rPr lang="en-US" sz="900" dirty="0">
                  <a:solidFill>
                    <a:srgbClr val="FFFFFF"/>
                  </a:solidFill>
                  <a:cs typeface="Segoe UI Semibold" panose="020B0702040204020203" pitchFamily="34" charset="0"/>
                </a:rPr>
              </a:br>
              <a:r>
                <a:rPr lang="en-US" sz="900" dirty="0">
                  <a:solidFill>
                    <a:srgbClr val="FFFFFF"/>
                  </a:solidFill>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5" cstate="print">
              <a:lum bright="70000" contrast="-70000"/>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4" name="Group 3">
            <a:extLst>
              <a:ext uri="{FF2B5EF4-FFF2-40B4-BE49-F238E27FC236}">
                <a16:creationId xmlns:a16="http://schemas.microsoft.com/office/drawing/2014/main" id="{19171ADB-211D-436C-A0B4-984141155D85}"/>
              </a:ext>
            </a:extLst>
          </p:cNvPr>
          <p:cNvGrpSpPr/>
          <p:nvPr/>
        </p:nvGrpSpPr>
        <p:grpSpPr>
          <a:xfrm>
            <a:off x="9485938" y="1637902"/>
            <a:ext cx="753031" cy="557953"/>
            <a:chOff x="8949138" y="1543358"/>
            <a:chExt cx="753138" cy="558032"/>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914225">
                <a:defRPr/>
              </a:pPr>
              <a:endParaRPr lang="en-US" dirty="0">
                <a:solidFill>
                  <a:srgbClr val="1A1A1A"/>
                </a:solidFill>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370201" y="1667088"/>
            <a:ext cx="684893" cy="499580"/>
            <a:chOff x="8064331" y="1601739"/>
            <a:chExt cx="684991" cy="499651"/>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78D4"/>
                  </a:solidFill>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69816" y="1638276"/>
            <a:ext cx="744510" cy="557203"/>
            <a:chOff x="9902092" y="1544108"/>
            <a:chExt cx="744616" cy="557282"/>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914192">
                <a:defRPr/>
              </a:pPr>
              <a:endParaRPr lang="en-US" sz="1765" dirty="0">
                <a:solidFill>
                  <a:srgbClr val="1A1A1A"/>
                </a:solidFill>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54462" y="1661163"/>
            <a:ext cx="684893" cy="511431"/>
            <a:chOff x="7179524" y="1589887"/>
            <a:chExt cx="684991" cy="511503"/>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endParaRPr>
            </a:p>
          </p:txBody>
        </p:sp>
      </p:grpSp>
      <p:grpSp>
        <p:nvGrpSpPr>
          <p:cNvPr id="6" name="Group 5">
            <a:extLst>
              <a:ext uri="{FF2B5EF4-FFF2-40B4-BE49-F238E27FC236}">
                <a16:creationId xmlns:a16="http://schemas.microsoft.com/office/drawing/2014/main" id="{7A3B2AFC-7F14-4D01-86D6-3820941469EF}"/>
              </a:ext>
            </a:extLst>
          </p:cNvPr>
          <p:cNvGrpSpPr/>
          <p:nvPr/>
        </p:nvGrpSpPr>
        <p:grpSpPr>
          <a:xfrm>
            <a:off x="7260594" y="5684015"/>
            <a:ext cx="995403" cy="636800"/>
            <a:chOff x="7680835" y="5740879"/>
            <a:chExt cx="995544" cy="636890"/>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On-premises</a:t>
              </a:r>
              <a:endParaRPr lang="en-US" sz="1000" kern="0" dirty="0">
                <a:solidFill>
                  <a:srgbClr val="FFFFFF"/>
                </a:solidFill>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126583" y="5688104"/>
            <a:ext cx="720815" cy="628619"/>
            <a:chOff x="9345819" y="5738772"/>
            <a:chExt cx="720917" cy="628708"/>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Cloud</a:t>
              </a:r>
              <a:endParaRPr lang="en-US" sz="1000" kern="0" dirty="0">
                <a:solidFill>
                  <a:srgbClr val="FFFFFF"/>
                </a:solidFill>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333333"/>
                </a:solidFill>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17983" y="5670732"/>
            <a:ext cx="449730" cy="663367"/>
            <a:chOff x="10973910" y="5708991"/>
            <a:chExt cx="449794" cy="663461"/>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3899"/>
            </a:xfrm>
            <a:prstGeom prst="rect">
              <a:avLst/>
            </a:prstGeom>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Edge</a:t>
              </a:r>
              <a:endParaRPr lang="en-US" sz="1000" kern="0" dirty="0">
                <a:solidFill>
                  <a:srgbClr val="FFFFFF"/>
                </a:solidFill>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7178" y="3507793"/>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生産性の高いサービス</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データサイエンティストと開発チームの生産性を上げる</a:t>
            </a:r>
            <a:endParaRPr lang="en-US" sz="1400" dirty="0">
              <a:solidFill>
                <a:srgbClr val="0078D4"/>
              </a:solidFill>
              <a:cs typeface="Segoe UI" pitchFamily="34" charset="0"/>
            </a:endParaRP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8552" y="4519044"/>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パワフルな </a:t>
            </a:r>
            <a:r>
              <a:rPr lang="en-US" altLang="ja-JP" b="1" dirty="0">
                <a:solidFill>
                  <a:srgbClr val="0078D4"/>
                </a:solidFill>
                <a:cs typeface="Segoe UI" pitchFamily="34" charset="0"/>
              </a:rPr>
              <a:t>Compute</a:t>
            </a:r>
            <a:endParaRPr lang="en-US" b="1" dirty="0">
              <a:solidFill>
                <a:srgbClr val="0078D4"/>
              </a:solidFill>
              <a:cs typeface="Segoe UI" pitchFamily="34" charset="0"/>
            </a:endParaRPr>
          </a:p>
          <a:p>
            <a:pPr defTabSz="932293" fontAlgn="base">
              <a:spcBef>
                <a:spcPct val="0"/>
              </a:spcBef>
              <a:spcAft>
                <a:spcPct val="0"/>
              </a:spcAft>
              <a:defRPr/>
            </a:pPr>
            <a:r>
              <a:rPr lang="en-US" altLang="ja-JP" sz="1400" dirty="0">
                <a:solidFill>
                  <a:srgbClr val="0078D4"/>
                </a:solidFill>
                <a:cs typeface="Segoe UI" pitchFamily="34" charset="0"/>
              </a:rPr>
              <a:t>Deep Learning </a:t>
            </a:r>
            <a:r>
              <a:rPr lang="ja-JP" altLang="en-US" sz="1400" dirty="0">
                <a:solidFill>
                  <a:srgbClr val="0078D4"/>
                </a:solidFill>
                <a:cs typeface="Segoe UI" pitchFamily="34" charset="0"/>
              </a:rPr>
              <a:t>の学習と推論の加速</a:t>
            </a:r>
            <a:endParaRPr lang="en-US" sz="1400" dirty="0">
              <a:solidFill>
                <a:srgbClr val="0078D4"/>
              </a:solidFill>
              <a:cs typeface="Segoe UI" pitchFamily="34" charset="0"/>
            </a:endParaRP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4030" y="557883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柔軟な推論環境の選択肢</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Cloud </a:t>
            </a:r>
            <a:r>
              <a:rPr lang="ja-JP" altLang="en-US" sz="1400" dirty="0">
                <a:solidFill>
                  <a:srgbClr val="0078D4"/>
                </a:solidFill>
                <a:cs typeface="Segoe UI" pitchFamily="34" charset="0"/>
              </a:rPr>
              <a:t>と </a:t>
            </a:r>
            <a:r>
              <a:rPr lang="en-US" altLang="ja-JP" sz="1400" dirty="0">
                <a:solidFill>
                  <a:srgbClr val="0078D4"/>
                </a:solidFill>
                <a:cs typeface="Segoe UI" pitchFamily="34" charset="0"/>
              </a:rPr>
              <a:t>Edge </a:t>
            </a:r>
            <a:r>
              <a:rPr lang="ja-JP" altLang="en-US" sz="1400" dirty="0" err="1">
                <a:solidFill>
                  <a:srgbClr val="0078D4"/>
                </a:solidFill>
                <a:cs typeface="Segoe UI" pitchFamily="34" charset="0"/>
              </a:rPr>
              <a:t>への</a:t>
            </a:r>
            <a:r>
              <a:rPr lang="ja-JP" altLang="en-US" sz="1400" dirty="0">
                <a:solidFill>
                  <a:srgbClr val="0078D4"/>
                </a:solidFill>
                <a:cs typeface="Segoe UI" pitchFamily="34" charset="0"/>
              </a:rPr>
              <a:t>モデル展開と管理</a:t>
            </a:r>
            <a:endParaRPr lang="en-US" sz="1400" dirty="0">
              <a:solidFill>
                <a:srgbClr val="0078D4"/>
              </a:solidFill>
              <a:cs typeface="Segoe UI" pitchFamily="34" charset="0"/>
            </a:endParaRPr>
          </a:p>
        </p:txBody>
      </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p:txBody>
          <a:bodyPr>
            <a:normAutofit/>
          </a:bodyPr>
          <a:lstStyle/>
          <a:p>
            <a:pPr algn="ctr"/>
            <a:r>
              <a:rPr lang="en-US" dirty="0"/>
              <a:t>Machine Learning on Azure</a:t>
            </a:r>
          </a:p>
        </p:txBody>
      </p:sp>
      <p:grpSp>
        <p:nvGrpSpPr>
          <p:cNvPr id="7" name="グループ化 6">
            <a:extLst>
              <a:ext uri="{FF2B5EF4-FFF2-40B4-BE49-F238E27FC236}">
                <a16:creationId xmlns:a16="http://schemas.microsoft.com/office/drawing/2014/main" id="{00E95AD9-2A40-4CD4-8114-5370987D962E}"/>
              </a:ext>
            </a:extLst>
          </p:cNvPr>
          <p:cNvGrpSpPr/>
          <p:nvPr/>
        </p:nvGrpSpPr>
        <p:grpSpPr>
          <a:xfrm>
            <a:off x="10750595" y="2688434"/>
            <a:ext cx="516094" cy="478408"/>
            <a:chOff x="10751255" y="2706643"/>
            <a:chExt cx="516167" cy="478475"/>
          </a:xfrm>
        </p:grpSpPr>
        <p:pic>
          <p:nvPicPr>
            <p:cNvPr id="91" name="Picture 38">
              <a:extLst>
                <a:ext uri="{FF2B5EF4-FFF2-40B4-BE49-F238E27FC236}">
                  <a16:creationId xmlns:a16="http://schemas.microsoft.com/office/drawing/2014/main" id="{E1DDA0A4-5888-4848-8B12-0BBB0385EC1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tretch>
              <a:fillRect/>
            </a:stretch>
          </p:blipFill>
          <p:spPr bwMode="auto">
            <a:xfrm>
              <a:off x="10847608" y="2706643"/>
              <a:ext cx="323460" cy="225966"/>
            </a:xfrm>
            <a:prstGeom prst="rect">
              <a:avLst/>
            </a:prstGeom>
            <a:solidFill>
              <a:schemeClr val="bg1"/>
            </a:solidFill>
            <a:extLst/>
          </p:spPr>
        </p:pic>
        <p:sp>
          <p:nvSpPr>
            <p:cNvPr id="94" name="Rectangle 68">
              <a:extLst>
                <a:ext uri="{FF2B5EF4-FFF2-40B4-BE49-F238E27FC236}">
                  <a16:creationId xmlns:a16="http://schemas.microsoft.com/office/drawing/2014/main" id="{5B426C5C-5321-4D8A-9097-406E0E2DB0A6}"/>
                </a:ext>
              </a:extLst>
            </p:cNvPr>
            <p:cNvSpPr/>
            <p:nvPr/>
          </p:nvSpPr>
          <p:spPr>
            <a:xfrm>
              <a:off x="10751255" y="3046599"/>
              <a:ext cx="516167" cy="138519"/>
            </a:xfrm>
            <a:prstGeom prst="rect">
              <a:avLst/>
            </a:prstGeom>
          </p:spPr>
          <p:txBody>
            <a:bodyPr wrap="square" lIns="0" tIns="0" rIns="0" bIns="0">
              <a:spAutoFit/>
            </a:bodyPr>
            <a:lstStyle/>
            <a:p>
              <a:pPr algn="ctr" defTabSz="914192">
                <a:defRPr/>
              </a:pPr>
              <a:r>
                <a:rPr lang="en-US" sz="900" dirty="0">
                  <a:solidFill>
                    <a:schemeClr val="bg1"/>
                  </a:solidFill>
                  <a:latin typeface="Segoe UI" panose="020B0502040204020203" pitchFamily="34" charset="0"/>
                  <a:cs typeface="Segoe UI" panose="020B0502040204020203" pitchFamily="34" charset="0"/>
                </a:rPr>
                <a:t>Chainer</a:t>
              </a:r>
            </a:p>
          </p:txBody>
        </p:sp>
      </p:grpSp>
    </p:spTree>
    <p:extLst>
      <p:ext uri="{BB962C8B-B14F-4D97-AF65-F5344CB8AC3E}">
        <p14:creationId xmlns:p14="http://schemas.microsoft.com/office/powerpoint/2010/main" val="426992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2.5E-6 -2.96296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4.58333E-6 1.11111E-6 L -0.00053 0.07106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2.29167E-6 -2.22222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4.58333E-6 -2.22222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08333E-6 -1.85185E-6 L -0.00052 0.07107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4.375E-6 -2.96296E-6 L -0.00052 0.07107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8.33333E-7 -1.85185E-6 L -0.00052 0.07107 " pathEditMode="relative" rAng="0" ptsTypes="AA">
                                      <p:cBhvr>
                                        <p:cTn id="71" dur="500" spd="-100000" fill="hold"/>
                                        <p:tgtEl>
                                          <p:spTgt spid="8"/>
                                        </p:tgtEl>
                                        <p:attrNameLst>
                                          <p:attrName>ppt_x</p:attrName>
                                          <p:attrName>ppt_y</p:attrName>
                                        </p:attrNameLst>
                                      </p:cBhvr>
                                      <p:rCtr x="-26" y="3542"/>
                                    </p:animMotion>
                                  </p:childTnLst>
                                </p:cTn>
                              </p:par>
                              <p:par>
                                <p:cTn id="72" presetID="42" presetClass="entr" presetSubtype="0" fill="hold" nodeType="withEffect">
                                  <p:stCondLst>
                                    <p:cond delay="2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anim calcmode="lin" valueType="num">
                                      <p:cBhvr>
                                        <p:cTn id="75" dur="350" fill="hold"/>
                                        <p:tgtEl>
                                          <p:spTgt spid="7"/>
                                        </p:tgtEl>
                                        <p:attrNameLst>
                                          <p:attrName>ppt_x</p:attrName>
                                        </p:attrNameLst>
                                      </p:cBhvr>
                                      <p:tavLst>
                                        <p:tav tm="0">
                                          <p:val>
                                            <p:strVal val="#ppt_x"/>
                                          </p:val>
                                        </p:tav>
                                        <p:tav tm="100000">
                                          <p:val>
                                            <p:strVal val="#ppt_x"/>
                                          </p:val>
                                        </p:tav>
                                      </p:tavLst>
                                    </p:anim>
                                    <p:anim calcmode="lin" valueType="num">
                                      <p:cBhvr>
                                        <p:cTn id="76" dur="350" fill="hold"/>
                                        <p:tgtEl>
                                          <p:spTgt spid="7"/>
                                        </p:tgtEl>
                                        <p:attrNameLst>
                                          <p:attrName>ppt_y</p:attrName>
                                        </p:attrNameLst>
                                      </p:cBhvr>
                                      <p:tavLst>
                                        <p:tav tm="0">
                                          <p:val>
                                            <p:strVal val="#ppt_y+.1"/>
                                          </p:val>
                                        </p:tav>
                                        <p:tav tm="100000">
                                          <p:val>
                                            <p:strVal val="#ppt_y"/>
                                          </p:val>
                                        </p:tav>
                                      </p:tavLst>
                                    </p:anim>
                                  </p:childTnLst>
                                </p:cTn>
                              </p:par>
                            </p:childTnLst>
                          </p:cTn>
                        </p:par>
                        <p:par>
                          <p:cTn id="77" fill="hold">
                            <p:stCondLst>
                              <p:cond delay="26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4.58333E-6 3.33333E-6 L -0.00052 0.07106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2.29167E-6 -4.8148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1.875E-6 -3.7037E-6 L -0.00052 0.07107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3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4.375E-6 2.59259E-6 L -0.00053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5E-6 -4.81481E-6 L -0.00052 0.07107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4.58333E-6 3.7037E-7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0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4.375E-6 2.59259E-6 L -0.00053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5E-6 -4.81481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4.58333E-6 3.7037E-7 L -0.00052 0.07106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03" grpId="0" animBg="1"/>
      <p:bldP spid="110" grpId="0" animBg="1"/>
      <p:bldP spid="112" grpId="0" animBg="1"/>
      <p:bldP spid="72" grpId="0" animBg="1"/>
      <p:bldP spid="73" grpId="0" animBg="1"/>
      <p:bldP spid="92" grpId="0" animBg="1"/>
      <p:bldP spid="98" grpId="0" animBg="1"/>
      <p:bldP spid="10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1E15E1-E926-4788-BC6E-937455957B70}"/>
              </a:ext>
            </a:extLst>
          </p:cNvPr>
          <p:cNvSpPr/>
          <p:nvPr/>
        </p:nvSpPr>
        <p:spPr>
          <a:xfrm>
            <a:off x="539273" y="1090201"/>
            <a:ext cx="10708165" cy="2554545"/>
          </a:xfrm>
          <a:prstGeom prst="rect">
            <a:avLst/>
          </a:prstGeom>
          <a:solidFill>
            <a:schemeClr val="bg1">
              <a:lumMod val="95000"/>
            </a:schemeClr>
          </a:solidFill>
        </p:spPr>
        <p:txBody>
          <a:bodyPr wrap="square">
            <a:spAutoFit/>
          </a:bodyPr>
          <a:lstStyle/>
          <a:p>
            <a:r>
              <a:rPr lang="en-US" sz="1600" dirty="0">
                <a:solidFill>
                  <a:schemeClr val="accent1"/>
                </a:solidFill>
                <a:latin typeface="Consolas" panose="020B0609020204030204" pitchFamily="49" charset="0"/>
                <a:cs typeface="Calibri Light" panose="020F0302020204030204" pitchFamily="34" charset="0"/>
              </a:rPr>
              <a:t>from</a:t>
            </a:r>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azureml.core</a:t>
            </a:r>
            <a:r>
              <a:rPr lang="en-US" sz="1600" dirty="0">
                <a:latin typeface="Consolas" panose="020B0609020204030204" pitchFamily="49" charset="0"/>
                <a:cs typeface="Calibri Light" panose="020F0302020204030204" pitchFamily="34" charset="0"/>
              </a:rPr>
              <a:t> import </a:t>
            </a:r>
            <a:r>
              <a:rPr lang="en-US" sz="1600" dirty="0">
                <a:solidFill>
                  <a:schemeClr val="accent1"/>
                </a:solidFill>
                <a:latin typeface="Consolas" panose="020B0609020204030204" pitchFamily="49" charset="0"/>
                <a:cs typeface="Calibri Light" panose="020F0302020204030204" pitchFamily="34" charset="0"/>
              </a:rPr>
              <a:t>Workspace</a:t>
            </a:r>
          </a:p>
          <a:p>
            <a:r>
              <a:rPr lang="en-US" sz="1600" dirty="0" err="1">
                <a:latin typeface="Consolas" panose="020B0609020204030204" pitchFamily="49" charset="0"/>
                <a:cs typeface="Calibri Light" panose="020F0302020204030204" pitchFamily="34" charset="0"/>
              </a:rPr>
              <a:t>ws</a:t>
            </a:r>
            <a:r>
              <a:rPr lang="en-US" sz="1600" dirty="0">
                <a:latin typeface="Consolas" panose="020B0609020204030204" pitchFamily="49" charset="0"/>
                <a:cs typeface="Calibri Light" panose="020F0302020204030204" pitchFamily="34" charset="0"/>
              </a:rPr>
              <a:t> = </a:t>
            </a:r>
            <a:r>
              <a:rPr lang="en-US" sz="1600" dirty="0" err="1">
                <a:latin typeface="Consolas" panose="020B0609020204030204" pitchFamily="49" charset="0"/>
                <a:cs typeface="Calibri Light" panose="020F0302020204030204" pitchFamily="34" charset="0"/>
              </a:rPr>
              <a:t>Workspace.create</a:t>
            </a:r>
            <a:r>
              <a:rPr lang="en-US" sz="1600" dirty="0">
                <a:latin typeface="Consolas" panose="020B0609020204030204" pitchFamily="49" charset="0"/>
                <a:cs typeface="Calibri Light" panose="020F0302020204030204" pitchFamily="34" charset="0"/>
              </a:rPr>
              <a:t>(name='</a:t>
            </a:r>
            <a:r>
              <a:rPr lang="en-US" sz="1600" dirty="0" err="1">
                <a:solidFill>
                  <a:schemeClr val="accent3">
                    <a:lumMod val="75000"/>
                  </a:schemeClr>
                </a:solidFill>
                <a:latin typeface="Consolas" panose="020B0609020204030204" pitchFamily="49" charset="0"/>
                <a:cs typeface="Calibri Light" panose="020F0302020204030204" pitchFamily="34" charset="0"/>
              </a:rPr>
              <a:t>myworkspace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subscription_id</a:t>
            </a:r>
            <a:r>
              <a:rPr lang="en-US" sz="1600" dirty="0">
                <a:latin typeface="Consolas" panose="020B0609020204030204" pitchFamily="49" charset="0"/>
                <a:cs typeface="Calibri Light" panose="020F0302020204030204" pitchFamily="34" charset="0"/>
              </a:rPr>
              <a:t>='&lt;</a:t>
            </a:r>
            <a:r>
              <a:rPr lang="en-US" sz="1600" dirty="0">
                <a:solidFill>
                  <a:schemeClr val="accent3">
                    <a:lumMod val="75000"/>
                  </a:schemeClr>
                </a:solidFill>
                <a:latin typeface="Consolas" panose="020B0609020204030204" pitchFamily="49" charset="0"/>
                <a:cs typeface="Calibri Light" panose="020F0302020204030204" pitchFamily="34" charset="0"/>
              </a:rPr>
              <a:t>azure-subscription-id</a:t>
            </a:r>
            <a:r>
              <a:rPr lang="en-US" sz="1600" dirty="0">
                <a:latin typeface="Consolas" panose="020B0609020204030204" pitchFamily="49" charset="0"/>
                <a:cs typeface="Calibri Light" panose="020F0302020204030204" pitchFamily="34" charset="0"/>
              </a:rPr>
              <a:t>&gt;',    </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resource_group</a:t>
            </a:r>
            <a:r>
              <a:rPr lang="en-US" sz="1600" dirty="0">
                <a:latin typeface="Consolas" panose="020B0609020204030204" pitchFamily="49" charset="0"/>
                <a:cs typeface="Calibri Light" panose="020F0302020204030204" pitchFamily="34" charset="0"/>
              </a:rPr>
              <a:t>='</a:t>
            </a:r>
            <a:r>
              <a:rPr lang="en-US" sz="1600" dirty="0" err="1">
                <a:solidFill>
                  <a:schemeClr val="accent3">
                    <a:lumMod val="75000"/>
                  </a:schemeClr>
                </a:solidFill>
                <a:latin typeface="Consolas" panose="020B0609020204030204" pitchFamily="49" charset="0"/>
                <a:cs typeface="Calibri Light" panose="020F0302020204030204" pitchFamily="34" charset="0"/>
              </a:rPr>
              <a:t>myresourcegroup</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create_resource_group</a:t>
            </a:r>
            <a:r>
              <a:rPr lang="en-US" sz="1600" dirty="0">
                <a:latin typeface="Consolas" panose="020B0609020204030204" pitchFamily="49" charset="0"/>
                <a:cs typeface="Calibri Light" panose="020F0302020204030204" pitchFamily="34" charset="0"/>
              </a:rPr>
              <a:t>=</a:t>
            </a:r>
            <a:r>
              <a:rPr lang="en-US" sz="1600" dirty="0">
                <a:solidFill>
                  <a:schemeClr val="accent2">
                    <a:lumMod val="90000"/>
                    <a:lumOff val="10000"/>
                  </a:schemeClr>
                </a:solidFill>
                <a:latin typeface="Consolas" panose="020B0609020204030204" pitchFamily="49" charset="0"/>
                <a:cs typeface="Calibri Light" panose="020F0302020204030204" pitchFamily="34" charset="0"/>
              </a:rPr>
              <a:t>True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location='</a:t>
            </a:r>
            <a:r>
              <a:rPr lang="en-US" sz="1600" dirty="0">
                <a:solidFill>
                  <a:srgbClr val="C00000"/>
                </a:solidFill>
                <a:latin typeface="Consolas" panose="020B0609020204030204" pitchFamily="49" charset="0"/>
                <a:cs typeface="Calibri Light" panose="020F0302020204030204" pitchFamily="34" charset="0"/>
              </a:rPr>
              <a:t>eastus2</a:t>
            </a:r>
            <a:r>
              <a:rPr lang="en-US" sz="1600" dirty="0">
                <a:latin typeface="Consolas" panose="020B0609020204030204" pitchFamily="49" charset="0"/>
                <a:cs typeface="Calibri Light" panose="020F0302020204030204" pitchFamily="34" charset="0"/>
              </a:rPr>
              <a:t>' </a:t>
            </a:r>
            <a:r>
              <a:rPr lang="en-US" sz="1600" dirty="0">
                <a:solidFill>
                  <a:srgbClr val="006C31"/>
                </a:solidFill>
                <a:latin typeface="Consolas" panose="020B0609020204030204" pitchFamily="49" charset="0"/>
                <a:cs typeface="Calibri Light" panose="020F0302020204030204" pitchFamily="34" charset="0"/>
              </a:rPr>
              <a:t># or other supported Azure region  </a:t>
            </a:r>
          </a:p>
          <a:p>
            <a:r>
              <a:rPr lang="en-US" sz="1600" dirty="0">
                <a:latin typeface="Consolas" panose="020B0609020204030204" pitchFamily="49" charset="0"/>
                <a:cs typeface="Calibri Light" panose="020F0302020204030204" pitchFamily="34" charset="0"/>
              </a:rPr>
              <a:t>                     )</a:t>
            </a:r>
          </a:p>
          <a:p>
            <a:endParaRPr lang="en-US" sz="1600">
              <a:latin typeface="Consolas" panose="020B0609020204030204" pitchFamily="49" charset="0"/>
              <a:cs typeface="Calibri Light" panose="020F0302020204030204" pitchFamily="34" charset="0"/>
            </a:endParaRPr>
          </a:p>
          <a:p>
            <a:r>
              <a:rPr lang="en-US" sz="1600" dirty="0">
                <a:solidFill>
                  <a:srgbClr val="006C31"/>
                </a:solidFill>
                <a:latin typeface="Consolas" panose="020B0609020204030204" pitchFamily="49" charset="0"/>
                <a:cs typeface="Calibri Light" panose="020F0302020204030204" pitchFamily="34" charset="0"/>
              </a:rPr>
              <a:t># see workspace details</a:t>
            </a:r>
          </a:p>
          <a:p>
            <a:r>
              <a:rPr lang="en-US" sz="1600" dirty="0" err="1">
                <a:solidFill>
                  <a:schemeClr val="bg2">
                    <a:lumMod val="10000"/>
                  </a:schemeClr>
                </a:solidFill>
                <a:latin typeface="Consolas" panose="020B0609020204030204" pitchFamily="49" charset="0"/>
                <a:cs typeface="Calibri Light" panose="020F0302020204030204" pitchFamily="34" charset="0"/>
              </a:rPr>
              <a:t>ws.get_details</a:t>
            </a:r>
            <a:r>
              <a:rPr lang="en-US" sz="1600" dirty="0">
                <a:solidFill>
                  <a:schemeClr val="bg2">
                    <a:lumMod val="10000"/>
                  </a:schemeClr>
                </a:solidFill>
                <a:latin typeface="Consolas" panose="020B0609020204030204" pitchFamily="49" charset="0"/>
                <a:cs typeface="Calibri Light" panose="020F0302020204030204" pitchFamily="34" charset="0"/>
              </a:rPr>
              <a:t>()</a:t>
            </a:r>
          </a:p>
        </p:txBody>
      </p:sp>
      <p:sp>
        <p:nvSpPr>
          <p:cNvPr id="5" name="Title 1">
            <a:extLst>
              <a:ext uri="{FF2B5EF4-FFF2-40B4-BE49-F238E27FC236}">
                <a16:creationId xmlns:a16="http://schemas.microsoft.com/office/drawing/2014/main" id="{34E07AF0-B7A2-4C8F-90BD-EBC69E9F73FA}"/>
              </a:ext>
            </a:extLst>
          </p:cNvPr>
          <p:cNvSpPr txBox="1">
            <a:spLocks/>
          </p:cNvSpPr>
          <p:nvPr/>
        </p:nvSpPr>
        <p:spPr>
          <a:xfrm>
            <a:off x="539273" y="4207447"/>
            <a:ext cx="1101852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2 – Create an Experiment</a:t>
            </a:r>
          </a:p>
        </p:txBody>
      </p:sp>
      <p:sp>
        <p:nvSpPr>
          <p:cNvPr id="6" name="Rectangle 5">
            <a:extLst>
              <a:ext uri="{FF2B5EF4-FFF2-40B4-BE49-F238E27FC236}">
                <a16:creationId xmlns:a16="http://schemas.microsoft.com/office/drawing/2014/main" id="{F69DED45-8DB4-4BB5-BDEB-652B7CD0FB1A}"/>
              </a:ext>
            </a:extLst>
          </p:cNvPr>
          <p:cNvSpPr/>
          <p:nvPr/>
        </p:nvSpPr>
        <p:spPr>
          <a:xfrm>
            <a:off x="539273" y="4706045"/>
            <a:ext cx="10708165" cy="1077218"/>
          </a:xfrm>
          <a:prstGeom prst="rect">
            <a:avLst/>
          </a:prstGeom>
          <a:solidFill>
            <a:schemeClr val="bg1">
              <a:lumMod val="95000"/>
            </a:schemeClr>
          </a:solidFill>
        </p:spPr>
        <p:txBody>
          <a:bodyPr wrap="square">
            <a:spAutoFit/>
          </a:bodyPr>
          <a:lstStyle/>
          <a:p>
            <a:r>
              <a:rPr lang="en-US" sz="1600" dirty="0" err="1">
                <a:latin typeface="Consolas" panose="020B0609020204030204" pitchFamily="49" charset="0"/>
                <a:cs typeface="Calibri Light" panose="020F0302020204030204" pitchFamily="34" charset="0"/>
              </a:rPr>
              <a:t>experiment_name</a:t>
            </a:r>
            <a:r>
              <a:rPr lang="en-US" sz="1600" dirty="0">
                <a:latin typeface="Consolas" panose="020B0609020204030204" pitchFamily="49" charset="0"/>
                <a:cs typeface="Calibri Light" panose="020F0302020204030204" pitchFamily="34" charset="0"/>
              </a:rPr>
              <a:t> = ‘</a:t>
            </a:r>
            <a:r>
              <a:rPr lang="en-US" sz="1600" dirty="0">
                <a:solidFill>
                  <a:srgbClr val="C00000"/>
                </a:solidFill>
                <a:latin typeface="Consolas" panose="020B0609020204030204" pitchFamily="49" charset="0"/>
                <a:cs typeface="Calibri Light" panose="020F0302020204030204" pitchFamily="34" charset="0"/>
              </a:rPr>
              <a:t>my-experiment-1</a:t>
            </a:r>
            <a:r>
              <a:rPr lang="en-US" sz="1600" dirty="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dirty="0">
                <a:solidFill>
                  <a:schemeClr val="accent1"/>
                </a:solidFill>
                <a:latin typeface="Consolas" panose="020B0609020204030204" pitchFamily="49" charset="0"/>
                <a:cs typeface="Calibri Light" panose="020F0302020204030204" pitchFamily="34" charset="0"/>
              </a:rPr>
              <a:t>from</a:t>
            </a:r>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azureml.core</a:t>
            </a:r>
            <a:r>
              <a:rPr lang="en-US" sz="1600" dirty="0">
                <a:latin typeface="Consolas" panose="020B0609020204030204" pitchFamily="49" charset="0"/>
                <a:cs typeface="Calibri Light" panose="020F0302020204030204" pitchFamily="34" charset="0"/>
              </a:rPr>
              <a:t> </a:t>
            </a:r>
            <a:r>
              <a:rPr lang="en-US" sz="1600" dirty="0">
                <a:solidFill>
                  <a:schemeClr val="accent1"/>
                </a:solidFill>
                <a:latin typeface="Consolas" panose="020B0609020204030204" pitchFamily="49" charset="0"/>
                <a:cs typeface="Calibri Light" panose="020F0302020204030204" pitchFamily="34" charset="0"/>
              </a:rPr>
              <a:t>import</a:t>
            </a:r>
            <a:r>
              <a:rPr lang="en-US" sz="1600" dirty="0">
                <a:latin typeface="Consolas" panose="020B0609020204030204" pitchFamily="49" charset="0"/>
                <a:cs typeface="Calibri Light" panose="020F0302020204030204" pitchFamily="34" charset="0"/>
              </a:rPr>
              <a:t> Experiment</a:t>
            </a:r>
          </a:p>
          <a:p>
            <a:r>
              <a:rPr lang="en-US" sz="1600" dirty="0">
                <a:latin typeface="Consolas" panose="020B0609020204030204" pitchFamily="49" charset="0"/>
                <a:cs typeface="Calibri Light" panose="020F0302020204030204" pitchFamily="34" charset="0"/>
              </a:rPr>
              <a:t>exp = Experiment(workspace=</a:t>
            </a:r>
            <a:r>
              <a:rPr lang="en-US" sz="1600" dirty="0" err="1">
                <a:latin typeface="Consolas" panose="020B0609020204030204" pitchFamily="49" charset="0"/>
                <a:cs typeface="Calibri Light" panose="020F0302020204030204" pitchFamily="34" charset="0"/>
              </a:rPr>
              <a:t>ws</a:t>
            </a:r>
            <a:r>
              <a:rPr lang="en-US" sz="1600" dirty="0">
                <a:latin typeface="Consolas" panose="020B0609020204030204" pitchFamily="49" charset="0"/>
                <a:cs typeface="Calibri Light" panose="020F0302020204030204" pitchFamily="34" charset="0"/>
              </a:rPr>
              <a:t>, name=</a:t>
            </a:r>
            <a:r>
              <a:rPr lang="en-US" sz="1600" dirty="0" err="1">
                <a:latin typeface="Consolas" panose="020B0609020204030204" pitchFamily="49" charset="0"/>
                <a:cs typeface="Calibri Light" panose="020F0302020204030204" pitchFamily="34" charset="0"/>
              </a:rPr>
              <a:t>experiment_name</a:t>
            </a:r>
            <a:r>
              <a:rPr lang="en-US" sz="1600" dirty="0">
                <a:latin typeface="Consolas" panose="020B0609020204030204" pitchFamily="49" charset="0"/>
                <a:cs typeface="Calibri Light" panose="020F0302020204030204" pitchFamily="34" charset="0"/>
              </a:rPr>
              <a:t>)</a:t>
            </a:r>
          </a:p>
        </p:txBody>
      </p:sp>
      <p:sp>
        <p:nvSpPr>
          <p:cNvPr id="8" name="Title 1">
            <a:extLst>
              <a:ext uri="{FF2B5EF4-FFF2-40B4-BE49-F238E27FC236}">
                <a16:creationId xmlns:a16="http://schemas.microsoft.com/office/drawing/2014/main" id="{81EF5517-B6C1-45BB-A053-DDFCD3086620}"/>
              </a:ext>
            </a:extLst>
          </p:cNvPr>
          <p:cNvSpPr txBox="1">
            <a:spLocks/>
          </p:cNvSpPr>
          <p:nvPr/>
        </p:nvSpPr>
        <p:spPr>
          <a:xfrm>
            <a:off x="539273"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1 – Create a workspace</a:t>
            </a:r>
          </a:p>
        </p:txBody>
      </p:sp>
    </p:spTree>
    <p:extLst>
      <p:ext uri="{BB962C8B-B14F-4D97-AF65-F5344CB8AC3E}">
        <p14:creationId xmlns:p14="http://schemas.microsoft.com/office/powerpoint/2010/main" val="22875042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2704-82C6-4CB2-B447-C66CC0CB9B8A}"/>
              </a:ext>
            </a:extLst>
          </p:cNvPr>
          <p:cNvSpPr>
            <a:spLocks noGrp="1"/>
          </p:cNvSpPr>
          <p:nvPr>
            <p:ph type="title" idx="4294967295"/>
          </p:nvPr>
        </p:nvSpPr>
        <p:spPr>
          <a:xfrm>
            <a:off x="539273" y="540115"/>
            <a:ext cx="9407891" cy="498598"/>
          </a:xfrm>
        </p:spPr>
        <p:txBody>
          <a:bodyPr vert="horz" wrap="square" lIns="0" tIns="0" rIns="0" bIns="0" rtlCol="0" anchor="t">
            <a:spAutoFit/>
          </a:bodyPr>
          <a:lstStyle/>
          <a:p>
            <a:r>
              <a:rPr lang="en-US" sz="3600" dirty="0">
                <a:solidFill>
                  <a:srgbClr val="A80000"/>
                </a:solidFill>
                <a:latin typeface="Segoe UI Semilight" panose="020B0402040204020203" pitchFamily="34" charset="0"/>
                <a:cs typeface="Segoe UI Semilight" panose="020B0402040204020203" pitchFamily="34" charset="0"/>
              </a:rPr>
              <a:t>Step 3 – Create remote compute target</a:t>
            </a:r>
          </a:p>
        </p:txBody>
      </p:sp>
      <p:sp>
        <p:nvSpPr>
          <p:cNvPr id="4" name="Rectangle 3">
            <a:extLst>
              <a:ext uri="{FF2B5EF4-FFF2-40B4-BE49-F238E27FC236}">
                <a16:creationId xmlns:a16="http://schemas.microsoft.com/office/drawing/2014/main" id="{9AA7B399-05A9-4768-9C76-6605E0F051A3}"/>
              </a:ext>
            </a:extLst>
          </p:cNvPr>
          <p:cNvSpPr/>
          <p:nvPr/>
        </p:nvSpPr>
        <p:spPr>
          <a:xfrm>
            <a:off x="539273" y="1211263"/>
            <a:ext cx="10669295" cy="5016758"/>
          </a:xfrm>
          <a:prstGeom prst="rect">
            <a:avLst/>
          </a:prstGeom>
          <a:solidFill>
            <a:schemeClr val="bg1">
              <a:lumMod val="95000"/>
            </a:schemeClr>
          </a:solidFill>
        </p:spPr>
        <p:txBody>
          <a:bodyPr wrap="square">
            <a:spAutoFit/>
          </a:bodyPr>
          <a:lstStyle/>
          <a:p>
            <a:r>
              <a:rPr lang="en-US" sz="1600">
                <a:solidFill>
                  <a:srgbClr val="006C31"/>
                </a:solidFill>
                <a:latin typeface="Consolas" panose="020B0609020204030204" pitchFamily="49" charset="0"/>
                <a:cs typeface="Calibri Light" panose="020F0302020204030204" pitchFamily="34" charset="0"/>
              </a:rPr>
              <a:t># choose a name for your cluster, specify min and max nodes</a:t>
            </a:r>
          </a:p>
          <a:p>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BATCHAI_CLUSTER_NAME</a:t>
            </a:r>
            <a:r>
              <a:rPr lang="en-US" sz="1600">
                <a:latin typeface="Consolas" panose="020B0609020204030204" pitchFamily="49" charset="0"/>
                <a:cs typeface="Calibri Light" panose="020F0302020204030204" pitchFamily="34" charset="0"/>
              </a:rPr>
              <a:t>", "</a:t>
            </a:r>
            <a:r>
              <a:rPr lang="en-US" sz="1600" err="1">
                <a:solidFill>
                  <a:srgbClr val="C00000"/>
                </a:solidFill>
                <a:latin typeface="Consolas" panose="020B0609020204030204" pitchFamily="49" charset="0"/>
                <a:cs typeface="Calibri Light" panose="020F0302020204030204" pitchFamily="34" charset="0"/>
              </a:rPr>
              <a:t>cpucluster</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BATCHAI_CLUSTER_MIN_NODES</a:t>
            </a:r>
            <a:r>
              <a:rPr lang="en-US" sz="1600">
                <a:latin typeface="Consolas" panose="020B0609020204030204" pitchFamily="49" charset="0"/>
                <a:cs typeface="Calibri Light" panose="020F0302020204030204" pitchFamily="34" charset="0"/>
              </a:rPr>
              <a:t>", 0)</a:t>
            </a:r>
          </a:p>
          <a:p>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BATCHAI_CLUSTER_MAX_NODES</a:t>
            </a:r>
            <a:r>
              <a:rPr lang="en-US" sz="1600">
                <a:latin typeface="Consolas" panose="020B0609020204030204" pitchFamily="49" charset="0"/>
                <a:cs typeface="Calibri Light" panose="020F0302020204030204" pitchFamily="34" charset="0"/>
              </a:rPr>
              <a:t>", 4)</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This example uses CPU VM. For using GPU VM, set SKU to STANDARD_NC6</a:t>
            </a:r>
          </a:p>
          <a:p>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BATCHAI_CLUSTER_SKU</a:t>
            </a:r>
            <a:r>
              <a:rPr lang="en-US" sz="1600">
                <a:latin typeface="Consolas" panose="020B0609020204030204" pitchFamily="49" charset="0"/>
                <a:cs typeface="Calibri Light" panose="020F0302020204030204" pitchFamily="34" charset="0"/>
              </a:rPr>
              <a:t>", "</a:t>
            </a:r>
            <a:r>
              <a:rPr lang="en-US" sz="1600">
                <a:solidFill>
                  <a:srgbClr val="C00000"/>
                </a:solidFill>
                <a:latin typeface="Consolas" panose="020B0609020204030204" pitchFamily="49" charset="0"/>
                <a:cs typeface="Calibri Light" panose="020F0302020204030204" pitchFamily="34" charset="0"/>
              </a:rPr>
              <a:t>STANDARD_D2_V2</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AmlCompute.provisioning_configuration</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a:t>
            </a:r>
          </a:p>
          <a:p>
            <a:r>
              <a:rPr lang="en-US" sz="1600">
                <a:solidFill>
                  <a:srgbClr val="006C31"/>
                </a:solidFill>
                <a:latin typeface="Consolas" panose="020B0609020204030204" pitchFamily="49" charset="0"/>
                <a:cs typeface="Calibri Light" panose="020F0302020204030204" pitchFamily="34" charset="0"/>
              </a:rPr>
              <a:t># create the cluster</a:t>
            </a:r>
          </a:p>
          <a:p>
            <a:r>
              <a:rPr lang="en-US" sz="1600">
                <a:latin typeface="Consolas" panose="020B0609020204030204" pitchFamily="49" charset="0"/>
                <a:cs typeface="Calibri Light" panose="020F0302020204030204" pitchFamily="34" charset="0"/>
              </a:rPr>
              <a:t>print(‘ </a:t>
            </a:r>
            <a:r>
              <a:rPr lang="en-US" sz="1600">
                <a:solidFill>
                  <a:srgbClr val="C00000"/>
                </a:solidFill>
                <a:latin typeface="Consolas" panose="020B0609020204030204" pitchFamily="49" charset="0"/>
                <a:cs typeface="Calibri Light" panose="020F0302020204030204" pitchFamily="34" charset="0"/>
              </a:rPr>
              <a:t>creating a new compute target... </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compute_target</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ComputeTarget.create</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ws</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You can poll for a minimum number of nodes and for a specific timeout. </a:t>
            </a:r>
          </a:p>
          <a:p>
            <a:r>
              <a:rPr lang="en-US" sz="1600">
                <a:solidFill>
                  <a:srgbClr val="006C31"/>
                </a:solidFill>
                <a:latin typeface="Consolas" panose="020B0609020204030204" pitchFamily="49" charset="0"/>
                <a:cs typeface="Calibri Light" panose="020F0302020204030204" pitchFamily="34" charset="0"/>
              </a:rPr>
              <a:t># if no min node count is provided it will use the scale settings for the cluster</a:t>
            </a:r>
          </a:p>
          <a:p>
            <a:r>
              <a:rPr lang="en-US" sz="1600" err="1">
                <a:latin typeface="Consolas" panose="020B0609020204030204" pitchFamily="49" charset="0"/>
                <a:cs typeface="Calibri Light" panose="020F0302020204030204" pitchFamily="34" charset="0"/>
              </a:rPr>
              <a:t>compute_target.wait_for_completion</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show_output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True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min_node_count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None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timeout_in_minutes</a:t>
            </a:r>
            <a:r>
              <a:rPr lang="en-US" sz="1600">
                <a:latin typeface="Consolas" panose="020B0609020204030204" pitchFamily="49" charset="0"/>
                <a:cs typeface="Calibri Light" panose="020F0302020204030204" pitchFamily="34" charset="0"/>
              </a:rPr>
              <a:t>=20)</a:t>
            </a:r>
          </a:p>
        </p:txBody>
      </p:sp>
      <p:cxnSp>
        <p:nvCxnSpPr>
          <p:cNvPr id="5" name="Connector: Elbow 4">
            <a:extLst>
              <a:ext uri="{FF2B5EF4-FFF2-40B4-BE49-F238E27FC236}">
                <a16:creationId xmlns:a16="http://schemas.microsoft.com/office/drawing/2014/main" id="{DF92B506-E22E-45E3-8A98-92E9E5975B42}"/>
              </a:ext>
            </a:extLst>
          </p:cNvPr>
          <p:cNvCxnSpPr>
            <a:cxnSpLocks/>
            <a:endCxn id="7" idx="1"/>
          </p:cNvCxnSpPr>
          <p:nvPr/>
        </p:nvCxnSpPr>
        <p:spPr>
          <a:xfrm>
            <a:off x="8069188" y="1844825"/>
            <a:ext cx="1555204" cy="23410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54348B-C53F-428F-B9C4-E72F70232DB4}"/>
              </a:ext>
            </a:extLst>
          </p:cNvPr>
          <p:cNvSpPr txBox="1"/>
          <p:nvPr/>
        </p:nvSpPr>
        <p:spPr>
          <a:xfrm>
            <a:off x="9624392" y="1524931"/>
            <a:ext cx="2196431" cy="1107996"/>
          </a:xfrm>
          <a:prstGeom prst="rect">
            <a:avLst/>
          </a:prstGeom>
          <a:solidFill>
            <a:srgbClr val="75E4FF"/>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ja-JP" altLang="en-US" sz="1800" dirty="0"/>
              <a:t>「</a:t>
            </a:r>
            <a:r>
              <a:rPr lang="en-US" altLang="ja-JP" sz="1800" dirty="0"/>
              <a:t>0</a:t>
            </a:r>
            <a:r>
              <a:rPr lang="ja-JP" altLang="en-US" sz="1800" dirty="0"/>
              <a:t>」 がデフォルト値。</a:t>
            </a:r>
            <a:br>
              <a:rPr lang="en-US" altLang="ja-JP" sz="1800" dirty="0"/>
            </a:br>
            <a:r>
              <a:rPr lang="ja-JP" altLang="en-US" sz="1800" dirty="0"/>
              <a:t>ジョブが終わったら、</a:t>
            </a:r>
            <a:br>
              <a:rPr lang="en-US" altLang="ja-JP" sz="1800" dirty="0"/>
            </a:br>
            <a:r>
              <a:rPr lang="ja-JP" altLang="en-US" sz="1800" dirty="0"/>
              <a:t>全ての </a:t>
            </a:r>
            <a:r>
              <a:rPr lang="en-US" altLang="ja-JP" sz="1800" dirty="0"/>
              <a:t>Compute </a:t>
            </a:r>
            <a:r>
              <a:rPr lang="ja-JP" altLang="en-US" sz="1800" dirty="0"/>
              <a:t>は</a:t>
            </a:r>
            <a:br>
              <a:rPr lang="en-US" altLang="ja-JP" sz="1800" dirty="0"/>
            </a:br>
            <a:r>
              <a:rPr lang="ja-JP" altLang="en-US" sz="1800" dirty="0"/>
              <a:t>削除される</a:t>
            </a:r>
            <a:endParaRPr lang="en-US" sz="1800" dirty="0"/>
          </a:p>
        </p:txBody>
      </p:sp>
    </p:spTree>
    <p:extLst>
      <p:ext uri="{BB962C8B-B14F-4D97-AF65-F5344CB8AC3E}">
        <p14:creationId xmlns:p14="http://schemas.microsoft.com/office/powerpoint/2010/main" val="25651610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07FD2C-1E5F-44B0-8593-05FF004A46C4}"/>
              </a:ext>
            </a:extLst>
          </p:cNvPr>
          <p:cNvSpPr/>
          <p:nvPr/>
        </p:nvSpPr>
        <p:spPr>
          <a:xfrm>
            <a:off x="586739" y="1648433"/>
            <a:ext cx="11233553" cy="1815882"/>
          </a:xfrm>
          <a:prstGeom prst="rect">
            <a:avLst/>
          </a:prstGeom>
          <a:solidFill>
            <a:schemeClr val="bg1">
              <a:lumMod val="95000"/>
            </a:schemeClr>
          </a:solidFill>
        </p:spPr>
        <p:txBody>
          <a:bodyPr wrap="square">
            <a:spAutoFit/>
          </a:bodyPr>
          <a:lstStyle/>
          <a:p>
            <a:r>
              <a:rPr lang="en-US" sz="1600" dirty="0">
                <a:solidFill>
                  <a:srgbClr val="008000"/>
                </a:solidFill>
                <a:latin typeface="Consolas" panose="020B0609020204030204" pitchFamily="49" charset="0"/>
              </a:rPr>
              <a:t># note that while loading, we are shrinking the intensity values (X) from 0-255 to 0-1 so that the model converge faster.</a:t>
            </a:r>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'./data/train-images.gz'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'./data/train-labels.gz'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'./data/test-images.gz'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'./data/test-labels.gz'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a:t>
            </a:r>
            <a:endParaRPr lang="en-US" sz="1600" dirty="0"/>
          </a:p>
        </p:txBody>
      </p:sp>
      <p:sp>
        <p:nvSpPr>
          <p:cNvPr id="5" name="Rectangle 4">
            <a:extLst>
              <a:ext uri="{FF2B5EF4-FFF2-40B4-BE49-F238E27FC236}">
                <a16:creationId xmlns:a16="http://schemas.microsoft.com/office/drawing/2014/main" id="{49722AFF-94A3-49F2-84FF-AA5BD03272AF}"/>
              </a:ext>
            </a:extLst>
          </p:cNvPr>
          <p:cNvSpPr/>
          <p:nvPr/>
        </p:nvSpPr>
        <p:spPr>
          <a:xfrm>
            <a:off x="586739" y="1212404"/>
            <a:ext cx="11419406" cy="369332"/>
          </a:xfrm>
          <a:prstGeom prst="rect">
            <a:avLst/>
          </a:prstGeom>
        </p:spPr>
        <p:txBody>
          <a:bodyPr wrap="square">
            <a:spAutoFit/>
          </a:bodyPr>
          <a:lstStyle/>
          <a:p>
            <a:r>
              <a:rPr lang="ja-JP" altLang="en-US" dirty="0"/>
              <a:t>圧縮されたデータを </a:t>
            </a:r>
            <a:r>
              <a:rPr lang="en-US" altLang="ja-JP" dirty="0" err="1"/>
              <a:t>numpy</a:t>
            </a:r>
            <a:r>
              <a:rPr lang="en-US" altLang="ja-JP" dirty="0"/>
              <a:t> </a:t>
            </a:r>
            <a:r>
              <a:rPr lang="ja-JP" altLang="en-US" dirty="0"/>
              <a:t>へロード。</a:t>
            </a:r>
            <a:r>
              <a:rPr lang="en-US" dirty="0"/>
              <a:t> ‘</a:t>
            </a:r>
            <a:r>
              <a:rPr lang="en-US" i="1" dirty="0" err="1">
                <a:highlight>
                  <a:srgbClr val="D2D2D2"/>
                </a:highlight>
              </a:rPr>
              <a:t>load_data</a:t>
            </a:r>
            <a:r>
              <a:rPr lang="en-US" dirty="0"/>
              <a:t>’ </a:t>
            </a:r>
            <a:r>
              <a:rPr lang="ja-JP" altLang="en-US" dirty="0"/>
              <a:t>はカスタム関数。</a:t>
            </a:r>
            <a:endParaRPr lang="en-US" dirty="0"/>
          </a:p>
        </p:txBody>
      </p:sp>
      <p:sp>
        <p:nvSpPr>
          <p:cNvPr id="7" name="Rectangle 6">
            <a:extLst>
              <a:ext uri="{FF2B5EF4-FFF2-40B4-BE49-F238E27FC236}">
                <a16:creationId xmlns:a16="http://schemas.microsoft.com/office/drawing/2014/main" id="{D7159CAF-742A-4EC2-A59B-C2E2D048A366}"/>
              </a:ext>
            </a:extLst>
          </p:cNvPr>
          <p:cNvSpPr/>
          <p:nvPr/>
        </p:nvSpPr>
        <p:spPr>
          <a:xfrm>
            <a:off x="586739" y="3688329"/>
            <a:ext cx="11233553" cy="369332"/>
          </a:xfrm>
          <a:prstGeom prst="rect">
            <a:avLst/>
          </a:prstGeom>
        </p:spPr>
        <p:txBody>
          <a:bodyPr wrap="square">
            <a:spAutoFit/>
          </a:bodyPr>
          <a:lstStyle/>
          <a:p>
            <a:r>
              <a:rPr lang="en-US" dirty="0">
                <a:solidFill>
                  <a:srgbClr val="000000"/>
                </a:solidFill>
                <a:latin typeface="Segoe UI" panose="020B0502040204020203" pitchFamily="34" charset="0"/>
              </a:rPr>
              <a:t>Data Store </a:t>
            </a:r>
            <a:r>
              <a:rPr lang="ja-JP" altLang="en-US" dirty="0">
                <a:solidFill>
                  <a:srgbClr val="000000"/>
                </a:solidFill>
                <a:latin typeface="Segoe UI" panose="020B0502040204020203" pitchFamily="34" charset="0"/>
              </a:rPr>
              <a:t>設定。これで、どこからでも </a:t>
            </a:r>
            <a:r>
              <a:rPr lang="en-US" altLang="ja-JP" dirty="0">
                <a:solidFill>
                  <a:srgbClr val="000000"/>
                </a:solidFill>
                <a:latin typeface="Segoe UI" panose="020B0502040204020203" pitchFamily="34" charset="0"/>
              </a:rPr>
              <a:t>Azure Storage </a:t>
            </a:r>
            <a:r>
              <a:rPr lang="ja-JP" altLang="en-US" dirty="0">
                <a:solidFill>
                  <a:srgbClr val="000000"/>
                </a:solidFill>
                <a:latin typeface="Segoe UI" panose="020B0502040204020203" pitchFamily="34" charset="0"/>
              </a:rPr>
              <a:t>上への読み書きが可能に。</a:t>
            </a:r>
            <a:endParaRPr lang="en-US" dirty="0"/>
          </a:p>
        </p:txBody>
      </p:sp>
      <p:sp>
        <p:nvSpPr>
          <p:cNvPr id="8" name="Rectangle 7">
            <a:extLst>
              <a:ext uri="{FF2B5EF4-FFF2-40B4-BE49-F238E27FC236}">
                <a16:creationId xmlns:a16="http://schemas.microsoft.com/office/drawing/2014/main" id="{79F9ABDF-E0AF-4D7B-9637-FE25D877EEFE}"/>
              </a:ext>
            </a:extLst>
          </p:cNvPr>
          <p:cNvSpPr/>
          <p:nvPr/>
        </p:nvSpPr>
        <p:spPr>
          <a:xfrm>
            <a:off x="586739" y="4185302"/>
            <a:ext cx="11233553" cy="1077218"/>
          </a:xfrm>
          <a:prstGeom prst="rect">
            <a:avLst/>
          </a:prstGeom>
          <a:solidFill>
            <a:schemeClr val="bg1">
              <a:lumMod val="95000"/>
            </a:schemeClr>
          </a:solidFill>
        </p:spPr>
        <p:txBody>
          <a:bodyPr wrap="square">
            <a:spAutoFit/>
          </a:bodyPr>
          <a:lstStyle/>
          <a:p>
            <a:r>
              <a:rPr lang="en-US" sz="1600" dirty="0">
                <a:solidFill>
                  <a:srgbClr val="000000"/>
                </a:solidFill>
                <a:latin typeface="Consolas" panose="020B0609020204030204" pitchFamily="49" charset="0"/>
              </a:rPr>
              <a:t>ds = </a:t>
            </a:r>
            <a:r>
              <a:rPr lang="en-US" sz="1600" dirty="0" err="1">
                <a:solidFill>
                  <a:srgbClr val="000000"/>
                </a:solidFill>
                <a:latin typeface="Consolas" panose="020B0609020204030204" pitchFamily="49" charset="0"/>
              </a:rPr>
              <a:t>ws.get_default_datastore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print(</a:t>
            </a:r>
            <a:r>
              <a:rPr lang="en-US" sz="1600" dirty="0" err="1">
                <a:solidFill>
                  <a:srgbClr val="000000"/>
                </a:solidFill>
                <a:latin typeface="Consolas" panose="020B0609020204030204" pitchFamily="49" charset="0"/>
              </a:rPr>
              <a:t>ds.datastore_type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ds.account_name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ds.container_name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ds.upload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src_dir</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target_path</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mnist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overwrite=</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show_progress</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endParaRPr lang="en-US" sz="1600" dirty="0"/>
          </a:p>
        </p:txBody>
      </p:sp>
      <p:sp>
        <p:nvSpPr>
          <p:cNvPr id="9" name="Rectangle 8">
            <a:extLst>
              <a:ext uri="{FF2B5EF4-FFF2-40B4-BE49-F238E27FC236}">
                <a16:creationId xmlns:a16="http://schemas.microsoft.com/office/drawing/2014/main" id="{B9BA2B77-C7D1-4B2D-96B2-3BE611B07458}"/>
              </a:ext>
            </a:extLst>
          </p:cNvPr>
          <p:cNvSpPr/>
          <p:nvPr/>
        </p:nvSpPr>
        <p:spPr>
          <a:xfrm>
            <a:off x="586739" y="5419805"/>
            <a:ext cx="2489784" cy="369332"/>
          </a:xfrm>
          <a:prstGeom prst="rect">
            <a:avLst/>
          </a:prstGeom>
        </p:spPr>
        <p:txBody>
          <a:bodyPr wrap="none">
            <a:spAutoFit/>
          </a:bodyPr>
          <a:lstStyle/>
          <a:p>
            <a:r>
              <a:rPr lang="ja-JP" altLang="en-US" dirty="0"/>
              <a:t>これで学習の準備が完了</a:t>
            </a:r>
            <a:endParaRPr lang="en-US" dirty="0"/>
          </a:p>
        </p:txBody>
      </p:sp>
      <p:sp>
        <p:nvSpPr>
          <p:cNvPr id="10" name="Title 1">
            <a:extLst>
              <a:ext uri="{FF2B5EF4-FFF2-40B4-BE49-F238E27FC236}">
                <a16:creationId xmlns:a16="http://schemas.microsoft.com/office/drawing/2014/main" id="{1490E8A1-44AF-4804-8601-D4B626DDCE19}"/>
              </a:ext>
            </a:extLst>
          </p:cNvPr>
          <p:cNvSpPr txBox="1">
            <a:spLocks/>
          </p:cNvSpPr>
          <p:nvPr/>
        </p:nvSpPr>
        <p:spPr>
          <a:xfrm>
            <a:off x="539273"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4 – Upload data to the cloud</a:t>
            </a:r>
          </a:p>
        </p:txBody>
      </p:sp>
    </p:spTree>
    <p:extLst>
      <p:ext uri="{BB962C8B-B14F-4D97-AF65-F5344CB8AC3E}">
        <p14:creationId xmlns:p14="http://schemas.microsoft.com/office/powerpoint/2010/main" val="29889223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5B4423-9397-43AF-B8C1-1EE366F2F209}"/>
              </a:ext>
            </a:extLst>
          </p:cNvPr>
          <p:cNvSpPr/>
          <p:nvPr/>
        </p:nvSpPr>
        <p:spPr>
          <a:xfrm>
            <a:off x="527902" y="1773795"/>
            <a:ext cx="11017250" cy="2062103"/>
          </a:xfrm>
          <a:prstGeom prst="rect">
            <a:avLst/>
          </a:prstGeom>
          <a:solidFill>
            <a:schemeClr val="bg1">
              <a:lumMod val="95000"/>
            </a:schemeClr>
          </a:solidFill>
        </p:spPr>
        <p:txBody>
          <a:bodyPr wrap="square">
            <a:spAutoFit/>
          </a:bodyPr>
          <a:lstStyle/>
          <a:p>
            <a:r>
              <a:rPr lang="en-US" sz="1600" dirty="0">
                <a:solidFill>
                  <a:srgbClr val="000000"/>
                </a:solidFill>
                <a:latin typeface="Consolas" panose="020B0609020204030204" pitchFamily="49" charset="0"/>
              </a:rPr>
              <a:t>%%time </a:t>
            </a:r>
          </a:p>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sklearn.linear_model</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LogisticRegression</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clf</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LogisticRegression</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clf.fit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B050"/>
                </a:solidFill>
                <a:latin typeface="Consolas" panose="020B0609020204030204" pitchFamily="49" charset="0"/>
              </a:rPr>
              <a:t># Next, make predictions using the test set and calculate the accuracy</a:t>
            </a:r>
          </a:p>
          <a:p>
            <a:r>
              <a:rPr lang="en-US" sz="1600" dirty="0" err="1">
                <a:latin typeface="Consolas" panose="020B0609020204030204" pitchFamily="49" charset="0"/>
              </a:rPr>
              <a:t>y_hat</a:t>
            </a:r>
            <a:r>
              <a:rPr lang="en-US" sz="1600" dirty="0">
                <a:latin typeface="Consolas" panose="020B0609020204030204" pitchFamily="49" charset="0"/>
              </a:rPr>
              <a:t> = </a:t>
            </a:r>
            <a:r>
              <a:rPr lang="en-US" sz="1600" dirty="0" err="1">
                <a:latin typeface="Consolas" panose="020B0609020204030204" pitchFamily="49" charset="0"/>
              </a:rPr>
              <a:t>clf.predict</a:t>
            </a:r>
            <a:r>
              <a:rPr lang="en-US" sz="1600" dirty="0">
                <a:latin typeface="Consolas" panose="020B0609020204030204" pitchFamily="49" charset="0"/>
              </a:rPr>
              <a:t>(</a:t>
            </a:r>
            <a:r>
              <a:rPr lang="en-US" sz="1600" dirty="0" err="1">
                <a:latin typeface="Consolas" panose="020B0609020204030204" pitchFamily="49" charset="0"/>
              </a:rPr>
              <a:t>X_test</a:t>
            </a:r>
            <a:r>
              <a:rPr lang="en-US" sz="1600" dirty="0">
                <a:latin typeface="Consolas" panose="020B0609020204030204" pitchFamily="49" charset="0"/>
              </a:rPr>
              <a:t>) </a:t>
            </a:r>
          </a:p>
          <a:p>
            <a:r>
              <a:rPr lang="en-US" sz="1600" dirty="0">
                <a:latin typeface="Consolas" panose="020B0609020204030204" pitchFamily="49" charset="0"/>
              </a:rPr>
              <a:t>print(</a:t>
            </a:r>
            <a:r>
              <a:rPr lang="en-US" sz="1600" dirty="0" err="1">
                <a:latin typeface="Consolas" panose="020B0609020204030204" pitchFamily="49" charset="0"/>
              </a:rPr>
              <a:t>np.average</a:t>
            </a:r>
            <a:r>
              <a:rPr lang="en-US" sz="1600" dirty="0">
                <a:latin typeface="Consolas" panose="020B0609020204030204" pitchFamily="49" charset="0"/>
              </a:rPr>
              <a:t>(</a:t>
            </a:r>
            <a:r>
              <a:rPr lang="en-US" sz="1600" dirty="0" err="1">
                <a:latin typeface="Consolas" panose="020B0609020204030204" pitchFamily="49" charset="0"/>
              </a:rPr>
              <a:t>y_hat</a:t>
            </a:r>
            <a:r>
              <a:rPr lang="en-US" sz="1600" dirty="0">
                <a:latin typeface="Consolas" panose="020B0609020204030204" pitchFamily="49" charset="0"/>
              </a:rPr>
              <a:t> == </a:t>
            </a:r>
            <a:r>
              <a:rPr lang="en-US" sz="1600" dirty="0" err="1">
                <a:latin typeface="Consolas" panose="020B0609020204030204" pitchFamily="49" charset="0"/>
              </a:rPr>
              <a:t>y_test</a:t>
            </a:r>
            <a:r>
              <a:rPr lang="en-US" sz="1600" dirty="0">
                <a:latin typeface="Consolas" panose="020B0609020204030204" pitchFamily="49" charset="0"/>
              </a:rPr>
              <a:t>))</a:t>
            </a:r>
            <a:endParaRPr lang="en-US" sz="1600" dirty="0">
              <a:solidFill>
                <a:srgbClr val="00B050"/>
              </a:solidFill>
              <a:latin typeface="Consolas" panose="020B0609020204030204" pitchFamily="49" charset="0"/>
            </a:endParaRPr>
          </a:p>
        </p:txBody>
      </p:sp>
      <p:sp>
        <p:nvSpPr>
          <p:cNvPr id="5" name="Rectangle 4">
            <a:extLst>
              <a:ext uri="{FF2B5EF4-FFF2-40B4-BE49-F238E27FC236}">
                <a16:creationId xmlns:a16="http://schemas.microsoft.com/office/drawing/2014/main" id="{C8433DC9-BF82-4EF2-BF63-14EE22003201}"/>
              </a:ext>
            </a:extLst>
          </p:cNvPr>
          <p:cNvSpPr/>
          <p:nvPr/>
        </p:nvSpPr>
        <p:spPr>
          <a:xfrm>
            <a:off x="527902" y="3837938"/>
            <a:ext cx="8520025" cy="369332"/>
          </a:xfrm>
          <a:prstGeom prst="rect">
            <a:avLst/>
          </a:prstGeom>
        </p:spPr>
        <p:txBody>
          <a:bodyPr wrap="square">
            <a:spAutoFit/>
          </a:bodyPr>
          <a:lstStyle/>
          <a:p>
            <a:r>
              <a:rPr lang="en-US" sz="1800" dirty="0">
                <a:solidFill>
                  <a:srgbClr val="000000"/>
                </a:solidFill>
                <a:latin typeface="Segoe UI Semilight" panose="020B0402040204020203" pitchFamily="34" charset="0"/>
                <a:cs typeface="Segoe UI Semilight" panose="020B0402040204020203" pitchFamily="34" charset="0"/>
              </a:rPr>
              <a:t>Model </a:t>
            </a:r>
            <a:r>
              <a:rPr lang="ja-JP" altLang="en-US" sz="1800" dirty="0">
                <a:solidFill>
                  <a:srgbClr val="000000"/>
                </a:solidFill>
                <a:latin typeface="Segoe UI Semilight" panose="020B0402040204020203" pitchFamily="34" charset="0"/>
                <a:cs typeface="Segoe UI Semilight" panose="020B0402040204020203" pitchFamily="34" charset="0"/>
              </a:rPr>
              <a:t>の </a:t>
            </a:r>
            <a:r>
              <a:rPr lang="en-US" altLang="ja-JP" sz="1800" dirty="0">
                <a:solidFill>
                  <a:srgbClr val="000000"/>
                </a:solidFill>
                <a:latin typeface="Segoe UI Semilight" panose="020B0402040204020203" pitchFamily="34" charset="0"/>
                <a:cs typeface="Segoe UI Semilight" panose="020B0402040204020203" pitchFamily="34" charset="0"/>
              </a:rPr>
              <a:t>Accuracy </a:t>
            </a:r>
            <a:r>
              <a:rPr lang="ja-JP" altLang="en-US" sz="1800" dirty="0">
                <a:solidFill>
                  <a:srgbClr val="000000"/>
                </a:solidFill>
                <a:latin typeface="Segoe UI Semilight" panose="020B0402040204020203" pitchFamily="34" charset="0"/>
                <a:cs typeface="Segoe UI Semilight" panose="020B0402040204020203" pitchFamily="34" charset="0"/>
              </a:rPr>
              <a:t>の結果が表示される</a:t>
            </a:r>
            <a:r>
              <a:rPr lang="en-US" sz="1800" dirty="0">
                <a:solidFill>
                  <a:srgbClr val="000000"/>
                </a:solidFill>
                <a:latin typeface="Segoe UI Semilight" panose="020B0402040204020203" pitchFamily="34" charset="0"/>
                <a:cs typeface="Segoe UI Semilight" panose="020B0402040204020203" pitchFamily="34" charset="0"/>
              </a:rPr>
              <a:t> [0.915 </a:t>
            </a:r>
            <a:r>
              <a:rPr lang="ja-JP" altLang="en-US" sz="1800" dirty="0">
                <a:solidFill>
                  <a:srgbClr val="000000"/>
                </a:solidFill>
                <a:latin typeface="Segoe UI Semilight" panose="020B0402040204020203" pitchFamily="34" charset="0"/>
                <a:cs typeface="Segoe UI Semilight" panose="020B0402040204020203" pitchFamily="34" charset="0"/>
              </a:rPr>
              <a:t>位</a:t>
            </a:r>
            <a:r>
              <a:rPr lang="en-US" sz="1800" dirty="0">
                <a:solidFill>
                  <a:srgbClr val="000000"/>
                </a:solidFill>
                <a:latin typeface="Segoe UI Semilight" panose="020B0402040204020203" pitchFamily="34" charset="0"/>
                <a:cs typeface="Segoe UI Semilight" panose="020B0402040204020203" pitchFamily="34" charset="0"/>
              </a:rPr>
              <a:t>]</a:t>
            </a:r>
          </a:p>
        </p:txBody>
      </p:sp>
      <p:sp>
        <p:nvSpPr>
          <p:cNvPr id="6" name="Rectangle 5">
            <a:extLst>
              <a:ext uri="{FF2B5EF4-FFF2-40B4-BE49-F238E27FC236}">
                <a16:creationId xmlns:a16="http://schemas.microsoft.com/office/drawing/2014/main" id="{63A554A7-F4C1-42A1-BB8E-06F58F3E0056}"/>
              </a:ext>
            </a:extLst>
          </p:cNvPr>
          <p:cNvSpPr/>
          <p:nvPr/>
        </p:nvSpPr>
        <p:spPr>
          <a:xfrm>
            <a:off x="527902" y="1264815"/>
            <a:ext cx="8448418" cy="369332"/>
          </a:xfrm>
          <a:prstGeom prst="rect">
            <a:avLst/>
          </a:prstGeom>
        </p:spPr>
        <p:txBody>
          <a:bodyPr wrap="square">
            <a:spAutoFit/>
          </a:bodyPr>
          <a:lstStyle/>
          <a:p>
            <a:r>
              <a:rPr lang="en-US" sz="1800" dirty="0" err="1">
                <a:solidFill>
                  <a:srgbClr val="000000"/>
                </a:solidFill>
                <a:latin typeface="Segoe UI Semilight" panose="020B0402040204020203" pitchFamily="34" charset="0"/>
                <a:cs typeface="Segoe UI Semilight" panose="020B0402040204020203" pitchFamily="34" charset="0"/>
              </a:rPr>
              <a:t>Scikit</a:t>
            </a:r>
            <a:r>
              <a:rPr lang="en-US" sz="1800" dirty="0">
                <a:solidFill>
                  <a:srgbClr val="000000"/>
                </a:solidFill>
                <a:latin typeface="Segoe UI Semilight" panose="020B0402040204020203" pitchFamily="34" charset="0"/>
                <a:cs typeface="Segoe UI Semilight" panose="020B0402040204020203" pitchFamily="34" charset="0"/>
              </a:rPr>
              <a:t>-learn </a:t>
            </a:r>
            <a:r>
              <a:rPr lang="ja-JP" altLang="en-US" sz="1800" dirty="0">
                <a:solidFill>
                  <a:srgbClr val="000000"/>
                </a:solidFill>
                <a:latin typeface="Segoe UI Semilight" panose="020B0402040204020203" pitchFamily="34" charset="0"/>
                <a:cs typeface="Segoe UI Semilight" panose="020B0402040204020203" pitchFamily="34" charset="0"/>
              </a:rPr>
              <a:t>の</a:t>
            </a:r>
            <a:r>
              <a:rPr lang="en-US" sz="1800" dirty="0">
                <a:solidFill>
                  <a:srgbClr val="000000"/>
                </a:solidFill>
                <a:latin typeface="Segoe UI Semilight" panose="020B0402040204020203" pitchFamily="34" charset="0"/>
                <a:cs typeface="Segoe UI Semilight" panose="020B0402040204020203" pitchFamily="34" charset="0"/>
              </a:rPr>
              <a:t> logistic regression </a:t>
            </a:r>
            <a:r>
              <a:rPr lang="ja-JP" altLang="en-US" sz="1800" dirty="0">
                <a:solidFill>
                  <a:srgbClr val="000000"/>
                </a:solidFill>
                <a:latin typeface="Segoe UI Semilight" panose="020B0402040204020203" pitchFamily="34" charset="0"/>
                <a:cs typeface="Segoe UI Semilight" panose="020B0402040204020203" pitchFamily="34" charset="0"/>
              </a:rPr>
              <a:t>の学習ジョブを実行。通常は数分で終了。</a:t>
            </a:r>
            <a:endParaRPr lang="en-US" sz="1800" b="0" i="0" dirty="0">
              <a:solidFill>
                <a:srgbClr val="000000"/>
              </a:solidFill>
              <a:effectLst/>
              <a:latin typeface="Segoe UI Semilight" panose="020B0402040204020203" pitchFamily="34" charset="0"/>
              <a:cs typeface="Segoe UI Semilight" panose="020B0402040204020203" pitchFamily="34" charset="0"/>
            </a:endParaRPr>
          </a:p>
        </p:txBody>
      </p:sp>
      <p:sp>
        <p:nvSpPr>
          <p:cNvPr id="7" name="Title 1">
            <a:extLst>
              <a:ext uri="{FF2B5EF4-FFF2-40B4-BE49-F238E27FC236}">
                <a16:creationId xmlns:a16="http://schemas.microsoft.com/office/drawing/2014/main" id="{2EFB4470-3C79-4473-83E6-AA5840FBA8DC}"/>
              </a:ext>
            </a:extLst>
          </p:cNvPr>
          <p:cNvSpPr txBox="1">
            <a:spLocks/>
          </p:cNvSpPr>
          <p:nvPr/>
        </p:nvSpPr>
        <p:spPr>
          <a:xfrm>
            <a:off x="527902"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5 – Train a local model</a:t>
            </a:r>
          </a:p>
        </p:txBody>
      </p:sp>
    </p:spTree>
    <p:extLst>
      <p:ext uri="{BB962C8B-B14F-4D97-AF65-F5344CB8AC3E}">
        <p14:creationId xmlns:p14="http://schemas.microsoft.com/office/powerpoint/2010/main" val="10808590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180FC-3ECF-434E-A0F9-E1CD05350FF7}"/>
              </a:ext>
            </a:extLst>
          </p:cNvPr>
          <p:cNvSpPr/>
          <p:nvPr/>
        </p:nvSpPr>
        <p:spPr>
          <a:xfrm>
            <a:off x="587374" y="1268760"/>
            <a:ext cx="8318810" cy="1477328"/>
          </a:xfrm>
          <a:prstGeom prst="rect">
            <a:avLst/>
          </a:prstGeom>
        </p:spPr>
        <p:txBody>
          <a:bodyPr wrap="square">
            <a:spAutoFit/>
          </a:bodyPr>
          <a:lstStyle/>
          <a:p>
            <a:r>
              <a:rPr lang="ja-JP" altLang="en-US" dirty="0">
                <a:latin typeface="Segoe UI Semilight" panose="020B0402040204020203" pitchFamily="34" charset="0"/>
                <a:cs typeface="Segoe UI Semilight" panose="020B0402040204020203" pitchFamily="34" charset="0"/>
              </a:rPr>
              <a:t>リモート </a:t>
            </a:r>
            <a:r>
              <a:rPr lang="en-US" altLang="ja-JP" dirty="0">
                <a:latin typeface="Segoe UI Semilight" panose="020B0402040204020203" pitchFamily="34" charset="0"/>
                <a:cs typeface="Segoe UI Semilight" panose="020B0402040204020203" pitchFamily="34" charset="0"/>
              </a:rPr>
              <a:t>Computer </a:t>
            </a:r>
            <a:r>
              <a:rPr lang="ja-JP" altLang="en-US" dirty="0">
                <a:latin typeface="Segoe UI Semilight" panose="020B0402040204020203" pitchFamily="34" charset="0"/>
                <a:cs typeface="Segoe UI Semilight" panose="020B0402040204020203" pitchFamily="34" charset="0"/>
              </a:rPr>
              <a:t>で実行する場合には、以下のステップが必要</a:t>
            </a:r>
            <a:endParaRPr lang="en-US" sz="1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6.1: Create a directory</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6.2: Create a training script</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6.3: Create an estimator object</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6.4: Submit the job</a:t>
            </a:r>
          </a:p>
        </p:txBody>
      </p:sp>
      <p:sp>
        <p:nvSpPr>
          <p:cNvPr id="4" name="Title 1">
            <a:extLst>
              <a:ext uri="{FF2B5EF4-FFF2-40B4-BE49-F238E27FC236}">
                <a16:creationId xmlns:a16="http://schemas.microsoft.com/office/drawing/2014/main" id="{1C7A2647-D4F8-4A0E-9208-63520002D881}"/>
              </a:ext>
            </a:extLst>
          </p:cNvPr>
          <p:cNvSpPr txBox="1">
            <a:spLocks/>
          </p:cNvSpPr>
          <p:nvPr/>
        </p:nvSpPr>
        <p:spPr>
          <a:xfrm>
            <a:off x="587374" y="3222564"/>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6.1 – Create a directory</a:t>
            </a:r>
          </a:p>
        </p:txBody>
      </p:sp>
      <p:sp>
        <p:nvSpPr>
          <p:cNvPr id="6" name="Rectangle 5">
            <a:extLst>
              <a:ext uri="{FF2B5EF4-FFF2-40B4-BE49-F238E27FC236}">
                <a16:creationId xmlns:a16="http://schemas.microsoft.com/office/drawing/2014/main" id="{15EA0455-F4D3-4184-8EBF-A800FB0BFB54}"/>
              </a:ext>
            </a:extLst>
          </p:cNvPr>
          <p:cNvSpPr/>
          <p:nvPr/>
        </p:nvSpPr>
        <p:spPr>
          <a:xfrm>
            <a:off x="587375" y="4005064"/>
            <a:ext cx="10660064" cy="584775"/>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script_folder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sklearn-mnist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os.makedirs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script_folder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exist_ok</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endParaRPr lang="en-US" sz="1600" dirty="0"/>
          </a:p>
        </p:txBody>
      </p:sp>
      <p:sp>
        <p:nvSpPr>
          <p:cNvPr id="8" name="Title 1">
            <a:extLst>
              <a:ext uri="{FF2B5EF4-FFF2-40B4-BE49-F238E27FC236}">
                <a16:creationId xmlns:a16="http://schemas.microsoft.com/office/drawing/2014/main" id="{44556BF0-413C-49EE-8ADF-E92494C01004}"/>
              </a:ext>
            </a:extLst>
          </p:cNvPr>
          <p:cNvSpPr txBox="1">
            <a:spLocks/>
          </p:cNvSpPr>
          <p:nvPr/>
        </p:nvSpPr>
        <p:spPr>
          <a:xfrm>
            <a:off x="587374" y="6915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 – Train model on remote cluster</a:t>
            </a:r>
          </a:p>
        </p:txBody>
      </p:sp>
    </p:spTree>
    <p:extLst>
      <p:ext uri="{BB962C8B-B14F-4D97-AF65-F5344CB8AC3E}">
        <p14:creationId xmlns:p14="http://schemas.microsoft.com/office/powerpoint/2010/main" val="36928726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767408" y="1113921"/>
            <a:ext cx="10480030" cy="5032147"/>
          </a:xfrm>
          <a:prstGeom prst="rect">
            <a:avLst/>
          </a:prstGeom>
          <a:solidFill>
            <a:schemeClr val="bg1">
              <a:lumMod val="95000"/>
            </a:schemeClr>
          </a:solidFill>
        </p:spPr>
        <p:txBody>
          <a:bodyPr wrap="square" anchor="ctr">
            <a:spAutoFit/>
          </a:bodyPr>
          <a:lstStyle/>
          <a:p>
            <a:pPr>
              <a:spcAft>
                <a:spcPts val="600"/>
              </a:spcAft>
            </a:pP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writefile</a:t>
            </a:r>
            <a:r>
              <a:rPr lang="en-US" sz="1600" dirty="0">
                <a:solidFill>
                  <a:srgbClr val="000000"/>
                </a:solidFill>
                <a:latin typeface="Consolas" panose="020B0609020204030204" pitchFamily="49" charset="0"/>
              </a:rPr>
              <a:t> $script_folder/train.py</a:t>
            </a:r>
          </a:p>
          <a:p>
            <a:pPr>
              <a:spcAft>
                <a:spcPts val="300"/>
              </a:spcAft>
            </a:pPr>
            <a:r>
              <a:rPr lang="en-US" sz="1600" dirty="0">
                <a:solidFill>
                  <a:srgbClr val="008000"/>
                </a:solidFill>
                <a:latin typeface="Consolas" panose="020B0609020204030204" pitchFamily="49" charset="0"/>
              </a:rPr>
              <a:t># load train and test set into </a:t>
            </a:r>
            <a:r>
              <a:rPr lang="en-US" sz="1600" dirty="0" err="1">
                <a:solidFill>
                  <a:srgbClr val="008000"/>
                </a:solidFill>
                <a:latin typeface="Consolas" panose="020B0609020204030204" pitchFamily="49" charset="0"/>
              </a:rPr>
              <a:t>numpy</a:t>
            </a:r>
            <a:r>
              <a:rPr lang="en-US" sz="1600" dirty="0">
                <a:solidFill>
                  <a:srgbClr val="008000"/>
                </a:solidFill>
                <a:latin typeface="Consolas" panose="020B0609020204030204" pitchFamily="49" charset="0"/>
              </a:rPr>
              <a:t> arrays</a:t>
            </a:r>
            <a:r>
              <a:rPr lang="en-US" sz="1600" dirty="0">
                <a:solidFill>
                  <a:srgbClr val="000000"/>
                </a:solidFill>
                <a:latin typeface="Consolas" panose="020B0609020204030204" pitchFamily="49" charset="0"/>
              </a:rPr>
              <a:t> </a:t>
            </a:r>
          </a:p>
          <a:p>
            <a:pPr>
              <a:spcAft>
                <a:spcPts val="300"/>
              </a:spcAft>
            </a:pPr>
            <a:r>
              <a:rPr lang="en-US" sz="1600" dirty="0">
                <a:solidFill>
                  <a:srgbClr val="008000"/>
                </a:solidFill>
                <a:latin typeface="Consolas" panose="020B0609020204030204" pitchFamily="49" charset="0"/>
              </a:rPr>
              <a:t># Note: we scale the pixel intensity values to 0-1 (by dividing it with 255.0) so</a:t>
            </a:r>
            <a:br>
              <a:rPr lang="en-US" sz="1600" dirty="0">
                <a:solidFill>
                  <a:srgbClr val="008000"/>
                </a:solidFill>
                <a:latin typeface="Consolas" panose="020B0609020204030204" pitchFamily="49" charset="0"/>
              </a:rPr>
            </a:br>
            <a:r>
              <a:rPr lang="en-US" sz="1600" dirty="0">
                <a:solidFill>
                  <a:srgbClr val="008000"/>
                </a:solidFill>
                <a:latin typeface="Consolas" panose="020B0609020204030204" pitchFamily="49" charset="0"/>
              </a:rPr>
              <a:t># the model can converge faster.</a:t>
            </a:r>
          </a:p>
          <a:p>
            <a:pPr>
              <a:spcAft>
                <a:spcPts val="300"/>
              </a:spcAft>
            </a:pPr>
            <a:r>
              <a:rPr lang="en-US" sz="1600" dirty="0">
                <a:solidFill>
                  <a:srgbClr val="008000"/>
                </a:solidFill>
                <a:latin typeface="Consolas" panose="020B0609020204030204" pitchFamily="49" charset="0"/>
              </a:rPr>
              <a:t># ‘</a:t>
            </a:r>
            <a:r>
              <a:rPr lang="en-US" sz="1600" i="1" dirty="0" err="1">
                <a:solidFill>
                  <a:srgbClr val="008000"/>
                </a:solidFill>
                <a:latin typeface="Consolas" panose="020B0609020204030204" pitchFamily="49" charset="0"/>
              </a:rPr>
              <a:t>data_folder</a:t>
            </a:r>
            <a:r>
              <a:rPr lang="en-US" sz="1600" i="1" dirty="0">
                <a:solidFill>
                  <a:srgbClr val="008000"/>
                </a:solidFill>
                <a:latin typeface="Consolas" panose="020B0609020204030204" pitchFamily="49" charset="0"/>
              </a:rPr>
              <a:t>’ variable holds</a:t>
            </a:r>
            <a:r>
              <a:rPr lang="en-US" sz="1600" dirty="0">
                <a:solidFill>
                  <a:srgbClr val="008000"/>
                </a:solidFill>
                <a:latin typeface="Consolas" panose="020B0609020204030204" pitchFamily="49" charset="0"/>
              </a:rPr>
              <a:t> the location of the data files (from datastore)</a:t>
            </a:r>
          </a:p>
          <a:p>
            <a:pPr>
              <a:spcAft>
                <a:spcPts val="300"/>
              </a:spcAft>
            </a:pPr>
            <a:r>
              <a:rPr lang="en-US" sz="1600" dirty="0">
                <a:solidFill>
                  <a:srgbClr val="000000"/>
                </a:solidFill>
                <a:latin typeface="Consolas" panose="020B0609020204030204" pitchFamily="49" charset="0"/>
              </a:rPr>
              <a:t>Reg = </a:t>
            </a:r>
            <a:r>
              <a:rPr lang="en-US" sz="1600" i="1" dirty="0">
                <a:solidFill>
                  <a:srgbClr val="008000"/>
                </a:solidFill>
                <a:latin typeface="Consolas" panose="020B0609020204030204" pitchFamily="49" charset="0"/>
              </a:rPr>
              <a:t>0.8 # regularization rate of the logistic regression model.</a:t>
            </a:r>
          </a:p>
          <a:p>
            <a:pPr>
              <a:spcAft>
                <a:spcPts val="600"/>
              </a:spcAft>
            </a:pPr>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'train-images.gz'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pPr>
              <a:spcAft>
                <a:spcPts val="600"/>
              </a:spcAft>
            </a:pP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'test-images.gz'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pPr>
              <a:spcAft>
                <a:spcPts val="600"/>
              </a:spcAft>
            </a:pPr>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'train-labels.gz'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 </a:t>
            </a:r>
          </a:p>
          <a:p>
            <a:pPr>
              <a:spcAft>
                <a:spcPts val="600"/>
              </a:spcAft>
            </a:pP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'test-labels.gz'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 </a:t>
            </a:r>
          </a:p>
          <a:p>
            <a:pPr>
              <a:spcAft>
                <a:spcPts val="600"/>
              </a:spcAft>
            </a:pPr>
            <a:r>
              <a:rPr lang="en-US" sz="1600" dirty="0">
                <a:solidFill>
                  <a:srgbClr val="000000"/>
                </a:solidFill>
                <a:latin typeface="Consolas" panose="020B0609020204030204" pitchFamily="49" charset="0"/>
              </a:rPr>
              <a:t>print(</a:t>
            </a:r>
            <a:r>
              <a:rPr lang="en-US" sz="1600" dirty="0" err="1">
                <a:solidFill>
                  <a:srgbClr val="000000"/>
                </a:solidFill>
                <a:latin typeface="Consolas" panose="020B0609020204030204" pitchFamily="49" charset="0"/>
              </a:rPr>
              <a:t>X_train.shape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y_train.shape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X_test.shape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y_test.shape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sep</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'\n’</a:t>
            </a:r>
            <a:r>
              <a:rPr lang="en-US" sz="1600" dirty="0">
                <a:solidFill>
                  <a:srgbClr val="000000"/>
                </a:solidFill>
                <a:latin typeface="Consolas" panose="020B0609020204030204" pitchFamily="49" charset="0"/>
              </a:rPr>
              <a:t>) </a:t>
            </a:r>
            <a:endParaRPr lang="en-US" sz="1600" dirty="0">
              <a:solidFill>
                <a:srgbClr val="008000"/>
              </a:solidFill>
              <a:latin typeface="Consolas" panose="020B0609020204030204" pitchFamily="49" charset="0"/>
            </a:endParaRPr>
          </a:p>
          <a:p>
            <a:pPr>
              <a:spcBef>
                <a:spcPts val="600"/>
              </a:spcBef>
              <a:spcAft>
                <a:spcPts val="600"/>
              </a:spcAft>
            </a:pPr>
            <a:r>
              <a:rPr lang="en-US" sz="1600" dirty="0">
                <a:solidFill>
                  <a:srgbClr val="008000"/>
                </a:solidFill>
                <a:latin typeface="Consolas" panose="020B0609020204030204" pitchFamily="49" charset="0"/>
              </a:rPr>
              <a:t># get hold of the current run</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run = </a:t>
            </a:r>
            <a:r>
              <a:rPr lang="en-US" sz="1600" dirty="0" err="1">
                <a:solidFill>
                  <a:srgbClr val="000000"/>
                </a:solidFill>
                <a:latin typeface="Consolas" panose="020B0609020204030204" pitchFamily="49" charset="0"/>
              </a:rPr>
              <a:t>Run.get_context</a:t>
            </a:r>
            <a:r>
              <a:rPr lang="en-US" sz="1600" dirty="0">
                <a:solidFill>
                  <a:srgbClr val="000000"/>
                </a:solidFill>
                <a:latin typeface="Consolas" panose="020B0609020204030204" pitchFamily="49" charset="0"/>
              </a:rPr>
              <a:t>() </a:t>
            </a:r>
          </a:p>
          <a:p>
            <a:pPr>
              <a:spcAft>
                <a:spcPts val="600"/>
              </a:spcAft>
            </a:pPr>
            <a:r>
              <a:rPr lang="en-US" sz="1600" dirty="0">
                <a:solidFill>
                  <a:srgbClr val="00B050"/>
                </a:solidFill>
                <a:latin typeface="Consolas" panose="020B0609020204030204" pitchFamily="49" charset="0"/>
              </a:rPr>
              <a:t>#Train a logistic regression model with </a:t>
            </a:r>
            <a:r>
              <a:rPr lang="en-US" sz="1600" dirty="0" err="1">
                <a:solidFill>
                  <a:srgbClr val="00B050"/>
                </a:solidFill>
                <a:latin typeface="Consolas" panose="020B0609020204030204" pitchFamily="49" charset="0"/>
              </a:rPr>
              <a:t>regularizaion</a:t>
            </a:r>
            <a:r>
              <a:rPr lang="en-US" sz="1600" dirty="0">
                <a:solidFill>
                  <a:srgbClr val="00B050"/>
                </a:solidFill>
                <a:latin typeface="Consolas" panose="020B0609020204030204" pitchFamily="49" charset="0"/>
              </a:rPr>
              <a:t> rate of’ ‘reg’ </a:t>
            </a:r>
          </a:p>
          <a:p>
            <a:pPr>
              <a:spcAft>
                <a:spcPts val="600"/>
              </a:spcAft>
            </a:pPr>
            <a:r>
              <a:rPr lang="en-US" sz="1600" dirty="0" err="1">
                <a:solidFill>
                  <a:srgbClr val="000000"/>
                </a:solidFill>
                <a:latin typeface="Consolas" panose="020B0609020204030204" pitchFamily="49" charset="0"/>
              </a:rPr>
              <a:t>clf</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LogisticRegression</a:t>
            </a:r>
            <a:r>
              <a:rPr lang="en-US" sz="1600" dirty="0">
                <a:solidFill>
                  <a:srgbClr val="000000"/>
                </a:solidFill>
                <a:latin typeface="Consolas" panose="020B0609020204030204" pitchFamily="49" charset="0"/>
              </a:rPr>
              <a:t>(C=1.0/reg, </a:t>
            </a:r>
            <a:r>
              <a:rPr lang="en-US" sz="1600" dirty="0" err="1">
                <a:solidFill>
                  <a:srgbClr val="000000"/>
                </a:solidFill>
                <a:latin typeface="Consolas" panose="020B0609020204030204" pitchFamily="49" charset="0"/>
              </a:rPr>
              <a:t>random_state</a:t>
            </a:r>
            <a:r>
              <a:rPr lang="en-US" sz="1600" dirty="0">
                <a:solidFill>
                  <a:srgbClr val="000000"/>
                </a:solidFill>
                <a:latin typeface="Consolas" panose="020B0609020204030204" pitchFamily="49" charset="0"/>
              </a:rPr>
              <a:t>=42)</a:t>
            </a:r>
          </a:p>
          <a:p>
            <a:pPr>
              <a:spcAft>
                <a:spcPts val="600"/>
              </a:spcAft>
            </a:pPr>
            <a:r>
              <a:rPr lang="en-US" sz="1600" dirty="0" err="1">
                <a:solidFill>
                  <a:srgbClr val="000000"/>
                </a:solidFill>
                <a:latin typeface="Consolas" panose="020B0609020204030204" pitchFamily="49" charset="0"/>
              </a:rPr>
              <a:t>clf.fit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a:t>
            </a:r>
          </a:p>
        </p:txBody>
      </p:sp>
      <p:sp>
        <p:nvSpPr>
          <p:cNvPr id="5" name="Title 1">
            <a:extLst>
              <a:ext uri="{FF2B5EF4-FFF2-40B4-BE49-F238E27FC236}">
                <a16:creationId xmlns:a16="http://schemas.microsoft.com/office/drawing/2014/main" id="{3896C627-1CB7-49BF-93EE-6AFCC3C0C095}"/>
              </a:ext>
            </a:extLst>
          </p:cNvPr>
          <p:cNvSpPr txBox="1">
            <a:spLocks/>
          </p:cNvSpPr>
          <p:nvPr/>
        </p:nvSpPr>
        <p:spPr>
          <a:xfrm>
            <a:off x="691673" y="548680"/>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6.2 – Create a Training Script (1/2)</a:t>
            </a:r>
          </a:p>
        </p:txBody>
      </p:sp>
    </p:spTree>
    <p:extLst>
      <p:ext uri="{BB962C8B-B14F-4D97-AF65-F5344CB8AC3E}">
        <p14:creationId xmlns:p14="http://schemas.microsoft.com/office/powerpoint/2010/main" val="39262038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587375" y="1133188"/>
            <a:ext cx="10660063" cy="4062651"/>
          </a:xfrm>
          <a:prstGeom prst="rect">
            <a:avLst/>
          </a:prstGeom>
          <a:solidFill>
            <a:schemeClr val="bg1">
              <a:lumMod val="95000"/>
            </a:schemeClr>
          </a:solidFill>
        </p:spPr>
        <p:txBody>
          <a:bodyPr wrap="square">
            <a:spAutoFit/>
          </a:bodyPr>
          <a:lstStyle/>
          <a:p>
            <a:pPr>
              <a:spcAft>
                <a:spcPts val="600"/>
              </a:spcAft>
            </a:pPr>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'Predict the test set’</a:t>
            </a:r>
            <a:r>
              <a:rPr lang="en-US" sz="1600" dirty="0">
                <a:solidFill>
                  <a:srgbClr val="000000"/>
                </a:solidFill>
                <a:latin typeface="Consolas" panose="020B0609020204030204" pitchFamily="49" charset="0"/>
              </a:rPr>
              <a:t>) </a:t>
            </a:r>
          </a:p>
          <a:p>
            <a:pPr>
              <a:spcAft>
                <a:spcPts val="600"/>
              </a:spcAft>
            </a:pPr>
            <a:r>
              <a:rPr lang="en-US" sz="1600" dirty="0" err="1">
                <a:solidFill>
                  <a:srgbClr val="000000"/>
                </a:solidFill>
                <a:latin typeface="Consolas" panose="020B0609020204030204" pitchFamily="49" charset="0"/>
              </a:rPr>
              <a:t>y_hat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clf.predict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a:t>
            </a:r>
          </a:p>
          <a:p>
            <a:pPr>
              <a:spcBef>
                <a:spcPts val="1200"/>
              </a:spcBef>
            </a:pPr>
            <a:r>
              <a:rPr lang="en-US" sz="1600" dirty="0">
                <a:solidFill>
                  <a:srgbClr val="008000"/>
                </a:solidFill>
                <a:latin typeface="Consolas" panose="020B0609020204030204" pitchFamily="49" charset="0"/>
              </a:rPr>
              <a:t># calculate accuracy on the prediction</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acc = </a:t>
            </a:r>
            <a:r>
              <a:rPr lang="en-US" sz="1600" dirty="0" err="1">
                <a:solidFill>
                  <a:srgbClr val="000000"/>
                </a:solidFill>
                <a:latin typeface="Consolas" panose="020B0609020204030204" pitchFamily="49" charset="0"/>
              </a:rPr>
              <a:t>np.average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y_hat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'Accuracy is'</a:t>
            </a:r>
            <a:r>
              <a:rPr lang="en-US" sz="1600" dirty="0">
                <a:solidFill>
                  <a:srgbClr val="000000"/>
                </a:solidFill>
                <a:latin typeface="Consolas" panose="020B0609020204030204" pitchFamily="49" charset="0"/>
              </a:rPr>
              <a:t>, acc) </a:t>
            </a:r>
          </a:p>
          <a:p>
            <a:pPr>
              <a:spcAft>
                <a:spcPts val="600"/>
              </a:spcAft>
            </a:pPr>
            <a:endParaRPr lang="en-US" sz="1600" dirty="0">
              <a:solidFill>
                <a:srgbClr val="000000"/>
              </a:solidFill>
              <a:latin typeface="Consolas" panose="020B0609020204030204" pitchFamily="49" charset="0"/>
            </a:endParaRPr>
          </a:p>
          <a:p>
            <a:pPr>
              <a:spcAft>
                <a:spcPts val="600"/>
              </a:spcAft>
            </a:pPr>
            <a:r>
              <a:rPr lang="en-US" sz="1600" dirty="0">
                <a:solidFill>
                  <a:srgbClr val="000000"/>
                </a:solidFill>
                <a:latin typeface="Consolas" panose="020B0609020204030204" pitchFamily="49" charset="0"/>
              </a:rPr>
              <a:t>run.log(</a:t>
            </a:r>
            <a:r>
              <a:rPr lang="en-US" sz="1600" dirty="0">
                <a:solidFill>
                  <a:srgbClr val="A31515"/>
                </a:solidFill>
                <a:latin typeface="Consolas" panose="020B0609020204030204" pitchFamily="49" charset="0"/>
              </a:rPr>
              <a:t>'regularization rate'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np.float</a:t>
            </a:r>
            <a:r>
              <a:rPr lang="en-US" sz="1600" dirty="0">
                <a:solidFill>
                  <a:srgbClr val="000000"/>
                </a:solidFill>
                <a:latin typeface="Consolas" panose="020B0609020204030204" pitchFamily="49" charset="0"/>
              </a:rPr>
              <a:t>(args.reg)) </a:t>
            </a:r>
          </a:p>
          <a:p>
            <a:pPr>
              <a:spcAft>
                <a:spcPts val="600"/>
              </a:spcAft>
            </a:pPr>
            <a:r>
              <a:rPr lang="en-US" sz="1600" dirty="0">
                <a:solidFill>
                  <a:srgbClr val="000000"/>
                </a:solidFill>
                <a:latin typeface="Consolas" panose="020B0609020204030204" pitchFamily="49" charset="0"/>
              </a:rPr>
              <a:t>run.log(</a:t>
            </a:r>
            <a:r>
              <a:rPr lang="en-US" sz="1600" dirty="0">
                <a:solidFill>
                  <a:srgbClr val="A31515"/>
                </a:solidFill>
                <a:latin typeface="Consolas" panose="020B0609020204030204" pitchFamily="49" charset="0"/>
              </a:rPr>
              <a:t>'accuracy'</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np.float</a:t>
            </a:r>
            <a:r>
              <a:rPr lang="en-US" sz="1600" dirty="0">
                <a:solidFill>
                  <a:srgbClr val="000000"/>
                </a:solidFill>
                <a:latin typeface="Consolas" panose="020B0609020204030204" pitchFamily="49" charset="0"/>
              </a:rPr>
              <a:t>(acc)) </a:t>
            </a:r>
            <a:r>
              <a:rPr lang="en-US" sz="1600" dirty="0" err="1">
                <a:solidFill>
                  <a:srgbClr val="000000"/>
                </a:solidFill>
                <a:latin typeface="Consolas" panose="020B0609020204030204" pitchFamily="49" charset="0"/>
              </a:rPr>
              <a:t>os.makedirs</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'outputs'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exist_ok</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 </a:t>
            </a:r>
          </a:p>
          <a:p>
            <a:pPr>
              <a:spcAft>
                <a:spcPts val="600"/>
              </a:spcAft>
            </a:pP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The training script saves the model into a directory named ‘outputs’. Note files saved</a:t>
            </a:r>
          </a:p>
          <a:p>
            <a:r>
              <a:rPr lang="en-US" sz="1600" dirty="0">
                <a:solidFill>
                  <a:srgbClr val="008000"/>
                </a:solidFill>
                <a:latin typeface="Consolas" panose="020B0609020204030204" pitchFamily="49" charset="0"/>
              </a:rPr>
              <a:t># in the outputs folder are automatically uploaded into experiment record. Anything written</a:t>
            </a:r>
          </a:p>
          <a:p>
            <a:r>
              <a:rPr lang="en-US" sz="1600" dirty="0">
                <a:solidFill>
                  <a:srgbClr val="008000"/>
                </a:solidFill>
                <a:latin typeface="Consolas" panose="020B0609020204030204" pitchFamily="49" charset="0"/>
              </a:rPr>
              <a:t># in this directory is automatically uploaded into the workspace.</a:t>
            </a:r>
            <a:endParaRPr lang="en-US" sz="1600" dirty="0">
              <a:solidFill>
                <a:srgbClr val="000000"/>
              </a:solidFill>
              <a:latin typeface="Consolas" panose="020B0609020204030204" pitchFamily="49" charset="0"/>
            </a:endParaRPr>
          </a:p>
          <a:p>
            <a:pPr>
              <a:spcAft>
                <a:spcPts val="600"/>
              </a:spcAft>
            </a:pPr>
            <a:r>
              <a:rPr lang="en-US" sz="1600" dirty="0" err="1">
                <a:solidFill>
                  <a:srgbClr val="000000"/>
                </a:solidFill>
                <a:latin typeface="Consolas" panose="020B0609020204030204" pitchFamily="49" charset="0"/>
              </a:rPr>
              <a:t>joblib.dump</a:t>
            </a:r>
            <a:r>
              <a:rPr lang="en-US" sz="1600" dirty="0">
                <a:solidFill>
                  <a:srgbClr val="000000"/>
                </a:solidFill>
                <a:latin typeface="Consolas" panose="020B0609020204030204" pitchFamily="49" charset="0"/>
              </a:rPr>
              <a:t>(value=</a:t>
            </a:r>
            <a:r>
              <a:rPr lang="en-US" sz="1600" dirty="0" err="1">
                <a:solidFill>
                  <a:srgbClr val="000000"/>
                </a:solidFill>
                <a:latin typeface="Consolas" panose="020B0609020204030204" pitchFamily="49" charset="0"/>
              </a:rPr>
              <a:t>clf</a:t>
            </a:r>
            <a:r>
              <a:rPr lang="en-US" sz="1600" dirty="0">
                <a:solidFill>
                  <a:srgbClr val="000000"/>
                </a:solidFill>
                <a:latin typeface="Consolas" panose="020B0609020204030204" pitchFamily="49" charset="0"/>
              </a:rPr>
              <a:t>, filename=</a:t>
            </a:r>
            <a:r>
              <a:rPr lang="en-US" sz="1600" dirty="0">
                <a:solidFill>
                  <a:srgbClr val="A31515"/>
                </a:solidFill>
                <a:latin typeface="Consolas" panose="020B0609020204030204" pitchFamily="49" charset="0"/>
              </a:rPr>
              <a:t>'outputs/</a:t>
            </a:r>
            <a:r>
              <a:rPr lang="en-US" sz="1600" dirty="0" err="1">
                <a:solidFill>
                  <a:srgbClr val="A31515"/>
                </a:solidFill>
                <a:latin typeface="Consolas" panose="020B0609020204030204" pitchFamily="49" charset="0"/>
              </a:rPr>
              <a:t>sklearn_mnist_model.pkl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latin typeface="Consolas" panose="020B0609020204030204" pitchFamily="49" charset="0"/>
            </a:endParaRPr>
          </a:p>
        </p:txBody>
      </p:sp>
      <p:sp>
        <p:nvSpPr>
          <p:cNvPr id="5" name="Title 1">
            <a:extLst>
              <a:ext uri="{FF2B5EF4-FFF2-40B4-BE49-F238E27FC236}">
                <a16:creationId xmlns:a16="http://schemas.microsoft.com/office/drawing/2014/main" id="{9BF727D6-BEF4-4839-A754-C5348599C25E}"/>
              </a:ext>
            </a:extLst>
          </p:cNvPr>
          <p:cNvSpPr txBox="1">
            <a:spLocks/>
          </p:cNvSpPr>
          <p:nvPr/>
        </p:nvSpPr>
        <p:spPr>
          <a:xfrm>
            <a:off x="588935" y="406277"/>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6.2 – Create a Training Script (2/2)</a:t>
            </a:r>
          </a:p>
        </p:txBody>
      </p:sp>
    </p:spTree>
    <p:extLst>
      <p:ext uri="{BB962C8B-B14F-4D97-AF65-F5344CB8AC3E}">
        <p14:creationId xmlns:p14="http://schemas.microsoft.com/office/powerpoint/2010/main" val="234840873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F7A85E-B04C-400F-A7D4-1B0936821D2D}"/>
              </a:ext>
            </a:extLst>
          </p:cNvPr>
          <p:cNvSpPr>
            <a:spLocks noGrp="1"/>
          </p:cNvSpPr>
          <p:nvPr>
            <p:ph type="title"/>
          </p:nvPr>
        </p:nvSpPr>
        <p:spPr/>
        <p:txBody>
          <a:bodyPr/>
          <a:lstStyle/>
          <a:p>
            <a:r>
              <a:rPr lang="en-US" altLang="ja-JP" dirty="0">
                <a:solidFill>
                  <a:srgbClr val="00B050"/>
                </a:solidFill>
              </a:rPr>
              <a:t>from</a:t>
            </a:r>
            <a:r>
              <a:rPr lang="en-US" altLang="ja-JP" dirty="0"/>
              <a:t> </a:t>
            </a:r>
            <a:r>
              <a:rPr lang="en-US" altLang="ja-JP" dirty="0" err="1"/>
              <a:t>azureml.core.run</a:t>
            </a:r>
            <a:r>
              <a:rPr lang="en-US" altLang="ja-JP" dirty="0"/>
              <a:t> </a:t>
            </a:r>
            <a:r>
              <a:rPr lang="en-US" altLang="ja-JP" dirty="0">
                <a:solidFill>
                  <a:srgbClr val="00B050"/>
                </a:solidFill>
              </a:rPr>
              <a:t>import</a:t>
            </a:r>
            <a:r>
              <a:rPr lang="en-US" altLang="ja-JP" dirty="0"/>
              <a:t> Run</a:t>
            </a:r>
            <a:endParaRPr kumimoji="1" lang="ja-JP" altLang="en-US" dirty="0"/>
          </a:p>
        </p:txBody>
      </p:sp>
      <p:sp>
        <p:nvSpPr>
          <p:cNvPr id="3" name="コンテンツ プレースホルダー 2">
            <a:extLst>
              <a:ext uri="{FF2B5EF4-FFF2-40B4-BE49-F238E27FC236}">
                <a16:creationId xmlns:a16="http://schemas.microsoft.com/office/drawing/2014/main" id="{1C0A1C34-5BF7-4756-9043-CE574B44B554}"/>
              </a:ext>
            </a:extLst>
          </p:cNvPr>
          <p:cNvSpPr>
            <a:spLocks noGrp="1"/>
          </p:cNvSpPr>
          <p:nvPr>
            <p:ph sz="quarter" idx="10"/>
          </p:nvPr>
        </p:nvSpPr>
        <p:spPr/>
        <p:txBody>
          <a:bodyPr/>
          <a:lstStyle/>
          <a:p>
            <a:r>
              <a:rPr lang="ja-JP" altLang="en-US" dirty="0"/>
              <a:t>学習中のメトリックを個別に保存</a:t>
            </a:r>
            <a:endParaRPr lang="en-US" altLang="ja-JP" dirty="0"/>
          </a:p>
          <a:p>
            <a:pPr lvl="1"/>
            <a:r>
              <a:rPr lang="en-US" altLang="ja-JP" dirty="0"/>
              <a:t>Standard Input / Output </a:t>
            </a:r>
            <a:r>
              <a:rPr lang="ja-JP" altLang="en-US" dirty="0"/>
              <a:t>以外に</a:t>
            </a:r>
            <a:endParaRPr lang="en-US" altLang="ja-JP" dirty="0"/>
          </a:p>
        </p:txBody>
      </p:sp>
      <p:pic>
        <p:nvPicPr>
          <p:cNvPr id="5" name="図 4" descr="スクリーンショット が含まれている画像&#10;&#10;自動的に生成された説明">
            <a:extLst>
              <a:ext uri="{FF2B5EF4-FFF2-40B4-BE49-F238E27FC236}">
                <a16:creationId xmlns:a16="http://schemas.microsoft.com/office/drawing/2014/main" id="{46A7703E-A1CF-4A84-8DD8-19A0319683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771"/>
          <a:stretch/>
        </p:blipFill>
        <p:spPr>
          <a:xfrm>
            <a:off x="926392" y="3092992"/>
            <a:ext cx="4449514" cy="2525259"/>
          </a:xfrm>
          <a:prstGeom prst="rect">
            <a:avLst/>
          </a:prstGeom>
          <a:effectLst>
            <a:outerShdw blurRad="50800" dist="38100" dir="8100000" algn="tr" rotWithShape="0">
              <a:prstClr val="black">
                <a:alpha val="40000"/>
              </a:prstClr>
            </a:outerShdw>
          </a:effectLst>
        </p:spPr>
      </p:pic>
      <p:sp>
        <p:nvSpPr>
          <p:cNvPr id="7" name="テキスト ボックス 6">
            <a:extLst>
              <a:ext uri="{FF2B5EF4-FFF2-40B4-BE49-F238E27FC236}">
                <a16:creationId xmlns:a16="http://schemas.microsoft.com/office/drawing/2014/main" id="{8E671884-27CD-45FA-AA40-902400AC23E7}"/>
              </a:ext>
            </a:extLst>
          </p:cNvPr>
          <p:cNvSpPr txBox="1"/>
          <p:nvPr/>
        </p:nvSpPr>
        <p:spPr>
          <a:xfrm>
            <a:off x="424534" y="5780509"/>
            <a:ext cx="11737304" cy="544765"/>
          </a:xfrm>
          <a:prstGeom prst="rect">
            <a:avLst/>
          </a:prstGeom>
          <a:noFill/>
        </p:spPr>
        <p:txBody>
          <a:bodyPr wrap="square" lIns="182880" tIns="146304" rIns="182880" bIns="146304" rtlCol="0">
            <a:spAutoFit/>
          </a:bodyPr>
          <a:lstStyle/>
          <a:p>
            <a:pPr algn="ctr">
              <a:lnSpc>
                <a:spcPct val="90000"/>
              </a:lnSpc>
              <a:spcAft>
                <a:spcPts val="600"/>
              </a:spcAft>
            </a:pPr>
            <a:r>
              <a:rPr lang="en-US" altLang="ja-JP" dirty="0">
                <a:gradFill>
                  <a:gsLst>
                    <a:gs pos="2917">
                      <a:schemeClr val="tx1"/>
                    </a:gs>
                    <a:gs pos="30000">
                      <a:schemeClr val="tx1"/>
                    </a:gs>
                  </a:gsLst>
                  <a:lin ang="5400000" scaled="0"/>
                </a:gradFill>
              </a:rPr>
              <a:t>https://docs.microsoft.com/ja-jp/azure/machine-learning/service/how-to-track-experiments</a:t>
            </a:r>
            <a:endParaRPr kumimoji="1" lang="ja-JP" altLang="en-US" dirty="0" err="1">
              <a:gradFill>
                <a:gsLst>
                  <a:gs pos="2917">
                    <a:schemeClr val="tx1"/>
                  </a:gs>
                  <a:gs pos="30000">
                    <a:schemeClr val="tx1"/>
                  </a:gs>
                </a:gsLst>
                <a:lin ang="5400000" scaled="0"/>
              </a:gradFill>
            </a:endParaRPr>
          </a:p>
        </p:txBody>
      </p:sp>
      <p:pic>
        <p:nvPicPr>
          <p:cNvPr id="9" name="図 8" descr="地図, テキスト が含まれている画像&#10;&#10;自動的に生成された説明">
            <a:extLst>
              <a:ext uri="{FF2B5EF4-FFF2-40B4-BE49-F238E27FC236}">
                <a16:creationId xmlns:a16="http://schemas.microsoft.com/office/drawing/2014/main" id="{D7ED26D8-AF23-4133-B8C5-368B6A9980F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743" t="18515" b="-1"/>
          <a:stretch/>
        </p:blipFill>
        <p:spPr>
          <a:xfrm>
            <a:off x="4121630" y="3248171"/>
            <a:ext cx="3391018" cy="2557272"/>
          </a:xfrm>
          <a:prstGeom prst="rect">
            <a:avLst/>
          </a:prstGeom>
          <a:effectLst>
            <a:outerShdw blurRad="50800" dist="38100" dir="8100000" algn="tr" rotWithShape="0">
              <a:prstClr val="black">
                <a:alpha val="40000"/>
              </a:prstClr>
            </a:outerShdw>
          </a:effectLst>
        </p:spPr>
      </p:pic>
      <p:sp>
        <p:nvSpPr>
          <p:cNvPr id="6" name="矢印: 右 5">
            <a:extLst>
              <a:ext uri="{FF2B5EF4-FFF2-40B4-BE49-F238E27FC236}">
                <a16:creationId xmlns:a16="http://schemas.microsoft.com/office/drawing/2014/main" id="{15E013BE-74EC-47AA-AA12-8EFBA79707A0}"/>
              </a:ext>
            </a:extLst>
          </p:cNvPr>
          <p:cNvSpPr/>
          <p:nvPr>
            <p:custDataLst>
              <p:tags r:id="rId1"/>
            </p:custDataLst>
          </p:nvPr>
        </p:nvSpPr>
        <p:spPr bwMode="auto">
          <a:xfrm>
            <a:off x="3637627" y="3898421"/>
            <a:ext cx="1080120" cy="914400"/>
          </a:xfrm>
          <a:prstGeom prst="rightArrow">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11" name="図 10" descr="テキスト, 地図 が含まれている画像&#10;&#10;自動的に生成された説明">
            <a:extLst>
              <a:ext uri="{FF2B5EF4-FFF2-40B4-BE49-F238E27FC236}">
                <a16:creationId xmlns:a16="http://schemas.microsoft.com/office/drawing/2014/main" id="{D647DE87-1020-4E79-AC09-F6FFDF1ED9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1041" y="3108458"/>
            <a:ext cx="3836115" cy="2665068"/>
          </a:xfrm>
          <a:prstGeom prst="rect">
            <a:avLst/>
          </a:prstGeom>
        </p:spPr>
      </p:pic>
      <p:sp>
        <p:nvSpPr>
          <p:cNvPr id="12" name="テキスト ボックス 11">
            <a:extLst>
              <a:ext uri="{FF2B5EF4-FFF2-40B4-BE49-F238E27FC236}">
                <a16:creationId xmlns:a16="http://schemas.microsoft.com/office/drawing/2014/main" id="{19A29F44-0BF2-44AB-999B-624D29FB7B06}"/>
              </a:ext>
            </a:extLst>
          </p:cNvPr>
          <p:cNvSpPr txBox="1"/>
          <p:nvPr/>
        </p:nvSpPr>
        <p:spPr>
          <a:xfrm>
            <a:off x="911425" y="2595717"/>
            <a:ext cx="1800199"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Job</a:t>
            </a:r>
            <a:r>
              <a:rPr kumimoji="1" lang="ja-JP" altLang="en-US" sz="2400" dirty="0">
                <a:gradFill>
                  <a:gsLst>
                    <a:gs pos="2917">
                      <a:schemeClr val="tx1"/>
                    </a:gs>
                    <a:gs pos="30000">
                      <a:schemeClr val="tx1"/>
                    </a:gs>
                  </a:gsLst>
                  <a:lin ang="5400000" scaled="0"/>
                </a:gradFill>
              </a:rPr>
              <a:t>単位</a:t>
            </a:r>
          </a:p>
        </p:txBody>
      </p:sp>
      <p:sp>
        <p:nvSpPr>
          <p:cNvPr id="13" name="テキスト ボックス 12">
            <a:extLst>
              <a:ext uri="{FF2B5EF4-FFF2-40B4-BE49-F238E27FC236}">
                <a16:creationId xmlns:a16="http://schemas.microsoft.com/office/drawing/2014/main" id="{4DCB0033-3F9C-4A60-8362-A8D0D0C3FAA2}"/>
              </a:ext>
            </a:extLst>
          </p:cNvPr>
          <p:cNvSpPr txBox="1"/>
          <p:nvPr/>
        </p:nvSpPr>
        <p:spPr>
          <a:xfrm>
            <a:off x="7934664" y="2595717"/>
            <a:ext cx="3201895" cy="627864"/>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実験単位 </a:t>
            </a:r>
            <a:r>
              <a:rPr kumimoji="1" lang="en-US" altLang="ja-JP" sz="2400" dirty="0">
                <a:gradFill>
                  <a:gsLst>
                    <a:gs pos="2917">
                      <a:schemeClr val="tx1"/>
                    </a:gs>
                    <a:gs pos="30000">
                      <a:schemeClr val="tx1"/>
                    </a:gs>
                  </a:gsLst>
                  <a:lin ang="5400000" scaled="0"/>
                </a:gradFill>
              </a:rPr>
              <a:t>(Job</a:t>
            </a:r>
            <a:r>
              <a:rPr kumimoji="1" lang="ja-JP" altLang="en-US" sz="2400" dirty="0">
                <a:gradFill>
                  <a:gsLst>
                    <a:gs pos="2917">
                      <a:schemeClr val="tx1"/>
                    </a:gs>
                    <a:gs pos="30000">
                      <a:schemeClr val="tx1"/>
                    </a:gs>
                  </a:gsLst>
                  <a:lin ang="5400000" scaled="0"/>
                </a:gradFill>
              </a:rPr>
              <a:t>横断</a:t>
            </a:r>
            <a:r>
              <a:rPr kumimoji="1" lang="en-US" altLang="ja-JP" sz="2400" dirty="0">
                <a:gradFill>
                  <a:gsLst>
                    <a:gs pos="2917">
                      <a:schemeClr val="tx1"/>
                    </a:gs>
                    <a:gs pos="30000">
                      <a:schemeClr val="tx1"/>
                    </a:gs>
                  </a:gsLst>
                  <a:lin ang="5400000" scaled="0"/>
                </a:gradFill>
              </a:rPr>
              <a:t>)</a:t>
            </a:r>
            <a:endParaRPr kumimoji="1" lang="ja-JP" alt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30759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BC4D13-B416-4C5C-85CD-C5B691176746}"/>
              </a:ext>
            </a:extLst>
          </p:cNvPr>
          <p:cNvSpPr>
            <a:spLocks noGrp="1"/>
          </p:cNvSpPr>
          <p:nvPr>
            <p:ph type="title"/>
          </p:nvPr>
        </p:nvSpPr>
        <p:spPr/>
        <p:txBody>
          <a:bodyPr/>
          <a:lstStyle/>
          <a:p>
            <a:r>
              <a:rPr kumimoji="1" lang="en-US" altLang="ja-JP" dirty="0">
                <a:solidFill>
                  <a:srgbClr val="FF0000"/>
                </a:solidFill>
              </a:rPr>
              <a:t>/output/ </a:t>
            </a:r>
            <a:r>
              <a:rPr kumimoji="1" lang="ja-JP" altLang="en-US" dirty="0" err="1"/>
              <a:t>への</a:t>
            </a:r>
            <a:r>
              <a:rPr kumimoji="1" lang="ja-JP" altLang="en-US" dirty="0"/>
              <a:t>ファイル保存</a:t>
            </a:r>
          </a:p>
        </p:txBody>
      </p:sp>
      <p:sp>
        <p:nvSpPr>
          <p:cNvPr id="3" name="コンテンツ プレースホルダー 2">
            <a:extLst>
              <a:ext uri="{FF2B5EF4-FFF2-40B4-BE49-F238E27FC236}">
                <a16:creationId xmlns:a16="http://schemas.microsoft.com/office/drawing/2014/main" id="{C65C0C41-5EDE-4C55-B73D-459B9A19278A}"/>
              </a:ext>
            </a:extLst>
          </p:cNvPr>
          <p:cNvSpPr>
            <a:spLocks noGrp="1"/>
          </p:cNvSpPr>
          <p:nvPr>
            <p:ph sz="quarter" idx="10"/>
          </p:nvPr>
        </p:nvSpPr>
        <p:spPr/>
        <p:txBody>
          <a:bodyPr/>
          <a:lstStyle/>
          <a:p>
            <a:r>
              <a:rPr lang="en-US" altLang="ja-JP" dirty="0" err="1"/>
              <a:t>DataStore</a:t>
            </a:r>
            <a:r>
              <a:rPr lang="en-US" altLang="ja-JP" dirty="0"/>
              <a:t> </a:t>
            </a:r>
            <a:r>
              <a:rPr lang="ja-JP" altLang="en-US" dirty="0"/>
              <a:t>のデフォルトの場所</a:t>
            </a:r>
            <a:r>
              <a:rPr kumimoji="1" lang="ja-JP" altLang="en-US" dirty="0"/>
              <a:t>への保存</a:t>
            </a:r>
            <a:endParaRPr kumimoji="1" lang="en-US" altLang="ja-JP" dirty="0"/>
          </a:p>
        </p:txBody>
      </p:sp>
      <p:sp>
        <p:nvSpPr>
          <p:cNvPr id="4" name="Rectangle 3">
            <a:extLst>
              <a:ext uri="{FF2B5EF4-FFF2-40B4-BE49-F238E27FC236}">
                <a16:creationId xmlns:a16="http://schemas.microsoft.com/office/drawing/2014/main" id="{A4BC660D-CCBC-49F8-A411-C1ED96460D5C}"/>
              </a:ext>
            </a:extLst>
          </p:cNvPr>
          <p:cNvSpPr/>
          <p:nvPr/>
        </p:nvSpPr>
        <p:spPr>
          <a:xfrm>
            <a:off x="1055440" y="2299898"/>
            <a:ext cx="9205590" cy="1308050"/>
          </a:xfrm>
          <a:prstGeom prst="rect">
            <a:avLst/>
          </a:prstGeom>
          <a:solidFill>
            <a:schemeClr val="bg1">
              <a:lumMod val="95000"/>
            </a:schemeClr>
          </a:solidFill>
        </p:spPr>
        <p:txBody>
          <a:bodyPr wrap="square">
            <a:spAutoFit/>
          </a:bodyPr>
          <a:lstStyle/>
          <a:p>
            <a:pPr>
              <a:spcAft>
                <a:spcPts val="600"/>
              </a:spcAft>
            </a:pPr>
            <a:r>
              <a:rPr lang="en-US" sz="1600" dirty="0" err="1">
                <a:solidFill>
                  <a:srgbClr val="000000"/>
                </a:solidFill>
                <a:latin typeface="Consolas" panose="020B0609020204030204" pitchFamily="49" charset="0"/>
              </a:rPr>
              <a:t>model_file_name</a:t>
            </a:r>
            <a:r>
              <a:rPr lang="en-US" sz="1600" dirty="0">
                <a:solidFill>
                  <a:srgbClr val="000000"/>
                </a:solidFill>
                <a:latin typeface="Consolas" panose="020B0609020204030204" pitchFamily="49" charset="0"/>
              </a:rPr>
              <a:t> </a:t>
            </a:r>
            <a:r>
              <a:rPr lang="en-US" sz="1600" dirty="0">
                <a:solidFill>
                  <a:srgbClr val="7030A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'ridge_{0:.2f}.</a:t>
            </a:r>
            <a:r>
              <a:rPr lang="en-US" sz="1600" dirty="0" err="1">
                <a:solidFill>
                  <a:srgbClr val="FF0000"/>
                </a:solidFill>
                <a:latin typeface="Consolas" panose="020B0609020204030204" pitchFamily="49" charset="0"/>
              </a:rPr>
              <a:t>pkl</a:t>
            </a:r>
            <a:r>
              <a:rPr lang="en-US" sz="1600" dirty="0">
                <a:solidFill>
                  <a:srgbClr val="FF0000"/>
                </a:solidFill>
                <a:latin typeface="Consolas" panose="020B0609020204030204" pitchFamily="49" charset="0"/>
              </a:rPr>
              <a:t>'</a:t>
            </a:r>
            <a:r>
              <a:rPr lang="en-US" sz="1600" dirty="0">
                <a:solidFill>
                  <a:srgbClr val="000000"/>
                </a:solidFill>
                <a:latin typeface="Consolas" panose="020B0609020204030204" pitchFamily="49" charset="0"/>
              </a:rPr>
              <a:t>.format(alpha)</a:t>
            </a:r>
          </a:p>
          <a:p>
            <a:pPr>
              <a:spcAft>
                <a:spcPts val="600"/>
              </a:spcAft>
            </a:pPr>
            <a:r>
              <a:rPr lang="en-US" sz="1600" i="1" dirty="0">
                <a:solidFill>
                  <a:srgbClr val="92D050"/>
                </a:solidFill>
                <a:latin typeface="Consolas" panose="020B0609020204030204" pitchFamily="49" charset="0"/>
              </a:rPr>
              <a:t># save model in the outputs folder so it automatically get uploaded</a:t>
            </a:r>
          </a:p>
          <a:p>
            <a:pPr>
              <a:spcAft>
                <a:spcPts val="600"/>
              </a:spcAft>
            </a:pPr>
            <a:r>
              <a:rPr lang="en-US" sz="1600" dirty="0">
                <a:solidFill>
                  <a:srgbClr val="00B050"/>
                </a:solidFill>
                <a:latin typeface="Consolas" panose="020B0609020204030204" pitchFamily="49" charset="0"/>
              </a:rPr>
              <a:t>with open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model_file_name</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wb</a:t>
            </a:r>
            <a:r>
              <a:rPr lang="en-US" sz="1600" dirty="0">
                <a:solidFill>
                  <a:srgbClr val="FF000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B050"/>
                </a:solidFill>
                <a:latin typeface="Consolas" panose="020B0609020204030204" pitchFamily="49" charset="0"/>
              </a:rPr>
              <a:t>as</a:t>
            </a:r>
            <a:r>
              <a:rPr lang="en-US" sz="1600" dirty="0">
                <a:solidFill>
                  <a:srgbClr val="000000"/>
                </a:solidFill>
                <a:latin typeface="Consolas" panose="020B0609020204030204" pitchFamily="49" charset="0"/>
              </a:rPr>
              <a:t> file:</a:t>
            </a:r>
          </a:p>
          <a:p>
            <a:pPr>
              <a:spcAft>
                <a:spcPts val="600"/>
              </a:spcAft>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joblib.dump</a:t>
            </a:r>
            <a:r>
              <a:rPr lang="en-US" sz="1600" dirty="0">
                <a:solidFill>
                  <a:srgbClr val="000000"/>
                </a:solidFill>
                <a:latin typeface="Consolas" panose="020B0609020204030204" pitchFamily="49" charset="0"/>
              </a:rPr>
              <a:t>(value</a:t>
            </a:r>
            <a:r>
              <a:rPr lang="en-US" sz="1600" dirty="0">
                <a:solidFill>
                  <a:srgbClr val="7030A0"/>
                </a:solidFill>
                <a:latin typeface="Consolas" panose="020B0609020204030204" pitchFamily="49" charset="0"/>
              </a:rPr>
              <a:t>=</a:t>
            </a:r>
            <a:r>
              <a:rPr lang="en-US" sz="1600" dirty="0">
                <a:solidFill>
                  <a:srgbClr val="000000"/>
                </a:solidFill>
                <a:latin typeface="Consolas" panose="020B0609020204030204" pitchFamily="49" charset="0"/>
              </a:rPr>
              <a:t>reg, filename</a:t>
            </a:r>
            <a:r>
              <a:rPr lang="en-US" sz="1600" dirty="0">
                <a:solidFill>
                  <a:srgbClr val="7030A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a:solidFill>
                  <a:srgbClr val="FF0000"/>
                </a:solidFill>
                <a:latin typeface="Consolas" panose="020B0609020204030204" pitchFamily="49" charset="0"/>
              </a:rPr>
              <a:t>'./outputs/'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model_file_name</a:t>
            </a:r>
            <a:r>
              <a:rPr lang="en-US" sz="1600" dirty="0">
                <a:solidFill>
                  <a:srgbClr val="000000"/>
                </a:solidFill>
                <a:latin typeface="Consolas" panose="020B0609020204030204" pitchFamily="49" charset="0"/>
              </a:rPr>
              <a:t>))</a:t>
            </a:r>
          </a:p>
        </p:txBody>
      </p:sp>
      <p:pic>
        <p:nvPicPr>
          <p:cNvPr id="6" name="図 5" descr="スクリーンショット が含まれている画像&#10;&#10;自動的に生成された説明">
            <a:extLst>
              <a:ext uri="{FF2B5EF4-FFF2-40B4-BE49-F238E27FC236}">
                <a16:creationId xmlns:a16="http://schemas.microsoft.com/office/drawing/2014/main" id="{D9285509-3658-4698-9F71-036345A562AC}"/>
              </a:ext>
            </a:extLst>
          </p:cNvPr>
          <p:cNvPicPr>
            <a:picLocks noChangeAspect="1"/>
          </p:cNvPicPr>
          <p:nvPr/>
        </p:nvPicPr>
        <p:blipFill rotWithShape="1">
          <a:blip r:embed="rId2">
            <a:extLst>
              <a:ext uri="{28A0092B-C50C-407E-A947-70E740481C1C}">
                <a14:useLocalDpi xmlns:a14="http://schemas.microsoft.com/office/drawing/2010/main" val="0"/>
              </a:ext>
            </a:extLst>
          </a:blip>
          <a:srcRect r="53732" b="35373"/>
          <a:stretch/>
        </p:blipFill>
        <p:spPr>
          <a:xfrm>
            <a:off x="1137648" y="4117757"/>
            <a:ext cx="2232248" cy="2669766"/>
          </a:xfrm>
          <a:prstGeom prst="rect">
            <a:avLst/>
          </a:prstGeom>
        </p:spPr>
      </p:pic>
      <p:pic>
        <p:nvPicPr>
          <p:cNvPr id="7" name="図 6">
            <a:extLst>
              <a:ext uri="{FF2B5EF4-FFF2-40B4-BE49-F238E27FC236}">
                <a16:creationId xmlns:a16="http://schemas.microsoft.com/office/drawing/2014/main" id="{FED37AA3-A0DE-49B3-A6B9-9C2753499B57}"/>
              </a:ext>
            </a:extLst>
          </p:cNvPr>
          <p:cNvPicPr>
            <a:picLocks noChangeAspect="1"/>
          </p:cNvPicPr>
          <p:nvPr/>
        </p:nvPicPr>
        <p:blipFill rotWithShape="1">
          <a:blip r:embed="rId3"/>
          <a:srcRect r="23117" b="26828"/>
          <a:stretch/>
        </p:blipFill>
        <p:spPr>
          <a:xfrm>
            <a:off x="3590130" y="4117757"/>
            <a:ext cx="8304101" cy="2553134"/>
          </a:xfrm>
          <a:prstGeom prst="rect">
            <a:avLst/>
          </a:prstGeom>
        </p:spPr>
      </p:pic>
      <p:sp>
        <p:nvSpPr>
          <p:cNvPr id="8" name="テキスト ボックス 7">
            <a:extLst>
              <a:ext uri="{FF2B5EF4-FFF2-40B4-BE49-F238E27FC236}">
                <a16:creationId xmlns:a16="http://schemas.microsoft.com/office/drawing/2014/main" id="{17BCD71F-DDA5-4E76-93F4-79337327DDA0}"/>
              </a:ext>
            </a:extLst>
          </p:cNvPr>
          <p:cNvSpPr txBox="1"/>
          <p:nvPr/>
        </p:nvSpPr>
        <p:spPr>
          <a:xfrm>
            <a:off x="1024646" y="3640531"/>
            <a:ext cx="2674714"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AML Services</a:t>
            </a:r>
            <a:endParaRPr kumimoji="1" lang="ja-JP" altLang="en-US" sz="2400" dirty="0" err="1">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D8DBFF7E-9AF9-4DD8-A352-2127884B1844}"/>
              </a:ext>
            </a:extLst>
          </p:cNvPr>
          <p:cNvSpPr txBox="1"/>
          <p:nvPr/>
        </p:nvSpPr>
        <p:spPr>
          <a:xfrm>
            <a:off x="3358639" y="3640531"/>
            <a:ext cx="2674714" cy="627864"/>
          </a:xfrm>
          <a:prstGeom prst="rect">
            <a:avLst/>
          </a:prstGeom>
          <a:noFill/>
        </p:spPr>
        <p:txBody>
          <a:bodyPr wrap="square" lIns="182880" tIns="146304" rIns="182880" bIns="146304" rtlCol="0">
            <a:spAutoFit/>
          </a:bodyPr>
          <a:lstStyle/>
          <a:p>
            <a:pPr>
              <a:lnSpc>
                <a:spcPct val="90000"/>
              </a:lnSpc>
              <a:spcAft>
                <a:spcPts val="600"/>
              </a:spcAft>
            </a:pPr>
            <a:r>
              <a:rPr lang="en-US" altLang="ja-JP" sz="2400" dirty="0">
                <a:gradFill>
                  <a:gsLst>
                    <a:gs pos="2917">
                      <a:schemeClr val="tx1"/>
                    </a:gs>
                    <a:gs pos="30000">
                      <a:schemeClr val="tx1"/>
                    </a:gs>
                  </a:gsLst>
                  <a:lin ang="5400000" scaled="0"/>
                </a:gradFill>
              </a:rPr>
              <a:t>Blob Storage</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770327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819FB3-1E57-494C-A463-E37F99226DBD}"/>
              </a:ext>
            </a:extLst>
          </p:cNvPr>
          <p:cNvSpPr/>
          <p:nvPr/>
        </p:nvSpPr>
        <p:spPr>
          <a:xfrm>
            <a:off x="605318" y="1068935"/>
            <a:ext cx="6646280" cy="369332"/>
          </a:xfrm>
          <a:prstGeom prst="rect">
            <a:avLst/>
          </a:prstGeom>
        </p:spPr>
        <p:txBody>
          <a:bodyPr wrap="square">
            <a:spAutoFit/>
          </a:bodyPr>
          <a:lstStyle/>
          <a:p>
            <a:r>
              <a:rPr lang="en-US" dirty="0">
                <a:latin typeface="Segoe UI Semilight" panose="020B0402040204020203" pitchFamily="34" charset="0"/>
                <a:cs typeface="Segoe UI Semilight" panose="020B0402040204020203" pitchFamily="34" charset="0"/>
              </a:rPr>
              <a:t>Estimator </a:t>
            </a:r>
            <a:r>
              <a:rPr lang="ja-JP" altLang="en-US" dirty="0">
                <a:latin typeface="Segoe UI Semilight" panose="020B0402040204020203" pitchFamily="34" charset="0"/>
                <a:cs typeface="Segoe UI Semilight" panose="020B0402040204020203" pitchFamily="34" charset="0"/>
              </a:rPr>
              <a:t>が</a:t>
            </a:r>
            <a:r>
              <a:rPr lang="en-US" dirty="0">
                <a:latin typeface="Segoe UI Semilight" panose="020B0402040204020203" pitchFamily="34" charset="0"/>
                <a:cs typeface="Segoe UI Semilight" panose="020B0402040204020203" pitchFamily="34" charset="0"/>
              </a:rPr>
              <a:t> </a:t>
            </a:r>
            <a:r>
              <a:rPr lang="ja-JP" altLang="en-US" dirty="0">
                <a:latin typeface="Segoe UI Semilight" panose="020B0402040204020203" pitchFamily="34" charset="0"/>
                <a:cs typeface="Segoe UI Semilight" panose="020B0402040204020203" pitchFamily="34" charset="0"/>
              </a:rPr>
              <a:t>学習ジョブを実行</a:t>
            </a:r>
            <a:endParaRPr lang="en-US"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CEF0810E-B044-4D0E-8E24-49B9F5C3511D}"/>
              </a:ext>
            </a:extLst>
          </p:cNvPr>
          <p:cNvSpPr/>
          <p:nvPr/>
        </p:nvSpPr>
        <p:spPr>
          <a:xfrm>
            <a:off x="605319" y="1413888"/>
            <a:ext cx="10905892" cy="2462213"/>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azureml.train.estimator</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Estimator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 { </a:t>
            </a:r>
            <a:r>
              <a:rPr lang="en-US" sz="1600">
                <a:solidFill>
                  <a:srgbClr val="A31515"/>
                </a:solidFill>
                <a:latin typeface="Consolas" panose="020B0609020204030204" pitchFamily="49" charset="0"/>
              </a:rPr>
              <a:t>'--data-folder'</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ds.as_mount</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'--regularization'</a:t>
            </a:r>
            <a:r>
              <a:rPr lang="en-US" sz="1600">
                <a:solidFill>
                  <a:srgbClr val="000000"/>
                </a:solidFill>
                <a:latin typeface="Consolas" panose="020B0609020204030204" pitchFamily="49" charset="0"/>
              </a:rPr>
              <a:t>: 0.8 }</a:t>
            </a:r>
          </a:p>
          <a:p>
            <a:r>
              <a:rPr lang="en-US" sz="1600">
                <a:solidFill>
                  <a:srgbClr val="000000"/>
                </a:solidFill>
                <a:latin typeface="Consolas" panose="020B0609020204030204" pitchFamily="49" charset="0"/>
              </a:rPr>
              <a:t> </a:t>
            </a:r>
          </a:p>
          <a:p>
            <a:pPr>
              <a:spcAft>
                <a:spcPts val="300"/>
              </a:spcAft>
            </a:pP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 Estimator(</a:t>
            </a:r>
            <a:r>
              <a:rPr lang="en-US" sz="1600" err="1">
                <a:solidFill>
                  <a:srgbClr val="000000"/>
                </a:solidFill>
                <a:latin typeface="Consolas" panose="020B0609020204030204" pitchFamily="49" charset="0"/>
              </a:rPr>
              <a:t>source_directory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script_folder</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entry_script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'train.py’</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conda_packages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a:t>
            </a:r>
            <a:endParaRPr lang="en-US" sz="1600"/>
          </a:p>
        </p:txBody>
      </p:sp>
      <p:cxnSp>
        <p:nvCxnSpPr>
          <p:cNvPr id="11" name="Straight Arrow Connector 10">
            <a:extLst>
              <a:ext uri="{FF2B5EF4-FFF2-40B4-BE49-F238E27FC236}">
                <a16:creationId xmlns:a16="http://schemas.microsoft.com/office/drawing/2014/main" id="{8D99CB15-EAB2-4024-8A18-B69AE1FAAF4C}"/>
              </a:ext>
            </a:extLst>
          </p:cNvPr>
          <p:cNvCxnSpPr/>
          <p:nvPr/>
        </p:nvCxnSpPr>
        <p:spPr>
          <a:xfrm>
            <a:off x="3525417" y="3861048"/>
            <a:ext cx="0" cy="45720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EE73C7-7601-4BC6-9108-79C7AC9699FD}"/>
              </a:ext>
            </a:extLst>
          </p:cNvPr>
          <p:cNvSpPr txBox="1"/>
          <p:nvPr/>
        </p:nvSpPr>
        <p:spPr>
          <a:xfrm>
            <a:off x="2414335" y="4365104"/>
            <a:ext cx="2241505" cy="553998"/>
          </a:xfrm>
          <a:prstGeom prst="rect">
            <a:avLst/>
          </a:prstGeom>
          <a:solidFill>
            <a:srgbClr val="75E4FF"/>
          </a:solidFill>
        </p:spPr>
        <p:txBody>
          <a:bodyPr wrap="square" lIns="0" tIns="0" rIns="0" bIns="0" rtlCol="0">
            <a:spAutoFit/>
          </a:bodyPr>
          <a:lstStyle/>
          <a:p>
            <a:pPr algn="ctr"/>
            <a:r>
              <a:rPr lang="en-US" dirty="0">
                <a:gradFill>
                  <a:gsLst>
                    <a:gs pos="2917">
                      <a:schemeClr val="tx1"/>
                    </a:gs>
                    <a:gs pos="30000">
                      <a:schemeClr val="tx1"/>
                    </a:gs>
                  </a:gsLst>
                  <a:lin ang="5400000" scaled="0"/>
                </a:gradFill>
                <a:latin typeface="+mn-ea"/>
              </a:rPr>
              <a:t>Python Script </a:t>
            </a:r>
            <a:r>
              <a:rPr lang="ja-JP" altLang="en-US" dirty="0">
                <a:gradFill>
                  <a:gsLst>
                    <a:gs pos="2917">
                      <a:schemeClr val="tx1"/>
                    </a:gs>
                    <a:gs pos="30000">
                      <a:schemeClr val="tx1"/>
                    </a:gs>
                  </a:gsLst>
                  <a:lin ang="5400000" scaled="0"/>
                </a:gradFill>
                <a:latin typeface="+mn-ea"/>
              </a:rPr>
              <a:t>実行の依存関係 </a:t>
            </a:r>
            <a:r>
              <a:rPr lang="en-US" dirty="0">
                <a:gradFill>
                  <a:gsLst>
                    <a:gs pos="2917">
                      <a:schemeClr val="tx1"/>
                    </a:gs>
                    <a:gs pos="30000">
                      <a:schemeClr val="tx1"/>
                    </a:gs>
                  </a:gsLst>
                  <a:lin ang="5400000" scaled="0"/>
                </a:gradFill>
                <a:latin typeface="+mn-ea"/>
              </a:rPr>
              <a:t>Packages</a:t>
            </a:r>
          </a:p>
        </p:txBody>
      </p:sp>
      <p:cxnSp>
        <p:nvCxnSpPr>
          <p:cNvPr id="16" name="Connector: Elbow 15">
            <a:extLst>
              <a:ext uri="{FF2B5EF4-FFF2-40B4-BE49-F238E27FC236}">
                <a16:creationId xmlns:a16="http://schemas.microsoft.com/office/drawing/2014/main" id="{368F07C4-5EF9-4709-AAA9-C28F5FA0088B}"/>
              </a:ext>
            </a:extLst>
          </p:cNvPr>
          <p:cNvCxnSpPr>
            <a:cxnSpLocks/>
          </p:cNvCxnSpPr>
          <p:nvPr/>
        </p:nvCxnSpPr>
        <p:spPr>
          <a:xfrm rot="16200000" flipH="1">
            <a:off x="5354997" y="3288358"/>
            <a:ext cx="960011" cy="1097280"/>
          </a:xfrm>
          <a:prstGeom prst="bentConnector3">
            <a:avLst>
              <a:gd name="adj1" fmla="val 40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C99CB4-04C1-48E2-89F1-E3AF0F62A287}"/>
              </a:ext>
            </a:extLst>
          </p:cNvPr>
          <p:cNvSpPr txBox="1"/>
          <p:nvPr/>
        </p:nvSpPr>
        <p:spPr>
          <a:xfrm>
            <a:off x="5461421" y="4365104"/>
            <a:ext cx="1785977" cy="553998"/>
          </a:xfrm>
          <a:prstGeom prst="rect">
            <a:avLst/>
          </a:prstGeom>
          <a:solidFill>
            <a:srgbClr val="75E4FF"/>
          </a:solidFill>
        </p:spPr>
        <p:txBody>
          <a:bodyPr wrap="square" lIns="0" tIns="0" rIns="0" bIns="0" rtlCol="0">
            <a:spAutoFit/>
          </a:bodyPr>
          <a:lstStyle/>
          <a:p>
            <a:pPr algn="ctr"/>
            <a:r>
              <a:rPr lang="ja-JP" altLang="en-US" dirty="0">
                <a:gradFill>
                  <a:gsLst>
                    <a:gs pos="2917">
                      <a:schemeClr val="tx1"/>
                    </a:gs>
                    <a:gs pos="30000">
                      <a:schemeClr val="tx1"/>
                    </a:gs>
                  </a:gsLst>
                  <a:lin ang="5400000" scaled="0"/>
                </a:gradFill>
                <a:latin typeface="+mn-ea"/>
              </a:rPr>
              <a:t>学習用の</a:t>
            </a:r>
            <a:r>
              <a:rPr lang="en-US" dirty="0">
                <a:gradFill>
                  <a:gsLst>
                    <a:gs pos="2917">
                      <a:schemeClr val="tx1"/>
                    </a:gs>
                    <a:gs pos="30000">
                      <a:schemeClr val="tx1"/>
                    </a:gs>
                  </a:gsLst>
                  <a:lin ang="5400000" scaled="0"/>
                </a:gradFill>
                <a:latin typeface="+mn-ea"/>
              </a:rPr>
              <a:t> </a:t>
            </a:r>
            <a:br>
              <a:rPr lang="en-US" dirty="0">
                <a:gradFill>
                  <a:gsLst>
                    <a:gs pos="2917">
                      <a:schemeClr val="tx1"/>
                    </a:gs>
                    <a:gs pos="30000">
                      <a:schemeClr val="tx1"/>
                    </a:gs>
                  </a:gsLst>
                  <a:lin ang="5400000" scaled="0"/>
                </a:gradFill>
                <a:latin typeface="+mn-ea"/>
              </a:rPr>
            </a:br>
            <a:r>
              <a:rPr lang="en-US" dirty="0">
                <a:gradFill>
                  <a:gsLst>
                    <a:gs pos="2917">
                      <a:schemeClr val="tx1"/>
                    </a:gs>
                    <a:gs pos="30000">
                      <a:schemeClr val="tx1"/>
                    </a:gs>
                  </a:gsLst>
                  <a:lin ang="5400000" scaled="0"/>
                </a:gradFill>
                <a:latin typeface="+mn-ea"/>
              </a:rPr>
              <a:t>Script </a:t>
            </a:r>
            <a:r>
              <a:rPr lang="ja-JP" altLang="en-US" dirty="0">
                <a:gradFill>
                  <a:gsLst>
                    <a:gs pos="2917">
                      <a:schemeClr val="tx1"/>
                    </a:gs>
                    <a:gs pos="30000">
                      <a:schemeClr val="tx1"/>
                    </a:gs>
                  </a:gsLst>
                  <a:lin ang="5400000" scaled="0"/>
                </a:gradFill>
                <a:latin typeface="+mn-ea"/>
              </a:rPr>
              <a:t>ファイル名</a:t>
            </a:r>
            <a:endParaRPr lang="en-US" dirty="0">
              <a:gradFill>
                <a:gsLst>
                  <a:gs pos="2917">
                    <a:schemeClr val="tx1"/>
                  </a:gs>
                  <a:gs pos="30000">
                    <a:schemeClr val="tx1"/>
                  </a:gs>
                </a:gsLst>
                <a:lin ang="5400000" scaled="0"/>
              </a:gradFill>
              <a:latin typeface="+mn-ea"/>
            </a:endParaRPr>
          </a:p>
        </p:txBody>
      </p:sp>
      <p:cxnSp>
        <p:nvCxnSpPr>
          <p:cNvPr id="21" name="Connector: Elbow 20">
            <a:extLst>
              <a:ext uri="{FF2B5EF4-FFF2-40B4-BE49-F238E27FC236}">
                <a16:creationId xmlns:a16="http://schemas.microsoft.com/office/drawing/2014/main" id="{3D14BE09-F6A6-490F-98DD-11046E593F10}"/>
              </a:ext>
            </a:extLst>
          </p:cNvPr>
          <p:cNvCxnSpPr/>
          <p:nvPr/>
        </p:nvCxnSpPr>
        <p:spPr>
          <a:xfrm rot="16200000" flipH="1">
            <a:off x="6512024" y="2719944"/>
            <a:ext cx="1188720" cy="2011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BBCA4D-5E98-4F7E-BDF1-3EEA801FA016}"/>
              </a:ext>
            </a:extLst>
          </p:cNvPr>
          <p:cNvSpPr txBox="1"/>
          <p:nvPr/>
        </p:nvSpPr>
        <p:spPr>
          <a:xfrm>
            <a:off x="7318067" y="4365104"/>
            <a:ext cx="1785977" cy="553998"/>
          </a:xfrm>
          <a:prstGeom prst="rect">
            <a:avLst/>
          </a:prstGeom>
          <a:solidFill>
            <a:srgbClr val="75E4FF"/>
          </a:solidFill>
        </p:spPr>
        <p:txBody>
          <a:bodyPr wrap="square" lIns="0" tIns="0" rIns="0" bIns="0" rtlCol="0">
            <a:spAutoFit/>
          </a:bodyPr>
          <a:lstStyle/>
          <a:p>
            <a:pPr algn="ctr"/>
            <a:r>
              <a:rPr lang="en-US" dirty="0">
                <a:gradFill>
                  <a:gsLst>
                    <a:gs pos="2917">
                      <a:schemeClr val="tx1"/>
                    </a:gs>
                    <a:gs pos="30000">
                      <a:schemeClr val="tx1"/>
                    </a:gs>
                  </a:gsLst>
                  <a:lin ang="5400000" scaled="0"/>
                </a:gradFill>
                <a:latin typeface="+mn-ea"/>
              </a:rPr>
              <a:t>Compute target</a:t>
            </a:r>
            <a:br>
              <a:rPr lang="en-US" dirty="0">
                <a:gradFill>
                  <a:gsLst>
                    <a:gs pos="2917">
                      <a:schemeClr val="tx1"/>
                    </a:gs>
                    <a:gs pos="30000">
                      <a:schemeClr val="tx1"/>
                    </a:gs>
                  </a:gsLst>
                  <a:lin ang="5400000" scaled="0"/>
                </a:gradFill>
                <a:latin typeface="+mn-ea"/>
              </a:rPr>
            </a:br>
            <a:r>
              <a:rPr lang="en-US" dirty="0">
                <a:gradFill>
                  <a:gsLst>
                    <a:gs pos="2917">
                      <a:schemeClr val="tx1"/>
                    </a:gs>
                    <a:gs pos="30000">
                      <a:schemeClr val="tx1"/>
                    </a:gs>
                  </a:gsLst>
                  <a:lin ang="5400000" scaled="0"/>
                </a:gradFill>
                <a:latin typeface="+mn-ea"/>
              </a:rPr>
              <a:t> (Batch AI)</a:t>
            </a:r>
          </a:p>
        </p:txBody>
      </p:sp>
      <p:sp>
        <p:nvSpPr>
          <p:cNvPr id="24" name="Rectangle 23">
            <a:extLst>
              <a:ext uri="{FF2B5EF4-FFF2-40B4-BE49-F238E27FC236}">
                <a16:creationId xmlns:a16="http://schemas.microsoft.com/office/drawing/2014/main" id="{2539BE0F-F253-420E-A74E-60AE65FC3A36}"/>
              </a:ext>
            </a:extLst>
          </p:cNvPr>
          <p:cNvSpPr/>
          <p:nvPr/>
        </p:nvSpPr>
        <p:spPr>
          <a:xfrm>
            <a:off x="9275371" y="4365104"/>
            <a:ext cx="2077213" cy="553998"/>
          </a:xfrm>
          <a:prstGeom prst="rect">
            <a:avLst/>
          </a:prstGeom>
          <a:solidFill>
            <a:srgbClr val="75E4FF"/>
          </a:solidFill>
        </p:spPr>
        <p:txBody>
          <a:bodyPr wrap="square" lIns="0" tIns="0" rIns="0" bIns="0" rtlCol="0">
            <a:spAutoFit/>
          </a:bodyPr>
          <a:lstStyle/>
          <a:p>
            <a:pPr algn="ctr"/>
            <a:r>
              <a:rPr lang="ja-JP" altLang="en-US" dirty="0">
                <a:gradFill>
                  <a:gsLst>
                    <a:gs pos="2917">
                      <a:schemeClr val="tx1"/>
                    </a:gs>
                    <a:gs pos="30000">
                      <a:schemeClr val="tx1"/>
                    </a:gs>
                  </a:gsLst>
                  <a:lin ang="5400000" scaled="0"/>
                </a:gradFill>
                <a:latin typeface="+mn-ea"/>
              </a:rPr>
              <a:t>学習用 </a:t>
            </a:r>
            <a:r>
              <a:rPr lang="en-US" altLang="ja-JP" dirty="0">
                <a:gradFill>
                  <a:gsLst>
                    <a:gs pos="2917">
                      <a:schemeClr val="tx1"/>
                    </a:gs>
                    <a:gs pos="30000">
                      <a:schemeClr val="tx1"/>
                    </a:gs>
                  </a:gsLst>
                  <a:lin ang="5400000" scaled="0"/>
                </a:gradFill>
                <a:latin typeface="+mn-ea"/>
              </a:rPr>
              <a:t>Script </a:t>
            </a:r>
            <a:r>
              <a:rPr lang="ja-JP" altLang="en-US" dirty="0">
                <a:gradFill>
                  <a:gsLst>
                    <a:gs pos="2917">
                      <a:schemeClr val="tx1"/>
                    </a:gs>
                    <a:gs pos="30000">
                      <a:schemeClr val="tx1"/>
                    </a:gs>
                  </a:gsLst>
                  <a:lin ang="5400000" scaled="0"/>
                </a:gradFill>
                <a:latin typeface="+mn-ea"/>
              </a:rPr>
              <a:t>への</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入力パラメーター</a:t>
            </a:r>
            <a:endParaRPr lang="en-US" dirty="0">
              <a:gradFill>
                <a:gsLst>
                  <a:gs pos="2917">
                    <a:schemeClr val="tx1"/>
                  </a:gs>
                  <a:gs pos="30000">
                    <a:schemeClr val="tx1"/>
                  </a:gs>
                </a:gsLst>
                <a:lin ang="5400000" scaled="0"/>
              </a:gradFill>
              <a:latin typeface="+mn-ea"/>
            </a:endParaRPr>
          </a:p>
        </p:txBody>
      </p:sp>
      <p:cxnSp>
        <p:nvCxnSpPr>
          <p:cNvPr id="25" name="Connector: Elbow 24">
            <a:extLst>
              <a:ext uri="{FF2B5EF4-FFF2-40B4-BE49-F238E27FC236}">
                <a16:creationId xmlns:a16="http://schemas.microsoft.com/office/drawing/2014/main" id="{DF51498E-2FF1-4457-B2D5-BB369DEC8ED5}"/>
              </a:ext>
            </a:extLst>
          </p:cNvPr>
          <p:cNvCxnSpPr/>
          <p:nvPr/>
        </p:nvCxnSpPr>
        <p:spPr>
          <a:xfrm rot="16200000" flipH="1">
            <a:off x="7437824" y="1417555"/>
            <a:ext cx="1371600" cy="4297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56A13F9-6C97-4E59-BA6C-5499574BF12E}"/>
              </a:ext>
            </a:extLst>
          </p:cNvPr>
          <p:cNvSpPr/>
          <p:nvPr/>
        </p:nvSpPr>
        <p:spPr>
          <a:xfrm>
            <a:off x="8400256" y="324528"/>
            <a:ext cx="3304771" cy="1384995"/>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latin typeface="+mn-ea"/>
              </a:rPr>
              <a:t>Directory </a:t>
            </a:r>
            <a:r>
              <a:rPr lang="ja-JP" altLang="en-US" dirty="0">
                <a:gradFill>
                  <a:gsLst>
                    <a:gs pos="2917">
                      <a:schemeClr val="tx1"/>
                    </a:gs>
                    <a:gs pos="30000">
                      <a:schemeClr val="tx1"/>
                    </a:gs>
                  </a:gsLst>
                  <a:lin ang="5400000" scaled="0"/>
                </a:gradFill>
                <a:latin typeface="+mn-ea"/>
              </a:rPr>
              <a:t>は 学習実行の</a:t>
            </a:r>
            <a:r>
              <a:rPr lang="en-US" altLang="ja-JP" dirty="0">
                <a:gradFill>
                  <a:gsLst>
                    <a:gs pos="2917">
                      <a:schemeClr val="tx1"/>
                    </a:gs>
                    <a:gs pos="30000">
                      <a:schemeClr val="tx1"/>
                    </a:gs>
                  </a:gsLst>
                  <a:lin ang="5400000" scaled="0"/>
                </a:gradFill>
                <a:latin typeface="+mn-ea"/>
              </a:rPr>
              <a:t>Script</a:t>
            </a:r>
            <a:br>
              <a:rPr lang="en-US" altLang="ja-JP" dirty="0">
                <a:gradFill>
                  <a:gsLst>
                    <a:gs pos="2917">
                      <a:schemeClr val="tx1"/>
                    </a:gs>
                    <a:gs pos="30000">
                      <a:schemeClr val="tx1"/>
                    </a:gs>
                  </a:gsLst>
                  <a:lin ang="5400000" scaled="0"/>
                </a:gradFill>
                <a:latin typeface="+mn-ea"/>
              </a:rPr>
            </a:br>
            <a:r>
              <a:rPr lang="en-US" altLang="ja-JP" dirty="0">
                <a:gradFill>
                  <a:gsLst>
                    <a:gs pos="2917">
                      <a:schemeClr val="tx1"/>
                    </a:gs>
                    <a:gs pos="30000">
                      <a:schemeClr val="tx1"/>
                    </a:gs>
                  </a:gsLst>
                  <a:lin ang="5400000" scaled="0"/>
                </a:gradFill>
                <a:latin typeface="+mn-ea"/>
              </a:rPr>
              <a:t> </a:t>
            </a:r>
            <a:r>
              <a:rPr lang="ja-JP" altLang="en-US" dirty="0">
                <a:gradFill>
                  <a:gsLst>
                    <a:gs pos="2917">
                      <a:schemeClr val="tx1"/>
                    </a:gs>
                    <a:gs pos="30000">
                      <a:schemeClr val="tx1"/>
                    </a:gs>
                  </a:gsLst>
                  <a:lin ang="5400000" scaled="0"/>
                </a:gradFill>
                <a:latin typeface="+mn-ea"/>
              </a:rPr>
              <a:t>ファイルを含む。全てのこの </a:t>
            </a:r>
            <a:r>
              <a:rPr lang="en-US" altLang="ja-JP" dirty="0">
                <a:gradFill>
                  <a:gsLst>
                    <a:gs pos="2917">
                      <a:schemeClr val="tx1"/>
                    </a:gs>
                    <a:gs pos="30000">
                      <a:schemeClr val="tx1"/>
                    </a:gs>
                  </a:gsLst>
                  <a:lin ang="5400000" scaled="0"/>
                </a:gradFill>
                <a:latin typeface="+mn-ea"/>
              </a:rPr>
              <a:t>Directory </a:t>
            </a:r>
            <a:r>
              <a:rPr lang="ja-JP" altLang="en-US" dirty="0">
                <a:gradFill>
                  <a:gsLst>
                    <a:gs pos="2917">
                      <a:schemeClr val="tx1"/>
                    </a:gs>
                    <a:gs pos="30000">
                      <a:schemeClr val="tx1"/>
                    </a:gs>
                  </a:gsLst>
                  <a:lin ang="5400000" scaled="0"/>
                </a:gradFill>
                <a:latin typeface="+mn-ea"/>
              </a:rPr>
              <a:t>のファイルは、</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学習実行環境へコピーされ</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実行される</a:t>
            </a:r>
            <a:endParaRPr lang="en-US" dirty="0">
              <a:gradFill>
                <a:gsLst>
                  <a:gs pos="2917">
                    <a:schemeClr val="tx1"/>
                  </a:gs>
                  <a:gs pos="30000">
                    <a:schemeClr val="tx1"/>
                  </a:gs>
                </a:gsLst>
                <a:lin ang="5400000" scaled="0"/>
              </a:gradFill>
              <a:latin typeface="+mn-ea"/>
            </a:endParaRPr>
          </a:p>
        </p:txBody>
      </p:sp>
      <p:cxnSp>
        <p:nvCxnSpPr>
          <p:cNvPr id="27" name="Connector: Elbow 26">
            <a:extLst>
              <a:ext uri="{FF2B5EF4-FFF2-40B4-BE49-F238E27FC236}">
                <a16:creationId xmlns:a16="http://schemas.microsoft.com/office/drawing/2014/main" id="{3E6E71C7-183A-422B-9CFD-831B225E7718}"/>
              </a:ext>
            </a:extLst>
          </p:cNvPr>
          <p:cNvCxnSpPr>
            <a:cxnSpLocks/>
            <a:endCxn id="26" idx="2"/>
          </p:cNvCxnSpPr>
          <p:nvPr/>
        </p:nvCxnSpPr>
        <p:spPr>
          <a:xfrm flipV="1">
            <a:off x="6009142" y="1709523"/>
            <a:ext cx="4043500" cy="889425"/>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DCC65E5B-39E6-4388-821C-5C82C0677A50}"/>
              </a:ext>
            </a:extLst>
          </p:cNvPr>
          <p:cNvSpPr txBox="1">
            <a:spLocks/>
          </p:cNvSpPr>
          <p:nvPr/>
        </p:nvSpPr>
        <p:spPr>
          <a:xfrm>
            <a:off x="605319" y="5234658"/>
            <a:ext cx="10905892" cy="498598"/>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pPr defTabSz="914367">
              <a:lnSpc>
                <a:spcPct val="90000"/>
              </a:lnSpc>
            </a:pPr>
            <a:r>
              <a:rPr lang="en-US" sz="3600" spc="0" dirty="0">
                <a:solidFill>
                  <a:srgbClr val="A80000"/>
                </a:solidFill>
              </a:rPr>
              <a:t>Step 6.4 – Submit the job  to the cluster for training</a:t>
            </a:r>
          </a:p>
        </p:txBody>
      </p:sp>
      <p:sp>
        <p:nvSpPr>
          <p:cNvPr id="29" name="Rectangle 28">
            <a:extLst>
              <a:ext uri="{FF2B5EF4-FFF2-40B4-BE49-F238E27FC236}">
                <a16:creationId xmlns:a16="http://schemas.microsoft.com/office/drawing/2014/main" id="{8DB9BFC7-7519-48A3-9819-5DC7646586EB}"/>
              </a:ext>
            </a:extLst>
          </p:cNvPr>
          <p:cNvSpPr/>
          <p:nvPr/>
        </p:nvSpPr>
        <p:spPr>
          <a:xfrm>
            <a:off x="605318" y="5739932"/>
            <a:ext cx="10905891" cy="584775"/>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run = </a:t>
            </a:r>
            <a:r>
              <a:rPr lang="en-US" sz="1600" err="1">
                <a:solidFill>
                  <a:srgbClr val="000000"/>
                </a:solidFill>
                <a:latin typeface="Consolas" panose="020B0609020204030204" pitchFamily="49" charset="0"/>
              </a:rPr>
              <a:t>exp.submit</a:t>
            </a:r>
            <a:r>
              <a:rPr lang="en-US" sz="1600">
                <a:solidFill>
                  <a:srgbClr val="000000"/>
                </a:solidFill>
                <a:latin typeface="Consolas" panose="020B0609020204030204" pitchFamily="49" charset="0"/>
              </a:rPr>
              <a:t>(config=</a:t>
            </a: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run</a:t>
            </a:r>
            <a:endParaRPr lang="en-US" sz="1600"/>
          </a:p>
        </p:txBody>
      </p:sp>
      <p:sp>
        <p:nvSpPr>
          <p:cNvPr id="19" name="Title 1">
            <a:extLst>
              <a:ext uri="{FF2B5EF4-FFF2-40B4-BE49-F238E27FC236}">
                <a16:creationId xmlns:a16="http://schemas.microsoft.com/office/drawing/2014/main" id="{846D25B5-5372-4B8E-8C0A-A07B49591488}"/>
              </a:ext>
            </a:extLst>
          </p:cNvPr>
          <p:cNvSpPr txBox="1">
            <a:spLocks/>
          </p:cNvSpPr>
          <p:nvPr/>
        </p:nvSpPr>
        <p:spPr>
          <a:xfrm>
            <a:off x="693155" y="509125"/>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6.3 – Create an Estimator</a:t>
            </a:r>
          </a:p>
        </p:txBody>
      </p:sp>
    </p:spTree>
    <p:extLst>
      <p:ext uri="{BB962C8B-B14F-4D97-AF65-F5344CB8AC3E}">
        <p14:creationId xmlns:p14="http://schemas.microsoft.com/office/powerpoint/2010/main" val="23210398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2D6CE72-95B4-4E0A-A3A9-7FDCC6B3AF6D}"/>
              </a:ext>
            </a:extLst>
          </p:cNvPr>
          <p:cNvSpPr>
            <a:spLocks noGrp="1"/>
          </p:cNvSpPr>
          <p:nvPr>
            <p:ph type="title"/>
          </p:nvPr>
        </p:nvSpPr>
        <p:spPr>
          <a:xfrm>
            <a:off x="263271" y="173372"/>
            <a:ext cx="11655840" cy="899665"/>
          </a:xfrm>
        </p:spPr>
        <p:txBody>
          <a:bodyPr/>
          <a:lstStyle/>
          <a:p>
            <a:r>
              <a:rPr kumimoji="1" lang="en-US" altLang="ja-JP" dirty="0"/>
              <a:t>Machine Learning flow on Azure</a:t>
            </a:r>
            <a:endParaRPr kumimoji="1" lang="ja-JP" altLang="en-US" dirty="0"/>
          </a:p>
        </p:txBody>
      </p:sp>
      <p:sp>
        <p:nvSpPr>
          <p:cNvPr id="203" name="TextBox 57">
            <a:extLst>
              <a:ext uri="{FF2B5EF4-FFF2-40B4-BE49-F238E27FC236}">
                <a16:creationId xmlns:a16="http://schemas.microsoft.com/office/drawing/2014/main" id="{D193AEF4-9C13-45CB-A623-6ACC3276B426}"/>
              </a:ext>
            </a:extLst>
          </p:cNvPr>
          <p:cNvSpPr txBox="1"/>
          <p:nvPr/>
        </p:nvSpPr>
        <p:spPr>
          <a:xfrm>
            <a:off x="10756740" y="3777375"/>
            <a:ext cx="951066" cy="226294"/>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32239">
              <a:defRPr/>
            </a:pPr>
            <a:r>
              <a:rPr kumimoji="0" lang="en-US" sz="882">
                <a:solidFill>
                  <a:srgbClr val="505050"/>
                </a:solidFill>
              </a:rPr>
              <a:t>APPLICATIONS</a:t>
            </a:r>
          </a:p>
        </p:txBody>
      </p:sp>
      <p:sp>
        <p:nvSpPr>
          <p:cNvPr id="204" name="TextBox 60">
            <a:extLst>
              <a:ext uri="{FF2B5EF4-FFF2-40B4-BE49-F238E27FC236}">
                <a16:creationId xmlns:a16="http://schemas.microsoft.com/office/drawing/2014/main" id="{25B94EEF-BBA6-457D-B423-04279B2C5E17}"/>
              </a:ext>
            </a:extLst>
          </p:cNvPr>
          <p:cNvSpPr txBox="1"/>
          <p:nvPr/>
        </p:nvSpPr>
        <p:spPr>
          <a:xfrm>
            <a:off x="10770097" y="5368690"/>
            <a:ext cx="924352" cy="226294"/>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32239">
              <a:defRPr/>
            </a:pPr>
            <a:r>
              <a:rPr kumimoji="0" lang="en-US" sz="882" dirty="0">
                <a:solidFill>
                  <a:srgbClr val="505050"/>
                </a:solidFill>
              </a:rPr>
              <a:t>DASHBOARDS</a:t>
            </a:r>
          </a:p>
        </p:txBody>
      </p:sp>
      <p:pic>
        <p:nvPicPr>
          <p:cNvPr id="205" name="Picture 2" descr="Image result for Azure Power BI icon">
            <a:extLst>
              <a:ext uri="{FF2B5EF4-FFF2-40B4-BE49-F238E27FC236}">
                <a16:creationId xmlns:a16="http://schemas.microsoft.com/office/drawing/2014/main" id="{4BBE4F6C-A003-40D4-8DF6-7727E6A935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44465" y="4558759"/>
            <a:ext cx="775616" cy="775616"/>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176">
            <a:extLst>
              <a:ext uri="{FF2B5EF4-FFF2-40B4-BE49-F238E27FC236}">
                <a16:creationId xmlns:a16="http://schemas.microsoft.com/office/drawing/2014/main" id="{524719CE-D363-45C9-90E0-747143F83E7D}"/>
              </a:ext>
            </a:extLst>
          </p:cNvPr>
          <p:cNvSpPr txBox="1"/>
          <p:nvPr/>
        </p:nvSpPr>
        <p:spPr>
          <a:xfrm>
            <a:off x="338829" y="5389895"/>
            <a:ext cx="1426688" cy="5160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225">
              <a:defRPr/>
            </a:pPr>
            <a:r>
              <a:rPr kumimoji="0" lang="en-US">
                <a:solidFill>
                  <a:srgbClr val="505050"/>
                </a:solidFill>
              </a:rPr>
              <a:t>BUSINESS / CUSTOM APPS</a:t>
            </a:r>
          </a:p>
          <a:p>
            <a:pPr defTabSz="914225">
              <a:defRPr/>
            </a:pPr>
            <a:r>
              <a:rPr kumimoji="0" lang="en-US">
                <a:solidFill>
                  <a:srgbClr val="505050"/>
                </a:solidFill>
              </a:rPr>
              <a:t>(STRUCTURED)</a:t>
            </a:r>
          </a:p>
        </p:txBody>
      </p:sp>
      <p:grpSp>
        <p:nvGrpSpPr>
          <p:cNvPr id="207" name="Group 177">
            <a:extLst>
              <a:ext uri="{FF2B5EF4-FFF2-40B4-BE49-F238E27FC236}">
                <a16:creationId xmlns:a16="http://schemas.microsoft.com/office/drawing/2014/main" id="{9C1525FA-9994-48C5-9842-9B37A7AF1B8A}"/>
              </a:ext>
            </a:extLst>
          </p:cNvPr>
          <p:cNvGrpSpPr/>
          <p:nvPr/>
        </p:nvGrpSpPr>
        <p:grpSpPr>
          <a:xfrm>
            <a:off x="518262" y="4989287"/>
            <a:ext cx="1067822" cy="398915"/>
            <a:chOff x="94228" y="4054674"/>
            <a:chExt cx="1327848" cy="496126"/>
          </a:xfrm>
        </p:grpSpPr>
        <p:grpSp>
          <p:nvGrpSpPr>
            <p:cNvPr id="208" name="Group 178">
              <a:extLst>
                <a:ext uri="{FF2B5EF4-FFF2-40B4-BE49-F238E27FC236}">
                  <a16:creationId xmlns:a16="http://schemas.microsoft.com/office/drawing/2014/main" id="{CB12915C-A3E9-4172-90A1-698D82F720CB}"/>
                </a:ext>
              </a:extLst>
            </p:cNvPr>
            <p:cNvGrpSpPr/>
            <p:nvPr/>
          </p:nvGrpSpPr>
          <p:grpSpPr>
            <a:xfrm>
              <a:off x="94228" y="4054674"/>
              <a:ext cx="565043" cy="490322"/>
              <a:chOff x="582887" y="2608468"/>
              <a:chExt cx="565043" cy="490322"/>
            </a:xfrm>
          </p:grpSpPr>
          <p:grpSp>
            <p:nvGrpSpPr>
              <p:cNvPr id="259" name="Group 229">
                <a:extLst>
                  <a:ext uri="{FF2B5EF4-FFF2-40B4-BE49-F238E27FC236}">
                    <a16:creationId xmlns:a16="http://schemas.microsoft.com/office/drawing/2014/main" id="{7CDED99F-44F4-4F49-A595-309D7CEF3311}"/>
                  </a:ext>
                </a:extLst>
              </p:cNvPr>
              <p:cNvGrpSpPr/>
              <p:nvPr/>
            </p:nvGrpSpPr>
            <p:grpSpPr>
              <a:xfrm>
                <a:off x="582887" y="2608468"/>
                <a:ext cx="565043" cy="490322"/>
                <a:chOff x="-2759707" y="1099472"/>
                <a:chExt cx="7926138" cy="6799719"/>
              </a:xfrm>
            </p:grpSpPr>
            <p:sp>
              <p:nvSpPr>
                <p:cNvPr id="264" name="Rectangle 317">
                  <a:extLst>
                    <a:ext uri="{FF2B5EF4-FFF2-40B4-BE49-F238E27FC236}">
                      <a16:creationId xmlns:a16="http://schemas.microsoft.com/office/drawing/2014/main" id="{2CA62CF5-7BE3-4826-B73A-D5A0DB86377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5" name="Rounded Rectangle 439">
                  <a:extLst>
                    <a:ext uri="{FF2B5EF4-FFF2-40B4-BE49-F238E27FC236}">
                      <a16:creationId xmlns:a16="http://schemas.microsoft.com/office/drawing/2014/main" id="{1C623E83-E618-4875-A58A-2B4A97DCAE46}"/>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6" name="Rectangle 236">
                  <a:extLst>
                    <a:ext uri="{FF2B5EF4-FFF2-40B4-BE49-F238E27FC236}">
                      <a16:creationId xmlns:a16="http://schemas.microsoft.com/office/drawing/2014/main" id="{F1314527-B0A5-4AAA-83D9-B19942328DAE}"/>
                    </a:ext>
                  </a:extLst>
                </p:cNvPr>
                <p:cNvSpPr/>
                <p:nvPr/>
              </p:nvSpPr>
              <p:spPr bwMode="auto">
                <a:xfrm>
                  <a:off x="-2133709" y="1626405"/>
                  <a:ext cx="6674142" cy="4361521"/>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7" name="Rectangle 237">
                  <a:extLst>
                    <a:ext uri="{FF2B5EF4-FFF2-40B4-BE49-F238E27FC236}">
                      <a16:creationId xmlns:a16="http://schemas.microsoft.com/office/drawing/2014/main" id="{D19AA367-4F95-4B4C-BBFC-E87F482B8080}"/>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60" name="Freeform 5">
                <a:extLst>
                  <a:ext uri="{FF2B5EF4-FFF2-40B4-BE49-F238E27FC236}">
                    <a16:creationId xmlns:a16="http://schemas.microsoft.com/office/drawing/2014/main" id="{CD761624-7DFD-43BA-8A86-C32CE415D238}"/>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1" name="Rectangle 6">
                <a:extLst>
                  <a:ext uri="{FF2B5EF4-FFF2-40B4-BE49-F238E27FC236}">
                    <a16:creationId xmlns:a16="http://schemas.microsoft.com/office/drawing/2014/main" id="{1F62B57D-D2C1-420C-B538-7D4042167BF6}"/>
                  </a:ext>
                </a:extLst>
              </p:cNvPr>
              <p:cNvSpPr>
                <a:spLocks noChangeArrowheads="1"/>
              </p:cNvSpPr>
              <p:nvPr/>
            </p:nvSpPr>
            <p:spPr bwMode="auto">
              <a:xfrm>
                <a:off x="767306" y="2814098"/>
                <a:ext cx="36508" cy="120931"/>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2" name="Rectangle 7">
                <a:extLst>
                  <a:ext uri="{FF2B5EF4-FFF2-40B4-BE49-F238E27FC236}">
                    <a16:creationId xmlns:a16="http://schemas.microsoft.com/office/drawing/2014/main" id="{9B3A565E-F44B-48D4-A6F0-1CB3E4B4132F}"/>
                  </a:ext>
                </a:extLst>
              </p:cNvPr>
              <p:cNvSpPr>
                <a:spLocks noChangeArrowheads="1"/>
              </p:cNvSpPr>
              <p:nvPr/>
            </p:nvSpPr>
            <p:spPr bwMode="auto">
              <a:xfrm>
                <a:off x="839181" y="2707998"/>
                <a:ext cx="37649" cy="227031"/>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3" name="Rectangle 8">
                <a:extLst>
                  <a:ext uri="{FF2B5EF4-FFF2-40B4-BE49-F238E27FC236}">
                    <a16:creationId xmlns:a16="http://schemas.microsoft.com/office/drawing/2014/main" id="{CF194B4E-F77A-46E0-B33B-3265D7E73FA4}"/>
                  </a:ext>
                </a:extLst>
              </p:cNvPr>
              <p:cNvSpPr>
                <a:spLocks noChangeArrowheads="1"/>
              </p:cNvSpPr>
              <p:nvPr/>
            </p:nvSpPr>
            <p:spPr bwMode="auto">
              <a:xfrm>
                <a:off x="912197" y="2754773"/>
                <a:ext cx="37649" cy="180256"/>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grpSp>
        <p:grpSp>
          <p:nvGrpSpPr>
            <p:cNvPr id="209" name="Group 179">
              <a:extLst>
                <a:ext uri="{FF2B5EF4-FFF2-40B4-BE49-F238E27FC236}">
                  <a16:creationId xmlns:a16="http://schemas.microsoft.com/office/drawing/2014/main" id="{70E69A59-B2A1-4E72-92EB-30F619CA41C2}"/>
                </a:ext>
              </a:extLst>
            </p:cNvPr>
            <p:cNvGrpSpPr/>
            <p:nvPr/>
          </p:nvGrpSpPr>
          <p:grpSpPr>
            <a:xfrm>
              <a:off x="833546" y="4054674"/>
              <a:ext cx="588530" cy="496126"/>
              <a:chOff x="493618" y="3055549"/>
              <a:chExt cx="716256" cy="603797"/>
            </a:xfrm>
          </p:grpSpPr>
          <p:grpSp>
            <p:nvGrpSpPr>
              <p:cNvPr id="210" name="Group 180">
                <a:extLst>
                  <a:ext uri="{FF2B5EF4-FFF2-40B4-BE49-F238E27FC236}">
                    <a16:creationId xmlns:a16="http://schemas.microsoft.com/office/drawing/2014/main" id="{EA52C90B-0794-4AB8-8442-982323A45539}"/>
                  </a:ext>
                </a:extLst>
              </p:cNvPr>
              <p:cNvGrpSpPr/>
              <p:nvPr/>
            </p:nvGrpSpPr>
            <p:grpSpPr>
              <a:xfrm>
                <a:off x="796699" y="3403695"/>
                <a:ext cx="413175" cy="253655"/>
                <a:chOff x="-655566" y="3895060"/>
                <a:chExt cx="761727" cy="430956"/>
              </a:xfrm>
            </p:grpSpPr>
            <p:grpSp>
              <p:nvGrpSpPr>
                <p:cNvPr id="243" name="Group 213">
                  <a:extLst>
                    <a:ext uri="{FF2B5EF4-FFF2-40B4-BE49-F238E27FC236}">
                      <a16:creationId xmlns:a16="http://schemas.microsoft.com/office/drawing/2014/main" id="{B3614404-2A20-49E6-AE88-A691A69B199E}"/>
                    </a:ext>
                  </a:extLst>
                </p:cNvPr>
                <p:cNvGrpSpPr/>
                <p:nvPr/>
              </p:nvGrpSpPr>
              <p:grpSpPr>
                <a:xfrm>
                  <a:off x="-655566" y="3895060"/>
                  <a:ext cx="761727" cy="430956"/>
                  <a:chOff x="10867216" y="6204939"/>
                  <a:chExt cx="791499" cy="447800"/>
                </a:xfrm>
              </p:grpSpPr>
              <p:sp>
                <p:nvSpPr>
                  <p:cNvPr id="252" name="Round Same Side Corner Rectangle 206">
                    <a:extLst>
                      <a:ext uri="{FF2B5EF4-FFF2-40B4-BE49-F238E27FC236}">
                        <a16:creationId xmlns:a16="http://schemas.microsoft.com/office/drawing/2014/main" id="{875B215F-FF49-4A8C-B419-45E33571EF9F}"/>
                      </a:ext>
                    </a:extLst>
                  </p:cNvPr>
                  <p:cNvSpPr/>
                  <p:nvPr/>
                </p:nvSpPr>
                <p:spPr bwMode="auto">
                  <a:xfrm>
                    <a:off x="10867216" y="6613795"/>
                    <a:ext cx="791499" cy="19313"/>
                  </a:xfrm>
                  <a:prstGeom prst="round2SameRect">
                    <a:avLst>
                      <a:gd name="adj1" fmla="val 16667"/>
                      <a:gd name="adj2" fmla="val 50000"/>
                    </a:avLst>
                  </a:prstGeom>
                  <a:solidFill>
                    <a:srgbClr val="CBCBC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53" name="Group 223">
                    <a:extLst>
                      <a:ext uri="{FF2B5EF4-FFF2-40B4-BE49-F238E27FC236}">
                        <a16:creationId xmlns:a16="http://schemas.microsoft.com/office/drawing/2014/main" id="{AAC8D76E-B7D8-4934-9586-9F8A49F92E88}"/>
                      </a:ext>
                    </a:extLst>
                  </p:cNvPr>
                  <p:cNvGrpSpPr/>
                  <p:nvPr/>
                </p:nvGrpSpPr>
                <p:grpSpPr>
                  <a:xfrm>
                    <a:off x="10924674" y="6204939"/>
                    <a:ext cx="676584" cy="420187"/>
                    <a:chOff x="10924674" y="6204939"/>
                    <a:chExt cx="676584" cy="420187"/>
                  </a:xfrm>
                </p:grpSpPr>
                <p:grpSp>
                  <p:nvGrpSpPr>
                    <p:cNvPr id="255" name="Group 225">
                      <a:extLst>
                        <a:ext uri="{FF2B5EF4-FFF2-40B4-BE49-F238E27FC236}">
                          <a16:creationId xmlns:a16="http://schemas.microsoft.com/office/drawing/2014/main" id="{805816E5-1FB2-4F0B-8E0D-D9774A3B38B2}"/>
                        </a:ext>
                      </a:extLst>
                    </p:cNvPr>
                    <p:cNvGrpSpPr/>
                    <p:nvPr/>
                  </p:nvGrpSpPr>
                  <p:grpSpPr>
                    <a:xfrm>
                      <a:off x="10924674" y="6204939"/>
                      <a:ext cx="676584" cy="406447"/>
                      <a:chOff x="15402433" y="3770727"/>
                      <a:chExt cx="3379343" cy="2030084"/>
                    </a:xfrm>
                  </p:grpSpPr>
                  <p:sp>
                    <p:nvSpPr>
                      <p:cNvPr id="257" name="Round Same Side Corner Rectangle 211">
                        <a:extLst>
                          <a:ext uri="{FF2B5EF4-FFF2-40B4-BE49-F238E27FC236}">
                            <a16:creationId xmlns:a16="http://schemas.microsoft.com/office/drawing/2014/main" id="{4F0C4702-9742-4958-B465-B583A41E970E}"/>
                          </a:ext>
                        </a:extLst>
                      </p:cNvPr>
                      <p:cNvSpPr/>
                      <p:nvPr/>
                    </p:nvSpPr>
                    <p:spPr bwMode="auto">
                      <a:xfrm>
                        <a:off x="15402433" y="3770727"/>
                        <a:ext cx="3379343" cy="2030084"/>
                      </a:xfrm>
                      <a:prstGeom prst="round2SameRect">
                        <a:avLst>
                          <a:gd name="adj1" fmla="val 6117"/>
                          <a:gd name="adj2" fmla="val 0"/>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8" name="Rectangle 228">
                        <a:extLst>
                          <a:ext uri="{FF2B5EF4-FFF2-40B4-BE49-F238E27FC236}">
                            <a16:creationId xmlns:a16="http://schemas.microsoft.com/office/drawing/2014/main" id="{B30EF4E8-6B49-444E-9095-6E59E68A9646}"/>
                          </a:ext>
                        </a:extLst>
                      </p:cNvPr>
                      <p:cNvSpPr/>
                      <p:nvPr/>
                    </p:nvSpPr>
                    <p:spPr bwMode="auto">
                      <a:xfrm>
                        <a:off x="15577629" y="3912794"/>
                        <a:ext cx="3028950" cy="17577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56" name="Round Same Side Corner Rectangle 210">
                      <a:extLst>
                        <a:ext uri="{FF2B5EF4-FFF2-40B4-BE49-F238E27FC236}">
                          <a16:creationId xmlns:a16="http://schemas.microsoft.com/office/drawing/2014/main" id="{E3F79E08-A046-410F-B894-F76C826CA5AB}"/>
                        </a:ext>
                      </a:extLst>
                    </p:cNvPr>
                    <p:cNvSpPr/>
                    <p:nvPr/>
                  </p:nvSpPr>
                  <p:spPr bwMode="auto">
                    <a:xfrm>
                      <a:off x="11200006" y="6613796"/>
                      <a:ext cx="125920" cy="11330"/>
                    </a:xfrm>
                    <a:prstGeom prst="round2SameRect">
                      <a:avLst>
                        <a:gd name="adj1" fmla="val 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54" name="Round Same Side Corner Rectangle 139">
                    <a:extLst>
                      <a:ext uri="{FF2B5EF4-FFF2-40B4-BE49-F238E27FC236}">
                        <a16:creationId xmlns:a16="http://schemas.microsoft.com/office/drawing/2014/main" id="{449DA75E-A16C-408F-A1F8-6FC661F2DC73}"/>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244" name="Group 214">
                  <a:extLst>
                    <a:ext uri="{FF2B5EF4-FFF2-40B4-BE49-F238E27FC236}">
                      <a16:creationId xmlns:a16="http://schemas.microsoft.com/office/drawing/2014/main" id="{513D884E-98E8-427C-9606-73E51A42A5F1}"/>
                    </a:ext>
                  </a:extLst>
                </p:cNvPr>
                <p:cNvGrpSpPr/>
                <p:nvPr/>
              </p:nvGrpSpPr>
              <p:grpSpPr>
                <a:xfrm>
                  <a:off x="-571796" y="3917872"/>
                  <a:ext cx="588901" cy="343249"/>
                  <a:chOff x="11780774" y="6292409"/>
                  <a:chExt cx="518383" cy="373899"/>
                </a:xfrm>
              </p:grpSpPr>
              <p:sp>
                <p:nvSpPr>
                  <p:cNvPr id="245" name="Rectangle 215">
                    <a:extLst>
                      <a:ext uri="{FF2B5EF4-FFF2-40B4-BE49-F238E27FC236}">
                        <a16:creationId xmlns:a16="http://schemas.microsoft.com/office/drawing/2014/main" id="{470D9133-EACB-44D6-AF01-1F243F0B48C4}"/>
                      </a:ext>
                    </a:extLst>
                  </p:cNvPr>
                  <p:cNvSpPr/>
                  <p:nvPr/>
                </p:nvSpPr>
                <p:spPr bwMode="auto">
                  <a:xfrm>
                    <a:off x="11780775" y="6292409"/>
                    <a:ext cx="518382" cy="3738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6" name="Rectangle 216">
                    <a:extLst>
                      <a:ext uri="{FF2B5EF4-FFF2-40B4-BE49-F238E27FC236}">
                        <a16:creationId xmlns:a16="http://schemas.microsoft.com/office/drawing/2014/main" id="{937FE7A8-8637-459B-87BB-3E7FE38CA94D}"/>
                      </a:ext>
                    </a:extLst>
                  </p:cNvPr>
                  <p:cNvSpPr/>
                  <p:nvPr/>
                </p:nvSpPr>
                <p:spPr bwMode="auto">
                  <a:xfrm>
                    <a:off x="12007521" y="6336304"/>
                    <a:ext cx="291635" cy="317698"/>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7" name="Rectangle 217">
                    <a:extLst>
                      <a:ext uri="{FF2B5EF4-FFF2-40B4-BE49-F238E27FC236}">
                        <a16:creationId xmlns:a16="http://schemas.microsoft.com/office/drawing/2014/main" id="{51FD483F-137C-4AE8-8373-2DE5B7B6D224}"/>
                      </a:ext>
                    </a:extLst>
                  </p:cNvPr>
                  <p:cNvSpPr/>
                  <p:nvPr/>
                </p:nvSpPr>
                <p:spPr bwMode="auto">
                  <a:xfrm>
                    <a:off x="11780775" y="6292410"/>
                    <a:ext cx="518382" cy="84822"/>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8" name="Rectangle 218">
                    <a:extLst>
                      <a:ext uri="{FF2B5EF4-FFF2-40B4-BE49-F238E27FC236}">
                        <a16:creationId xmlns:a16="http://schemas.microsoft.com/office/drawing/2014/main" id="{C478C900-E554-4946-8C7A-4991E5508280}"/>
                      </a:ext>
                    </a:extLst>
                  </p:cNvPr>
                  <p:cNvSpPr/>
                  <p:nvPr/>
                </p:nvSpPr>
                <p:spPr bwMode="auto">
                  <a:xfrm>
                    <a:off x="11780774" y="6427712"/>
                    <a:ext cx="231247" cy="49801"/>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9" name="Rounded Rectangle 203">
                    <a:extLst>
                      <a:ext uri="{FF2B5EF4-FFF2-40B4-BE49-F238E27FC236}">
                        <a16:creationId xmlns:a16="http://schemas.microsoft.com/office/drawing/2014/main" id="{FA1CCEA8-2BCD-4941-BEE6-CAB344588F57}"/>
                      </a:ext>
                    </a:extLst>
                  </p:cNvPr>
                  <p:cNvSpPr/>
                  <p:nvPr/>
                </p:nvSpPr>
                <p:spPr bwMode="auto">
                  <a:xfrm>
                    <a:off x="12023779" y="6427712"/>
                    <a:ext cx="210879"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0" name="Rounded Rectangle 204">
                    <a:extLst>
                      <a:ext uri="{FF2B5EF4-FFF2-40B4-BE49-F238E27FC236}">
                        <a16:creationId xmlns:a16="http://schemas.microsoft.com/office/drawing/2014/main" id="{7ACE19EF-8DC4-4B96-A7B1-8650EEC21929}"/>
                      </a:ext>
                    </a:extLst>
                  </p:cNvPr>
                  <p:cNvSpPr/>
                  <p:nvPr/>
                </p:nvSpPr>
                <p:spPr bwMode="auto">
                  <a:xfrm>
                    <a:off x="12023779" y="6482254"/>
                    <a:ext cx="210879"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1" name="Rounded Rectangle 205">
                    <a:extLst>
                      <a:ext uri="{FF2B5EF4-FFF2-40B4-BE49-F238E27FC236}">
                        <a16:creationId xmlns:a16="http://schemas.microsoft.com/office/drawing/2014/main" id="{568D9E6C-E18B-4E93-80CA-D55E2F070DCA}"/>
                      </a:ext>
                    </a:extLst>
                  </p:cNvPr>
                  <p:cNvSpPr/>
                  <p:nvPr/>
                </p:nvSpPr>
                <p:spPr bwMode="auto">
                  <a:xfrm>
                    <a:off x="12013407" y="6541679"/>
                    <a:ext cx="148745"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nvGrpSpPr>
              <p:cNvPr id="211" name="Group 181">
                <a:extLst>
                  <a:ext uri="{FF2B5EF4-FFF2-40B4-BE49-F238E27FC236}">
                    <a16:creationId xmlns:a16="http://schemas.microsoft.com/office/drawing/2014/main" id="{E048FDEC-ED67-4EE3-81CC-FE06E61E29DA}"/>
                  </a:ext>
                </a:extLst>
              </p:cNvPr>
              <p:cNvGrpSpPr/>
              <p:nvPr/>
            </p:nvGrpSpPr>
            <p:grpSpPr>
              <a:xfrm>
                <a:off x="959876" y="3055549"/>
                <a:ext cx="217476" cy="328226"/>
                <a:chOff x="-296232" y="3492549"/>
                <a:chExt cx="211588" cy="319338"/>
              </a:xfrm>
            </p:grpSpPr>
            <p:sp>
              <p:nvSpPr>
                <p:cNvPr id="233" name="Rounded Rectangle 182">
                  <a:extLst>
                    <a:ext uri="{FF2B5EF4-FFF2-40B4-BE49-F238E27FC236}">
                      <a16:creationId xmlns:a16="http://schemas.microsoft.com/office/drawing/2014/main" id="{A65BA57B-196E-422B-A8E9-C8328587C745}"/>
                    </a:ext>
                  </a:extLst>
                </p:cNvPr>
                <p:cNvSpPr/>
                <p:nvPr/>
              </p:nvSpPr>
              <p:spPr>
                <a:xfrm>
                  <a:off x="-296232" y="3492549"/>
                  <a:ext cx="211588" cy="319338"/>
                </a:xfrm>
                <a:prstGeom prst="roundRect">
                  <a:avLst>
                    <a:gd name="adj" fmla="val 6467"/>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91403" tIns="45702" rIns="45702" bIns="91403" numCol="1" spcCol="0" rtlCol="0" fromWordArt="0" anchor="b" anchorCtr="0" forceAA="0" compatLnSpc="1">
                  <a:prstTxWarp prst="textNoShape">
                    <a:avLst/>
                  </a:prstTxWarp>
                  <a:noAutofit/>
                </a:bodyPr>
                <a:lstStyle/>
                <a:p>
                  <a:pPr algn="ctr" defTabSz="931831" fontAlgn="base">
                    <a:spcBef>
                      <a:spcPct val="0"/>
                    </a:spcBef>
                    <a:spcAft>
                      <a:spcPct val="0"/>
                    </a:spcAft>
                    <a:defRPr/>
                  </a:pPr>
                  <a:endParaRPr kumimoji="0" lang="en-US" sz="1835" kern="0" spc="-51">
                    <a:solidFill>
                      <a:srgbClr val="505050"/>
                    </a:solidFill>
                    <a:latin typeface="Segoe UI Semilight"/>
                    <a:ea typeface="Segoe UI" pitchFamily="34" charset="0"/>
                    <a:cs typeface="Segoe UI" pitchFamily="34" charset="0"/>
                  </a:endParaRPr>
                </a:p>
              </p:txBody>
            </p:sp>
            <p:sp>
              <p:nvSpPr>
                <p:cNvPr id="234" name="Oval 204">
                  <a:extLst>
                    <a:ext uri="{FF2B5EF4-FFF2-40B4-BE49-F238E27FC236}">
                      <a16:creationId xmlns:a16="http://schemas.microsoft.com/office/drawing/2014/main" id="{A46A97C2-3E8F-4C69-B35B-1AF33C25F5DE}"/>
                    </a:ext>
                  </a:extLst>
                </p:cNvPr>
                <p:cNvSpPr/>
                <p:nvPr/>
              </p:nvSpPr>
              <p:spPr>
                <a:xfrm>
                  <a:off x="-204881" y="3775409"/>
                  <a:ext cx="28885" cy="28113"/>
                </a:xfrm>
                <a:prstGeom prst="ellipse">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35" name="Rounded Rectangle 184">
                  <a:extLst>
                    <a:ext uri="{FF2B5EF4-FFF2-40B4-BE49-F238E27FC236}">
                      <a16:creationId xmlns:a16="http://schemas.microsoft.com/office/drawing/2014/main" id="{22666F34-C76C-42C2-8A68-0DEF32D58115}"/>
                    </a:ext>
                  </a:extLst>
                </p:cNvPr>
                <p:cNvSpPr/>
                <p:nvPr/>
              </p:nvSpPr>
              <p:spPr>
                <a:xfrm>
                  <a:off x="-228162" y="3504194"/>
                  <a:ext cx="75447" cy="9371"/>
                </a:xfrm>
                <a:prstGeom prst="roundRect">
                  <a:avLst>
                    <a:gd name="adj" fmla="val 50000"/>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nvGrpSpPr>
                <p:cNvPr id="236" name="Group 206">
                  <a:extLst>
                    <a:ext uri="{FF2B5EF4-FFF2-40B4-BE49-F238E27FC236}">
                      <a16:creationId xmlns:a16="http://schemas.microsoft.com/office/drawing/2014/main" id="{A1E798CB-3583-4545-9AB2-36865B817813}"/>
                    </a:ext>
                  </a:extLst>
                </p:cNvPr>
                <p:cNvGrpSpPr/>
                <p:nvPr/>
              </p:nvGrpSpPr>
              <p:grpSpPr>
                <a:xfrm>
                  <a:off x="-267082" y="3531358"/>
                  <a:ext cx="152122" cy="225695"/>
                  <a:chOff x="11279466" y="5630123"/>
                  <a:chExt cx="137117" cy="225695"/>
                </a:xfrm>
              </p:grpSpPr>
              <p:sp>
                <p:nvSpPr>
                  <p:cNvPr id="237" name="Rectangle 207">
                    <a:extLst>
                      <a:ext uri="{FF2B5EF4-FFF2-40B4-BE49-F238E27FC236}">
                        <a16:creationId xmlns:a16="http://schemas.microsoft.com/office/drawing/2014/main" id="{218FCEF1-48CB-4B7B-AA6F-F8E2FD251CBF}"/>
                      </a:ext>
                    </a:extLst>
                  </p:cNvPr>
                  <p:cNvSpPr/>
                  <p:nvPr/>
                </p:nvSpPr>
                <p:spPr bwMode="auto">
                  <a:xfrm>
                    <a:off x="11279466" y="5630123"/>
                    <a:ext cx="137117" cy="22569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8" name="Rectangle 208">
                    <a:extLst>
                      <a:ext uri="{FF2B5EF4-FFF2-40B4-BE49-F238E27FC236}">
                        <a16:creationId xmlns:a16="http://schemas.microsoft.com/office/drawing/2014/main" id="{CE42CB81-992F-4F25-8D99-6E2F8368EBC8}"/>
                      </a:ext>
                    </a:extLst>
                  </p:cNvPr>
                  <p:cNvSpPr/>
                  <p:nvPr/>
                </p:nvSpPr>
                <p:spPr bwMode="auto">
                  <a:xfrm>
                    <a:off x="11279466" y="5630123"/>
                    <a:ext cx="137117" cy="45719"/>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9" name="Rounded Rectangle 195">
                    <a:extLst>
                      <a:ext uri="{FF2B5EF4-FFF2-40B4-BE49-F238E27FC236}">
                        <a16:creationId xmlns:a16="http://schemas.microsoft.com/office/drawing/2014/main" id="{5B3DFBEE-1B31-48B5-B0C7-74F869C73CDD}"/>
                      </a:ext>
                    </a:extLst>
                  </p:cNvPr>
                  <p:cNvSpPr/>
                  <p:nvPr/>
                </p:nvSpPr>
                <p:spPr bwMode="auto">
                  <a:xfrm>
                    <a:off x="11281572" y="5786471"/>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0" name="Rounded Rectangle 196">
                    <a:extLst>
                      <a:ext uri="{FF2B5EF4-FFF2-40B4-BE49-F238E27FC236}">
                        <a16:creationId xmlns:a16="http://schemas.microsoft.com/office/drawing/2014/main" id="{C71FFBCB-8055-4E88-9E34-1A9DC03B9FFA}"/>
                      </a:ext>
                    </a:extLst>
                  </p:cNvPr>
                  <p:cNvSpPr/>
                  <p:nvPr/>
                </p:nvSpPr>
                <p:spPr bwMode="auto">
                  <a:xfrm>
                    <a:off x="11281572" y="5817696"/>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1" name="Rounded Rectangle 197">
                    <a:extLst>
                      <a:ext uri="{FF2B5EF4-FFF2-40B4-BE49-F238E27FC236}">
                        <a16:creationId xmlns:a16="http://schemas.microsoft.com/office/drawing/2014/main" id="{6A05E555-4A25-4358-9B7F-FA6A4ECD1057}"/>
                      </a:ext>
                    </a:extLst>
                  </p:cNvPr>
                  <p:cNvSpPr/>
                  <p:nvPr/>
                </p:nvSpPr>
                <p:spPr bwMode="auto">
                  <a:xfrm>
                    <a:off x="11281572" y="5745403"/>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2" name="Rounded Rectangle 198">
                    <a:extLst>
                      <a:ext uri="{FF2B5EF4-FFF2-40B4-BE49-F238E27FC236}">
                        <a16:creationId xmlns:a16="http://schemas.microsoft.com/office/drawing/2014/main" id="{6261A7E8-4F94-4207-98CC-C404CCF39DD5}"/>
                      </a:ext>
                    </a:extLst>
                  </p:cNvPr>
                  <p:cNvSpPr/>
                  <p:nvPr/>
                </p:nvSpPr>
                <p:spPr bwMode="auto">
                  <a:xfrm>
                    <a:off x="11281572" y="5711088"/>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nvGrpSpPr>
              <p:cNvPr id="212" name="Group 182">
                <a:extLst>
                  <a:ext uri="{FF2B5EF4-FFF2-40B4-BE49-F238E27FC236}">
                    <a16:creationId xmlns:a16="http://schemas.microsoft.com/office/drawing/2014/main" id="{42A7FA4D-F4D0-4EB9-8DD1-5DD353FA85E4}"/>
                  </a:ext>
                </a:extLst>
              </p:cNvPr>
              <p:cNvGrpSpPr/>
              <p:nvPr/>
            </p:nvGrpSpPr>
            <p:grpSpPr>
              <a:xfrm>
                <a:off x="505834" y="3069727"/>
                <a:ext cx="408640" cy="294744"/>
                <a:chOff x="505834" y="3069727"/>
                <a:chExt cx="408640" cy="294744"/>
              </a:xfrm>
            </p:grpSpPr>
            <p:sp>
              <p:nvSpPr>
                <p:cNvPr id="226" name="Rectangle 196">
                  <a:extLst>
                    <a:ext uri="{FF2B5EF4-FFF2-40B4-BE49-F238E27FC236}">
                      <a16:creationId xmlns:a16="http://schemas.microsoft.com/office/drawing/2014/main" id="{88156FCF-BE31-4ED3-A3EA-67E46884697D}"/>
                    </a:ext>
                  </a:extLst>
                </p:cNvPr>
                <p:cNvSpPr/>
                <p:nvPr/>
              </p:nvSpPr>
              <p:spPr bwMode="auto">
                <a:xfrm>
                  <a:off x="505834" y="3069727"/>
                  <a:ext cx="408640" cy="2947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7" name="Rectangle 197">
                  <a:extLst>
                    <a:ext uri="{FF2B5EF4-FFF2-40B4-BE49-F238E27FC236}">
                      <a16:creationId xmlns:a16="http://schemas.microsoft.com/office/drawing/2014/main" id="{940EE6DA-77C5-4C95-8D97-8D19ABCCA445}"/>
                    </a:ext>
                  </a:extLst>
                </p:cNvPr>
                <p:cNvSpPr/>
                <p:nvPr/>
              </p:nvSpPr>
              <p:spPr bwMode="auto">
                <a:xfrm>
                  <a:off x="646207" y="3104329"/>
                  <a:ext cx="268267" cy="2504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8" name="Rectangle 198">
                  <a:extLst>
                    <a:ext uri="{FF2B5EF4-FFF2-40B4-BE49-F238E27FC236}">
                      <a16:creationId xmlns:a16="http://schemas.microsoft.com/office/drawing/2014/main" id="{2855EBEF-8858-4BF3-BEC4-83D006FFA146}"/>
                    </a:ext>
                  </a:extLst>
                </p:cNvPr>
                <p:cNvSpPr/>
                <p:nvPr/>
              </p:nvSpPr>
              <p:spPr bwMode="auto">
                <a:xfrm>
                  <a:off x="505834" y="3069728"/>
                  <a:ext cx="408640" cy="66865"/>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9" name="Rectangle 199">
                  <a:extLst>
                    <a:ext uri="{FF2B5EF4-FFF2-40B4-BE49-F238E27FC236}">
                      <a16:creationId xmlns:a16="http://schemas.microsoft.com/office/drawing/2014/main" id="{80192F75-35A1-49DB-9C50-6FCB95B95B68}"/>
                    </a:ext>
                  </a:extLst>
                </p:cNvPr>
                <p:cNvSpPr/>
                <p:nvPr/>
              </p:nvSpPr>
              <p:spPr bwMode="auto">
                <a:xfrm>
                  <a:off x="505834" y="3176386"/>
                  <a:ext cx="140372" cy="35978"/>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0" name="Rounded Rectangle 176">
                  <a:extLst>
                    <a:ext uri="{FF2B5EF4-FFF2-40B4-BE49-F238E27FC236}">
                      <a16:creationId xmlns:a16="http://schemas.microsoft.com/office/drawing/2014/main" id="{1B1A6522-0033-452E-A6A1-7FC0B55D7FBE}"/>
                    </a:ext>
                  </a:extLst>
                </p:cNvPr>
                <p:cNvSpPr/>
                <p:nvPr/>
              </p:nvSpPr>
              <p:spPr bwMode="auto">
                <a:xfrm>
                  <a:off x="669648" y="3176386"/>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1" name="Rounded Rectangle 177">
                  <a:extLst>
                    <a:ext uri="{FF2B5EF4-FFF2-40B4-BE49-F238E27FC236}">
                      <a16:creationId xmlns:a16="http://schemas.microsoft.com/office/drawing/2014/main" id="{017CB179-72BB-4643-ABBE-329C7E06DF94}"/>
                    </a:ext>
                  </a:extLst>
                </p:cNvPr>
                <p:cNvSpPr/>
                <p:nvPr/>
              </p:nvSpPr>
              <p:spPr bwMode="auto">
                <a:xfrm>
                  <a:off x="669648" y="3219382"/>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2" name="Rounded Rectangle 178">
                  <a:extLst>
                    <a:ext uri="{FF2B5EF4-FFF2-40B4-BE49-F238E27FC236}">
                      <a16:creationId xmlns:a16="http://schemas.microsoft.com/office/drawing/2014/main" id="{0B8C5422-3DFA-42B0-B554-177CE1232C04}"/>
                    </a:ext>
                  </a:extLst>
                </p:cNvPr>
                <p:cNvSpPr/>
                <p:nvPr/>
              </p:nvSpPr>
              <p:spPr bwMode="auto">
                <a:xfrm>
                  <a:off x="669648" y="3266226"/>
                  <a:ext cx="136825"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13" name="Freeform 179">
                <a:extLst>
                  <a:ext uri="{FF2B5EF4-FFF2-40B4-BE49-F238E27FC236}">
                    <a16:creationId xmlns:a16="http://schemas.microsoft.com/office/drawing/2014/main" id="{71A08F6F-04A3-442B-9C97-DE0DD851688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14" name="Group 184">
                <a:extLst>
                  <a:ext uri="{FF2B5EF4-FFF2-40B4-BE49-F238E27FC236}">
                    <a16:creationId xmlns:a16="http://schemas.microsoft.com/office/drawing/2014/main" id="{AB180AE0-A5A3-4CF1-AB60-9CBDE9C6FF19}"/>
                  </a:ext>
                </a:extLst>
              </p:cNvPr>
              <p:cNvGrpSpPr/>
              <p:nvPr/>
            </p:nvGrpSpPr>
            <p:grpSpPr>
              <a:xfrm>
                <a:off x="501923" y="3414781"/>
                <a:ext cx="268776" cy="244565"/>
                <a:chOff x="501923" y="3414781"/>
                <a:chExt cx="268776" cy="244565"/>
              </a:xfrm>
            </p:grpSpPr>
            <p:sp>
              <p:nvSpPr>
                <p:cNvPr id="215" name="Rounded Rectangle 182">
                  <a:extLst>
                    <a:ext uri="{FF2B5EF4-FFF2-40B4-BE49-F238E27FC236}">
                      <a16:creationId xmlns:a16="http://schemas.microsoft.com/office/drawing/2014/main" id="{6B973824-3E1D-4EAF-A4C5-B2DB72369014}"/>
                    </a:ext>
                  </a:extLst>
                </p:cNvPr>
                <p:cNvSpPr/>
                <p:nvPr/>
              </p:nvSpPr>
              <p:spPr>
                <a:xfrm rot="16200000">
                  <a:off x="514028" y="3402676"/>
                  <a:ext cx="244565" cy="268776"/>
                </a:xfrm>
                <a:prstGeom prst="roundRect">
                  <a:avLst>
                    <a:gd name="adj" fmla="val 6467"/>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91403" tIns="45702" rIns="45702" bIns="91403" numCol="1" spcCol="0" rtlCol="0" fromWordArt="0" anchor="b" anchorCtr="0" forceAA="0" compatLnSpc="1">
                  <a:prstTxWarp prst="textNoShape">
                    <a:avLst/>
                  </a:prstTxWarp>
                  <a:noAutofit/>
                </a:bodyPr>
                <a:lstStyle/>
                <a:p>
                  <a:pPr algn="ctr" defTabSz="931831" fontAlgn="base">
                    <a:spcBef>
                      <a:spcPct val="0"/>
                    </a:spcBef>
                    <a:spcAft>
                      <a:spcPct val="0"/>
                    </a:spcAft>
                    <a:defRPr/>
                  </a:pPr>
                  <a:endParaRPr kumimoji="0" lang="en-US" sz="1835" kern="0" spc="-51">
                    <a:solidFill>
                      <a:srgbClr val="505050"/>
                    </a:solidFill>
                    <a:latin typeface="Segoe UI Semilight"/>
                    <a:ea typeface="Segoe UI" pitchFamily="34" charset="0"/>
                    <a:cs typeface="Segoe UI" pitchFamily="34" charset="0"/>
                  </a:endParaRPr>
                </a:p>
              </p:txBody>
            </p:sp>
            <p:sp>
              <p:nvSpPr>
                <p:cNvPr id="216" name="Oval 186">
                  <a:extLst>
                    <a:ext uri="{FF2B5EF4-FFF2-40B4-BE49-F238E27FC236}">
                      <a16:creationId xmlns:a16="http://schemas.microsoft.com/office/drawing/2014/main" id="{081C84C3-B886-4B2B-8F85-DB6417F64D11}"/>
                    </a:ext>
                  </a:extLst>
                </p:cNvPr>
                <p:cNvSpPr/>
                <p:nvPr/>
              </p:nvSpPr>
              <p:spPr>
                <a:xfrm>
                  <a:off x="625239" y="3634136"/>
                  <a:ext cx="22143" cy="21551"/>
                </a:xfrm>
                <a:prstGeom prst="ellipse">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17" name="Rounded Rectangle 184">
                  <a:extLst>
                    <a:ext uri="{FF2B5EF4-FFF2-40B4-BE49-F238E27FC236}">
                      <a16:creationId xmlns:a16="http://schemas.microsoft.com/office/drawing/2014/main" id="{023E9551-5B95-4F1D-8C94-D90D308DEAD1}"/>
                    </a:ext>
                  </a:extLst>
                </p:cNvPr>
                <p:cNvSpPr/>
                <p:nvPr/>
              </p:nvSpPr>
              <p:spPr>
                <a:xfrm>
                  <a:off x="607392" y="3426226"/>
                  <a:ext cx="57836" cy="7184"/>
                </a:xfrm>
                <a:prstGeom prst="roundRect">
                  <a:avLst>
                    <a:gd name="adj" fmla="val 50000"/>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nvGrpSpPr>
                <p:cNvPr id="218" name="Group 188">
                  <a:extLst>
                    <a:ext uri="{FF2B5EF4-FFF2-40B4-BE49-F238E27FC236}">
                      <a16:creationId xmlns:a16="http://schemas.microsoft.com/office/drawing/2014/main" id="{F6FF04BC-756B-47B9-A699-0C0FF1CCD379}"/>
                    </a:ext>
                  </a:extLst>
                </p:cNvPr>
                <p:cNvGrpSpPr/>
                <p:nvPr/>
              </p:nvGrpSpPr>
              <p:grpSpPr>
                <a:xfrm>
                  <a:off x="518311" y="3459175"/>
                  <a:ext cx="235999" cy="157484"/>
                  <a:chOff x="505834" y="3069727"/>
                  <a:chExt cx="408640" cy="294744"/>
                </a:xfrm>
              </p:grpSpPr>
              <p:sp>
                <p:nvSpPr>
                  <p:cNvPr id="219" name="Rectangle 189">
                    <a:extLst>
                      <a:ext uri="{FF2B5EF4-FFF2-40B4-BE49-F238E27FC236}">
                        <a16:creationId xmlns:a16="http://schemas.microsoft.com/office/drawing/2014/main" id="{7939AAF7-CF12-4B8E-85CD-980DB7284494}"/>
                      </a:ext>
                    </a:extLst>
                  </p:cNvPr>
                  <p:cNvSpPr/>
                  <p:nvPr/>
                </p:nvSpPr>
                <p:spPr bwMode="auto">
                  <a:xfrm>
                    <a:off x="505834" y="3069727"/>
                    <a:ext cx="408640" cy="2947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0" name="Rectangle 190">
                    <a:extLst>
                      <a:ext uri="{FF2B5EF4-FFF2-40B4-BE49-F238E27FC236}">
                        <a16:creationId xmlns:a16="http://schemas.microsoft.com/office/drawing/2014/main" id="{C0C3013A-4003-465E-A688-893BBFB926F8}"/>
                      </a:ext>
                    </a:extLst>
                  </p:cNvPr>
                  <p:cNvSpPr/>
                  <p:nvPr/>
                </p:nvSpPr>
                <p:spPr bwMode="auto">
                  <a:xfrm>
                    <a:off x="646207" y="3104329"/>
                    <a:ext cx="268267" cy="2504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1" name="Rectangle 191">
                    <a:extLst>
                      <a:ext uri="{FF2B5EF4-FFF2-40B4-BE49-F238E27FC236}">
                        <a16:creationId xmlns:a16="http://schemas.microsoft.com/office/drawing/2014/main" id="{DDC35667-222C-413D-9A41-4EB1C6B7A8B7}"/>
                      </a:ext>
                    </a:extLst>
                  </p:cNvPr>
                  <p:cNvSpPr/>
                  <p:nvPr/>
                </p:nvSpPr>
                <p:spPr bwMode="auto">
                  <a:xfrm>
                    <a:off x="505834" y="3069728"/>
                    <a:ext cx="408640" cy="66865"/>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2" name="Rectangle 192">
                    <a:extLst>
                      <a:ext uri="{FF2B5EF4-FFF2-40B4-BE49-F238E27FC236}">
                        <a16:creationId xmlns:a16="http://schemas.microsoft.com/office/drawing/2014/main" id="{749CE634-3D0A-48D6-AE65-71B388C05C09}"/>
                      </a:ext>
                    </a:extLst>
                  </p:cNvPr>
                  <p:cNvSpPr/>
                  <p:nvPr/>
                </p:nvSpPr>
                <p:spPr bwMode="auto">
                  <a:xfrm>
                    <a:off x="505834" y="3176386"/>
                    <a:ext cx="140372" cy="35978"/>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3" name="Rounded Rectangle 176">
                    <a:extLst>
                      <a:ext uri="{FF2B5EF4-FFF2-40B4-BE49-F238E27FC236}">
                        <a16:creationId xmlns:a16="http://schemas.microsoft.com/office/drawing/2014/main" id="{3C28EE2F-51D6-4F62-A986-FD82D61ED068}"/>
                      </a:ext>
                    </a:extLst>
                  </p:cNvPr>
                  <p:cNvSpPr/>
                  <p:nvPr/>
                </p:nvSpPr>
                <p:spPr bwMode="auto">
                  <a:xfrm>
                    <a:off x="669648" y="3176386"/>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4" name="Rounded Rectangle 177">
                    <a:extLst>
                      <a:ext uri="{FF2B5EF4-FFF2-40B4-BE49-F238E27FC236}">
                        <a16:creationId xmlns:a16="http://schemas.microsoft.com/office/drawing/2014/main" id="{6FA76664-EA60-40E4-8158-63D4A84A54A4}"/>
                      </a:ext>
                    </a:extLst>
                  </p:cNvPr>
                  <p:cNvSpPr/>
                  <p:nvPr/>
                </p:nvSpPr>
                <p:spPr bwMode="auto">
                  <a:xfrm>
                    <a:off x="669648" y="3219382"/>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5" name="Rounded Rectangle 178">
                    <a:extLst>
                      <a:ext uri="{FF2B5EF4-FFF2-40B4-BE49-F238E27FC236}">
                        <a16:creationId xmlns:a16="http://schemas.microsoft.com/office/drawing/2014/main" id="{AD85613D-E30F-44FE-BEDD-7411585703BE}"/>
                      </a:ext>
                    </a:extLst>
                  </p:cNvPr>
                  <p:cNvSpPr/>
                  <p:nvPr/>
                </p:nvSpPr>
                <p:spPr bwMode="auto">
                  <a:xfrm>
                    <a:off x="669648" y="3266226"/>
                    <a:ext cx="136825"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grpSp>
      <p:sp>
        <p:nvSpPr>
          <p:cNvPr id="268" name="TextBox 239">
            <a:extLst>
              <a:ext uri="{FF2B5EF4-FFF2-40B4-BE49-F238E27FC236}">
                <a16:creationId xmlns:a16="http://schemas.microsoft.com/office/drawing/2014/main" id="{28DC97F1-2811-42F7-A011-6B07E36945ED}"/>
              </a:ext>
            </a:extLst>
          </p:cNvPr>
          <p:cNvSpPr txBox="1"/>
          <p:nvPr/>
        </p:nvSpPr>
        <p:spPr>
          <a:xfrm>
            <a:off x="314637" y="3920754"/>
            <a:ext cx="1475072" cy="5078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225">
              <a:defRPr/>
            </a:pPr>
            <a:r>
              <a:rPr kumimoji="0" lang="en-US" altLang="ja-JP" dirty="0">
                <a:solidFill>
                  <a:srgbClr val="505050"/>
                </a:solidFill>
              </a:rPr>
              <a:t>WEB</a:t>
            </a:r>
            <a:endParaRPr kumimoji="0" lang="en-US" dirty="0">
              <a:solidFill>
                <a:srgbClr val="505050"/>
              </a:solidFill>
            </a:endParaRPr>
          </a:p>
          <a:p>
            <a:pPr defTabSz="914225">
              <a:defRPr/>
            </a:pPr>
            <a:r>
              <a:rPr kumimoji="0" lang="en-US" dirty="0">
                <a:solidFill>
                  <a:srgbClr val="505050"/>
                </a:solidFill>
              </a:rPr>
              <a:t>LOGS, FILES AND MEDIA</a:t>
            </a:r>
            <a:br>
              <a:rPr kumimoji="0" lang="en-US" dirty="0">
                <a:solidFill>
                  <a:srgbClr val="505050"/>
                </a:solidFill>
              </a:rPr>
            </a:br>
            <a:r>
              <a:rPr kumimoji="0" lang="en-US" dirty="0">
                <a:solidFill>
                  <a:srgbClr val="505050"/>
                </a:solidFill>
              </a:rPr>
              <a:t>(UNSTRUCTURED)</a:t>
            </a:r>
          </a:p>
        </p:txBody>
      </p:sp>
      <p:grpSp>
        <p:nvGrpSpPr>
          <p:cNvPr id="269" name="Group 240">
            <a:extLst>
              <a:ext uri="{FF2B5EF4-FFF2-40B4-BE49-F238E27FC236}">
                <a16:creationId xmlns:a16="http://schemas.microsoft.com/office/drawing/2014/main" id="{98C0D56F-4300-4B05-A3C0-C02513CB486D}"/>
              </a:ext>
            </a:extLst>
          </p:cNvPr>
          <p:cNvGrpSpPr/>
          <p:nvPr/>
        </p:nvGrpSpPr>
        <p:grpSpPr>
          <a:xfrm>
            <a:off x="482205" y="3562197"/>
            <a:ext cx="1139936" cy="311935"/>
            <a:chOff x="149010" y="2104220"/>
            <a:chExt cx="1139936" cy="311980"/>
          </a:xfrm>
        </p:grpSpPr>
        <p:pic>
          <p:nvPicPr>
            <p:cNvPr id="270" name="Graphic 241">
              <a:extLst>
                <a:ext uri="{FF2B5EF4-FFF2-40B4-BE49-F238E27FC236}">
                  <a16:creationId xmlns:a16="http://schemas.microsoft.com/office/drawing/2014/main" id="{80413216-4DB6-4BFA-A18F-761B27BFD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010" y="2124261"/>
              <a:ext cx="271899" cy="271899"/>
            </a:xfrm>
            <a:prstGeom prst="rect">
              <a:avLst/>
            </a:prstGeom>
          </p:spPr>
        </p:pic>
        <p:sp>
          <p:nvSpPr>
            <p:cNvPr id="271" name="Freeform: Shape 242">
              <a:extLst>
                <a:ext uri="{FF2B5EF4-FFF2-40B4-BE49-F238E27FC236}">
                  <a16:creationId xmlns:a16="http://schemas.microsoft.com/office/drawing/2014/main" id="{6155368B-DACC-4708-9A3D-286BC74D0648}"/>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w="9525" cap="flat" cmpd="sng" algn="ctr">
              <a:noFill/>
              <a:prstDash val="solid"/>
            </a:ln>
            <a:effectLst/>
          </p:spPr>
          <p:txBody>
            <a:bodyPr rtlCol="0" anchor="ctr"/>
            <a:lstStyle/>
            <a:p>
              <a:pPr algn="ctr" defTabSz="896386">
                <a:defRPr/>
              </a:pPr>
              <a:r>
                <a:rPr kumimoji="0" lang="en-US" kern="0">
                  <a:solidFill>
                    <a:srgbClr val="505050"/>
                  </a:solidFill>
                  <a:latin typeface="Segoe UI Semilight"/>
                </a:rPr>
                <a:t>r</a:t>
              </a:r>
            </a:p>
          </p:txBody>
        </p:sp>
        <p:pic>
          <p:nvPicPr>
            <p:cNvPr id="272" name="Picture 243">
              <a:extLst>
                <a:ext uri="{FF2B5EF4-FFF2-40B4-BE49-F238E27FC236}">
                  <a16:creationId xmlns:a16="http://schemas.microsoft.com/office/drawing/2014/main" id="{2883C8F5-14D7-431E-9AAF-6992E4337F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73" name="TextBox 245">
            <a:extLst>
              <a:ext uri="{FF2B5EF4-FFF2-40B4-BE49-F238E27FC236}">
                <a16:creationId xmlns:a16="http://schemas.microsoft.com/office/drawing/2014/main" id="{6E5F20B7-674E-4D6A-B94C-D9B6FDEB4665}"/>
              </a:ext>
            </a:extLst>
          </p:cNvPr>
          <p:cNvSpPr txBox="1"/>
          <p:nvPr/>
        </p:nvSpPr>
        <p:spPr>
          <a:xfrm>
            <a:off x="525125" y="2524439"/>
            <a:ext cx="1087157" cy="343379"/>
          </a:xfrm>
          <a:prstGeom prst="rect">
            <a:avLst/>
          </a:prstGeom>
          <a:noFill/>
        </p:spPr>
        <p:txBody>
          <a:bodyPr wrap="none" lIns="89642" tIns="44821" rIns="89642" bIns="44821" rtlCol="0">
            <a:spAutoFit/>
          </a:bodyPr>
          <a:lstStyle/>
          <a:p>
            <a:pPr algn="ctr" defTabSz="932418">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74" name="Group 246">
            <a:extLst>
              <a:ext uri="{FF2B5EF4-FFF2-40B4-BE49-F238E27FC236}">
                <a16:creationId xmlns:a16="http://schemas.microsoft.com/office/drawing/2014/main" id="{160FB79A-F389-4BD8-9B78-7837F0F6E659}"/>
              </a:ext>
            </a:extLst>
          </p:cNvPr>
          <p:cNvGrpSpPr/>
          <p:nvPr/>
        </p:nvGrpSpPr>
        <p:grpSpPr>
          <a:xfrm>
            <a:off x="802808" y="2060376"/>
            <a:ext cx="661839" cy="466960"/>
            <a:chOff x="490076" y="4279014"/>
            <a:chExt cx="903210" cy="637350"/>
          </a:xfrm>
        </p:grpSpPr>
        <p:grpSp>
          <p:nvGrpSpPr>
            <p:cNvPr id="275" name="Group 248">
              <a:extLst>
                <a:ext uri="{FF2B5EF4-FFF2-40B4-BE49-F238E27FC236}">
                  <a16:creationId xmlns:a16="http://schemas.microsoft.com/office/drawing/2014/main" id="{053BA2E6-DF4C-4599-907A-E80A824AB6EE}"/>
                </a:ext>
              </a:extLst>
            </p:cNvPr>
            <p:cNvGrpSpPr/>
            <p:nvPr/>
          </p:nvGrpSpPr>
          <p:grpSpPr>
            <a:xfrm>
              <a:off x="490076" y="4279014"/>
              <a:ext cx="709853" cy="637350"/>
              <a:chOff x="8331639" y="4886641"/>
              <a:chExt cx="1370300" cy="1230341"/>
            </a:xfrm>
          </p:grpSpPr>
          <p:grpSp>
            <p:nvGrpSpPr>
              <p:cNvPr id="286" name="Group 259">
                <a:extLst>
                  <a:ext uri="{FF2B5EF4-FFF2-40B4-BE49-F238E27FC236}">
                    <a16:creationId xmlns:a16="http://schemas.microsoft.com/office/drawing/2014/main" id="{38DD1262-0A30-44D9-8499-6D2ABBC4F494}"/>
                  </a:ext>
                </a:extLst>
              </p:cNvPr>
              <p:cNvGrpSpPr/>
              <p:nvPr/>
            </p:nvGrpSpPr>
            <p:grpSpPr>
              <a:xfrm>
                <a:off x="8331639" y="4886641"/>
                <a:ext cx="1370300" cy="1230341"/>
                <a:chOff x="-2759707" y="1099472"/>
                <a:chExt cx="7926138" cy="6799719"/>
              </a:xfrm>
            </p:grpSpPr>
            <p:sp>
              <p:nvSpPr>
                <p:cNvPr id="291" name="Rectangle 317">
                  <a:extLst>
                    <a:ext uri="{FF2B5EF4-FFF2-40B4-BE49-F238E27FC236}">
                      <a16:creationId xmlns:a16="http://schemas.microsoft.com/office/drawing/2014/main" id="{8264C715-4793-4AE2-B5EA-2EE5A4E0817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2" name="Rounded Rectangle 162">
                  <a:extLst>
                    <a:ext uri="{FF2B5EF4-FFF2-40B4-BE49-F238E27FC236}">
                      <a16:creationId xmlns:a16="http://schemas.microsoft.com/office/drawing/2014/main" id="{AD345C73-DDF9-4BE6-B6EA-E9C8025C57F8}"/>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3" name="Rectangle 266">
                  <a:extLst>
                    <a:ext uri="{FF2B5EF4-FFF2-40B4-BE49-F238E27FC236}">
                      <a16:creationId xmlns:a16="http://schemas.microsoft.com/office/drawing/2014/main" id="{4246F07C-96BE-4DAF-88D3-303EFCA38F72}"/>
                    </a:ext>
                  </a:extLst>
                </p:cNvPr>
                <p:cNvSpPr/>
                <p:nvPr/>
              </p:nvSpPr>
              <p:spPr bwMode="auto">
                <a:xfrm>
                  <a:off x="-2133709" y="1626405"/>
                  <a:ext cx="6674142" cy="436152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4" name="Rectangle 267">
                  <a:extLst>
                    <a:ext uri="{FF2B5EF4-FFF2-40B4-BE49-F238E27FC236}">
                      <a16:creationId xmlns:a16="http://schemas.microsoft.com/office/drawing/2014/main" id="{E8DAE8F7-478A-4A39-91CC-057F403F4896}"/>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287" name="Group 260">
                <a:extLst>
                  <a:ext uri="{FF2B5EF4-FFF2-40B4-BE49-F238E27FC236}">
                    <a16:creationId xmlns:a16="http://schemas.microsoft.com/office/drawing/2014/main" id="{677D78CB-1F5A-4F24-8396-CF30B5966530}"/>
                  </a:ext>
                </a:extLst>
              </p:cNvPr>
              <p:cNvGrpSpPr/>
              <p:nvPr/>
            </p:nvGrpSpPr>
            <p:grpSpPr>
              <a:xfrm>
                <a:off x="8809547" y="5122604"/>
                <a:ext cx="418607" cy="484954"/>
                <a:chOff x="8008997" y="3602971"/>
                <a:chExt cx="1156786" cy="1376926"/>
              </a:xfrm>
            </p:grpSpPr>
            <p:sp>
              <p:nvSpPr>
                <p:cNvPr id="288" name="Freeform 112">
                  <a:extLst>
                    <a:ext uri="{FF2B5EF4-FFF2-40B4-BE49-F238E27FC236}">
                      <a16:creationId xmlns:a16="http://schemas.microsoft.com/office/drawing/2014/main" id="{376A5229-E3AC-44EE-A647-F48AA20D8D44}"/>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89" name="Freeform 113">
                  <a:extLst>
                    <a:ext uri="{FF2B5EF4-FFF2-40B4-BE49-F238E27FC236}">
                      <a16:creationId xmlns:a16="http://schemas.microsoft.com/office/drawing/2014/main" id="{D80E6727-A635-40A4-9426-D0174CF54F21}"/>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90" name="Freeform 114">
                  <a:extLst>
                    <a:ext uri="{FF2B5EF4-FFF2-40B4-BE49-F238E27FC236}">
                      <a16:creationId xmlns:a16="http://schemas.microsoft.com/office/drawing/2014/main" id="{BB4DAAA6-BA26-48E3-BECB-D790873006EA}"/>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grpSp>
        <p:grpSp>
          <p:nvGrpSpPr>
            <p:cNvPr id="276" name="Group 249">
              <a:extLst>
                <a:ext uri="{FF2B5EF4-FFF2-40B4-BE49-F238E27FC236}">
                  <a16:creationId xmlns:a16="http://schemas.microsoft.com/office/drawing/2014/main" id="{BEC39072-0553-4B44-9B6B-1BED766DC737}"/>
                </a:ext>
              </a:extLst>
            </p:cNvPr>
            <p:cNvGrpSpPr/>
            <p:nvPr/>
          </p:nvGrpSpPr>
          <p:grpSpPr>
            <a:xfrm>
              <a:off x="1121287" y="4532810"/>
              <a:ext cx="271999" cy="271999"/>
              <a:chOff x="6734349" y="1631589"/>
              <a:chExt cx="2704850" cy="2704850"/>
            </a:xfrm>
          </p:grpSpPr>
          <p:sp>
            <p:nvSpPr>
              <p:cNvPr id="277" name="Rectangle 250">
                <a:extLst>
                  <a:ext uri="{FF2B5EF4-FFF2-40B4-BE49-F238E27FC236}">
                    <a16:creationId xmlns:a16="http://schemas.microsoft.com/office/drawing/2014/main" id="{A8DBF583-AFEE-4887-AE6A-38E6FE9E98AB}"/>
                  </a:ext>
                </a:extLst>
              </p:cNvPr>
              <p:cNvSpPr/>
              <p:nvPr/>
            </p:nvSpPr>
            <p:spPr bwMode="auto">
              <a:xfrm>
                <a:off x="6734349" y="2183848"/>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78" name="Rectangle 251">
                <a:extLst>
                  <a:ext uri="{FF2B5EF4-FFF2-40B4-BE49-F238E27FC236}">
                    <a16:creationId xmlns:a16="http://schemas.microsoft.com/office/drawing/2014/main" id="{E2770AFC-0A12-441C-8681-1ADE1411CA7B}"/>
                  </a:ext>
                </a:extLst>
              </p:cNvPr>
              <p:cNvSpPr/>
              <p:nvPr/>
            </p:nvSpPr>
            <p:spPr bwMode="auto">
              <a:xfrm>
                <a:off x="6734349" y="2702350"/>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79" name="Group 252">
                <a:extLst>
                  <a:ext uri="{FF2B5EF4-FFF2-40B4-BE49-F238E27FC236}">
                    <a16:creationId xmlns:a16="http://schemas.microsoft.com/office/drawing/2014/main" id="{DB2927AB-B87B-42CA-B55C-223FB8778EEC}"/>
                  </a:ext>
                </a:extLst>
              </p:cNvPr>
              <p:cNvGrpSpPr/>
              <p:nvPr/>
            </p:nvGrpSpPr>
            <p:grpSpPr>
              <a:xfrm rot="16200000">
                <a:off x="6733543" y="2161430"/>
                <a:ext cx="2704850" cy="1645167"/>
                <a:chOff x="6734349" y="2021473"/>
                <a:chExt cx="2704850" cy="1645167"/>
              </a:xfrm>
            </p:grpSpPr>
            <p:sp>
              <p:nvSpPr>
                <p:cNvPr id="284" name="Rectangle 257">
                  <a:extLst>
                    <a:ext uri="{FF2B5EF4-FFF2-40B4-BE49-F238E27FC236}">
                      <a16:creationId xmlns:a16="http://schemas.microsoft.com/office/drawing/2014/main" id="{483C463B-35EF-4E94-BFB7-40224CD20625}"/>
                    </a:ext>
                  </a:extLst>
                </p:cNvPr>
                <p:cNvSpPr/>
                <p:nvPr/>
              </p:nvSpPr>
              <p:spPr bwMode="auto">
                <a:xfrm>
                  <a:off x="6734349" y="2021473"/>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5" name="Rectangle 258">
                  <a:extLst>
                    <a:ext uri="{FF2B5EF4-FFF2-40B4-BE49-F238E27FC236}">
                      <a16:creationId xmlns:a16="http://schemas.microsoft.com/office/drawing/2014/main" id="{1303FC63-6C2F-49EC-B4C4-B17147654775}"/>
                    </a:ext>
                  </a:extLst>
                </p:cNvPr>
                <p:cNvSpPr/>
                <p:nvPr/>
              </p:nvSpPr>
              <p:spPr bwMode="auto">
                <a:xfrm>
                  <a:off x="6734349" y="2539975"/>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80" name="Rectangle 253">
                <a:extLst>
                  <a:ext uri="{FF2B5EF4-FFF2-40B4-BE49-F238E27FC236}">
                    <a16:creationId xmlns:a16="http://schemas.microsoft.com/office/drawing/2014/main" id="{404D492B-02D8-4AB2-AC07-975AE75CF49E}"/>
                  </a:ext>
                </a:extLst>
              </p:cNvPr>
              <p:cNvSpPr/>
              <p:nvPr/>
            </p:nvSpPr>
            <p:spPr bwMode="auto">
              <a:xfrm>
                <a:off x="6848371" y="1729692"/>
                <a:ext cx="2475194" cy="250938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1" name="Rounded Rectangle 263">
                <a:extLst>
                  <a:ext uri="{FF2B5EF4-FFF2-40B4-BE49-F238E27FC236}">
                    <a16:creationId xmlns:a16="http://schemas.microsoft.com/office/drawing/2014/main" id="{336A63D8-2F9A-497C-863D-46EB3ECA7501}"/>
                  </a:ext>
                </a:extLst>
              </p:cNvPr>
              <p:cNvSpPr/>
              <p:nvPr/>
            </p:nvSpPr>
            <p:spPr bwMode="auto">
              <a:xfrm>
                <a:off x="7166011" y="2100741"/>
                <a:ext cx="1808775" cy="1769902"/>
              </a:xfrm>
              <a:prstGeom prst="roundRect">
                <a:avLst>
                  <a:gd name="adj" fmla="val 9945"/>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2" name="Rounded Rectangle 264">
                <a:extLst>
                  <a:ext uri="{FF2B5EF4-FFF2-40B4-BE49-F238E27FC236}">
                    <a16:creationId xmlns:a16="http://schemas.microsoft.com/office/drawing/2014/main" id="{8A0F7030-A0D1-49A7-AF9B-143593219BA9}"/>
                  </a:ext>
                </a:extLst>
              </p:cNvPr>
              <p:cNvSpPr/>
              <p:nvPr/>
            </p:nvSpPr>
            <p:spPr bwMode="auto">
              <a:xfrm>
                <a:off x="7373206" y="2219957"/>
                <a:ext cx="1475468" cy="1498515"/>
              </a:xfrm>
              <a:prstGeom prst="roundRect">
                <a:avLst>
                  <a:gd name="adj" fmla="val 9945"/>
                </a:avLst>
              </a:prstGeom>
              <a:solidFill>
                <a:srgbClr val="D0D0D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3" name="Freeform 265">
                <a:extLst>
                  <a:ext uri="{FF2B5EF4-FFF2-40B4-BE49-F238E27FC236}">
                    <a16:creationId xmlns:a16="http://schemas.microsoft.com/office/drawing/2014/main" id="{288692F3-7735-4E74-98FB-54A0579281EF}"/>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pic>
        <p:nvPicPr>
          <p:cNvPr id="295" name="Picture 247">
            <a:extLst>
              <a:ext uri="{FF2B5EF4-FFF2-40B4-BE49-F238E27FC236}">
                <a16:creationId xmlns:a16="http://schemas.microsoft.com/office/drawing/2014/main" id="{19A74322-836C-4D79-A3E5-F19069F457B9}"/>
              </a:ext>
            </a:extLst>
          </p:cNvPr>
          <p:cNvPicPr>
            <a:picLocks noChangeAspect="1"/>
          </p:cNvPicPr>
          <p:nvPr/>
        </p:nvPicPr>
        <p:blipFill>
          <a:blip r:embed="rId6"/>
          <a:stretch>
            <a:fillRect/>
          </a:stretch>
        </p:blipFill>
        <p:spPr>
          <a:xfrm>
            <a:off x="1112994" y="2381631"/>
            <a:ext cx="268901" cy="173641"/>
          </a:xfrm>
          <a:prstGeom prst="rect">
            <a:avLst/>
          </a:prstGeom>
        </p:spPr>
      </p:pic>
      <p:cxnSp>
        <p:nvCxnSpPr>
          <p:cNvPr id="297" name="Straight Connector 67">
            <a:extLst>
              <a:ext uri="{FF2B5EF4-FFF2-40B4-BE49-F238E27FC236}">
                <a16:creationId xmlns:a16="http://schemas.microsoft.com/office/drawing/2014/main" id="{D41615FC-D031-4EC3-83E2-F83D831BC577}"/>
              </a:ext>
            </a:extLst>
          </p:cNvPr>
          <p:cNvCxnSpPr>
            <a:cxnSpLocks/>
          </p:cNvCxnSpPr>
          <p:nvPr/>
        </p:nvCxnSpPr>
        <p:spPr>
          <a:xfrm>
            <a:off x="1654276" y="1831066"/>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298" name="Straight Connector 285">
            <a:extLst>
              <a:ext uri="{FF2B5EF4-FFF2-40B4-BE49-F238E27FC236}">
                <a16:creationId xmlns:a16="http://schemas.microsoft.com/office/drawing/2014/main" id="{6C456FE3-BD00-4A06-AF8D-E920E1E0AF8E}"/>
              </a:ext>
            </a:extLst>
          </p:cNvPr>
          <p:cNvCxnSpPr>
            <a:cxnSpLocks/>
          </p:cNvCxnSpPr>
          <p:nvPr/>
        </p:nvCxnSpPr>
        <p:spPr>
          <a:xfrm>
            <a:off x="1654276" y="5891654"/>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299" name="Straight Connector 297">
            <a:extLst>
              <a:ext uri="{FF2B5EF4-FFF2-40B4-BE49-F238E27FC236}">
                <a16:creationId xmlns:a16="http://schemas.microsoft.com/office/drawing/2014/main" id="{E18A5047-F957-44F9-965C-70EE469D58B8}"/>
              </a:ext>
            </a:extLst>
          </p:cNvPr>
          <p:cNvCxnSpPr>
            <a:cxnSpLocks/>
          </p:cNvCxnSpPr>
          <p:nvPr/>
        </p:nvCxnSpPr>
        <p:spPr>
          <a:xfrm>
            <a:off x="10704799" y="1875794"/>
            <a:ext cx="0" cy="4074859"/>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300" name="Straight Connector 298">
            <a:extLst>
              <a:ext uri="{FF2B5EF4-FFF2-40B4-BE49-F238E27FC236}">
                <a16:creationId xmlns:a16="http://schemas.microsoft.com/office/drawing/2014/main" id="{6006B662-D59D-435B-B4B1-72A904AC2EB2}"/>
              </a:ext>
            </a:extLst>
          </p:cNvPr>
          <p:cNvCxnSpPr>
            <a:cxnSpLocks/>
          </p:cNvCxnSpPr>
          <p:nvPr/>
        </p:nvCxnSpPr>
        <p:spPr>
          <a:xfrm>
            <a:off x="10698056" y="1875794"/>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301" name="Straight Connector 299">
            <a:extLst>
              <a:ext uri="{FF2B5EF4-FFF2-40B4-BE49-F238E27FC236}">
                <a16:creationId xmlns:a16="http://schemas.microsoft.com/office/drawing/2014/main" id="{C512E08F-A765-4B3C-A3E4-7F881DEF538D}"/>
              </a:ext>
            </a:extLst>
          </p:cNvPr>
          <p:cNvCxnSpPr>
            <a:cxnSpLocks/>
          </p:cNvCxnSpPr>
          <p:nvPr/>
        </p:nvCxnSpPr>
        <p:spPr>
          <a:xfrm>
            <a:off x="10704795" y="5929642"/>
            <a:ext cx="141541" cy="0"/>
          </a:xfrm>
          <a:prstGeom prst="line">
            <a:avLst/>
          </a:prstGeom>
          <a:noFill/>
          <a:ln w="9525" cap="flat" cmpd="sng" algn="ctr">
            <a:solidFill>
              <a:srgbClr val="002050">
                <a:lumMod val="75000"/>
                <a:lumOff val="25000"/>
              </a:srgbClr>
            </a:solidFill>
            <a:prstDash val="lgDash"/>
            <a:headEnd type="none"/>
            <a:tailEnd type="none"/>
          </a:ln>
          <a:effectLst/>
        </p:spPr>
      </p:cxnSp>
      <p:sp>
        <p:nvSpPr>
          <p:cNvPr id="305" name="TextBox 74">
            <a:extLst>
              <a:ext uri="{FF2B5EF4-FFF2-40B4-BE49-F238E27FC236}">
                <a16:creationId xmlns:a16="http://schemas.microsoft.com/office/drawing/2014/main" id="{D44BBB6E-2B52-498A-AB1B-69C4957F9216}"/>
              </a:ext>
            </a:extLst>
          </p:cNvPr>
          <p:cNvSpPr txBox="1"/>
          <p:nvPr/>
        </p:nvSpPr>
        <p:spPr>
          <a:xfrm>
            <a:off x="3032727" y="4034796"/>
            <a:ext cx="720063" cy="22807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STORAGE</a:t>
            </a:r>
          </a:p>
        </p:txBody>
      </p:sp>
      <p:sp>
        <p:nvSpPr>
          <p:cNvPr id="307" name="Rectangle 268">
            <a:extLst>
              <a:ext uri="{FF2B5EF4-FFF2-40B4-BE49-F238E27FC236}">
                <a16:creationId xmlns:a16="http://schemas.microsoft.com/office/drawing/2014/main" id="{06E57938-6DB2-4735-951D-DA8F2E7EA6CC}"/>
              </a:ext>
            </a:extLst>
          </p:cNvPr>
          <p:cNvSpPr/>
          <p:nvPr/>
        </p:nvSpPr>
        <p:spPr>
          <a:xfrm>
            <a:off x="6809050" y="4040709"/>
            <a:ext cx="853119" cy="228076"/>
          </a:xfrm>
          <a:prstGeom prst="rect">
            <a:avLst/>
          </a:prstGeom>
        </p:spPr>
        <p:txBody>
          <a:bodyPr wrap="none">
            <a:spAutoFit/>
          </a:bodyPr>
          <a:lstStyle/>
          <a:p>
            <a:pPr defTabSz="932239">
              <a:defRPr/>
            </a:pPr>
            <a:r>
              <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309" name="TextBox 58">
            <a:extLst>
              <a:ext uri="{FF2B5EF4-FFF2-40B4-BE49-F238E27FC236}">
                <a16:creationId xmlns:a16="http://schemas.microsoft.com/office/drawing/2014/main" id="{86C179DB-CE59-4AD3-A070-7575358961C0}"/>
              </a:ext>
            </a:extLst>
          </p:cNvPr>
          <p:cNvSpPr txBox="1"/>
          <p:nvPr/>
        </p:nvSpPr>
        <p:spPr>
          <a:xfrm>
            <a:off x="5303912" y="2130678"/>
            <a:ext cx="988980" cy="650250"/>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MACHINE LEARNING</a:t>
            </a:r>
            <a:br>
              <a:rPr lang="en-US" sz="882" dirty="0">
                <a:solidFill>
                  <a:srgbClr val="505050"/>
                </a:solidFill>
                <a:latin typeface="Segoe UI Semibold" panose="020B0702040204020203" pitchFamily="34" charset="0"/>
                <a:cs typeface="Segoe UI Semibold" panose="020B0702040204020203" pitchFamily="34" charset="0"/>
              </a:rPr>
            </a:br>
            <a:r>
              <a:rPr lang="en-US" sz="882" dirty="0">
                <a:solidFill>
                  <a:srgbClr val="505050"/>
                </a:solidFill>
                <a:latin typeface="Segoe UI Semibold" panose="020B0702040204020203" pitchFamily="34" charset="0"/>
                <a:cs typeface="Segoe UI Semibold" panose="020B0702040204020203" pitchFamily="34" charset="0"/>
              </a:rPr>
              <a:t>SERVICE  </a:t>
            </a:r>
          </a:p>
        </p:txBody>
      </p:sp>
      <p:sp>
        <p:nvSpPr>
          <p:cNvPr id="312" name="Rectangle: Rounded Corners 14">
            <a:extLst>
              <a:ext uri="{FF2B5EF4-FFF2-40B4-BE49-F238E27FC236}">
                <a16:creationId xmlns:a16="http://schemas.microsoft.com/office/drawing/2014/main" id="{0E16F4F7-32D3-4C14-AB23-C5CED566C84E}"/>
              </a:ext>
            </a:extLst>
          </p:cNvPr>
          <p:cNvSpPr/>
          <p:nvPr/>
        </p:nvSpPr>
        <p:spPr bwMode="auto">
          <a:xfrm>
            <a:off x="2092258" y="3362460"/>
            <a:ext cx="2702123" cy="108905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4" name="Rectangle: Rounded Corners 275">
            <a:extLst>
              <a:ext uri="{FF2B5EF4-FFF2-40B4-BE49-F238E27FC236}">
                <a16:creationId xmlns:a16="http://schemas.microsoft.com/office/drawing/2014/main" id="{1559CBD6-A5DA-4314-B406-C664A4D69C94}"/>
              </a:ext>
            </a:extLst>
          </p:cNvPr>
          <p:cNvSpPr/>
          <p:nvPr/>
        </p:nvSpPr>
        <p:spPr bwMode="auto">
          <a:xfrm>
            <a:off x="5274058" y="3365407"/>
            <a:ext cx="2918842" cy="108179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Rectangle: Rounded Corners 276">
            <a:extLst>
              <a:ext uri="{FF2B5EF4-FFF2-40B4-BE49-F238E27FC236}">
                <a16:creationId xmlns:a16="http://schemas.microsoft.com/office/drawing/2014/main" id="{61330912-3103-48C9-A3FB-306016FE3329}"/>
              </a:ext>
            </a:extLst>
          </p:cNvPr>
          <p:cNvSpPr/>
          <p:nvPr/>
        </p:nvSpPr>
        <p:spPr bwMode="auto">
          <a:xfrm>
            <a:off x="5264768" y="1553925"/>
            <a:ext cx="2919464" cy="1125182"/>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9" name="Straight Arrow Connector 290">
            <a:extLst>
              <a:ext uri="{FF2B5EF4-FFF2-40B4-BE49-F238E27FC236}">
                <a16:creationId xmlns:a16="http://schemas.microsoft.com/office/drawing/2014/main" id="{8715123B-F304-427F-9A65-5DFEF868D031}"/>
              </a:ext>
            </a:extLst>
          </p:cNvPr>
          <p:cNvCxnSpPr>
            <a:cxnSpLocks/>
            <a:stCxn id="312" idx="3"/>
            <a:endCxn id="314" idx="1"/>
          </p:cNvCxnSpPr>
          <p:nvPr/>
        </p:nvCxnSpPr>
        <p:spPr>
          <a:xfrm flipV="1">
            <a:off x="4794381" y="3906305"/>
            <a:ext cx="479677" cy="683"/>
          </a:xfrm>
          <a:prstGeom prst="straightConnector1">
            <a:avLst/>
          </a:prstGeom>
          <a:noFill/>
          <a:ln w="9525" cap="flat" cmpd="sng" algn="ctr">
            <a:solidFill>
              <a:srgbClr val="002050">
                <a:lumMod val="75000"/>
                <a:lumOff val="25000"/>
              </a:srgbClr>
            </a:solidFill>
            <a:prstDash val="lgDash"/>
            <a:headEnd type="triangle" w="med" len="med"/>
            <a:tailEnd type="triangle" w="med" len="med"/>
          </a:ln>
          <a:effectLst/>
        </p:spPr>
      </p:cxnSp>
      <p:sp>
        <p:nvSpPr>
          <p:cNvPr id="321" name="TextBox 295">
            <a:extLst>
              <a:ext uri="{FF2B5EF4-FFF2-40B4-BE49-F238E27FC236}">
                <a16:creationId xmlns:a16="http://schemas.microsoft.com/office/drawing/2014/main" id="{78E63AEA-09C4-4A7B-B440-477B8C3A428D}"/>
              </a:ext>
            </a:extLst>
          </p:cNvPr>
          <p:cNvSpPr txBox="1"/>
          <p:nvPr/>
        </p:nvSpPr>
        <p:spPr>
          <a:xfrm>
            <a:off x="5264768" y="1124744"/>
            <a:ext cx="1757555" cy="479745"/>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MODEL TRAINING</a:t>
            </a:r>
          </a:p>
        </p:txBody>
      </p:sp>
      <p:sp>
        <p:nvSpPr>
          <p:cNvPr id="322" name="TextBox 302">
            <a:extLst>
              <a:ext uri="{FF2B5EF4-FFF2-40B4-BE49-F238E27FC236}">
                <a16:creationId xmlns:a16="http://schemas.microsoft.com/office/drawing/2014/main" id="{83C42ADE-D787-4249-9D6C-FDF20DF705E9}"/>
              </a:ext>
            </a:extLst>
          </p:cNvPr>
          <p:cNvSpPr txBox="1"/>
          <p:nvPr/>
        </p:nvSpPr>
        <p:spPr>
          <a:xfrm>
            <a:off x="2092259" y="2828625"/>
            <a:ext cx="1291764" cy="66976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LONG TERM</a:t>
            </a:r>
            <a:br>
              <a:rPr lang="en-US" sz="1372" dirty="0">
                <a:gradFill>
                  <a:gsLst>
                    <a:gs pos="2917">
                      <a:srgbClr val="505050"/>
                    </a:gs>
                    <a:gs pos="30000">
                      <a:srgbClr val="505050"/>
                    </a:gs>
                  </a:gsLst>
                  <a:lin ang="5400000" scaled="0"/>
                </a:gradFill>
                <a:latin typeface="Segoe UI Semilight"/>
              </a:rPr>
            </a:br>
            <a:r>
              <a:rPr lang="en-US" sz="1372" dirty="0">
                <a:gradFill>
                  <a:gsLst>
                    <a:gs pos="2917">
                      <a:srgbClr val="505050"/>
                    </a:gs>
                    <a:gs pos="30000">
                      <a:srgbClr val="505050"/>
                    </a:gs>
                  </a:gsLst>
                  <a:lin ang="5400000" scaled="0"/>
                </a:gradFill>
                <a:latin typeface="Segoe UI Semilight"/>
              </a:rPr>
              <a:t>STORAGE</a:t>
            </a:r>
          </a:p>
        </p:txBody>
      </p:sp>
      <p:sp>
        <p:nvSpPr>
          <p:cNvPr id="323" name="TextBox 304">
            <a:extLst>
              <a:ext uri="{FF2B5EF4-FFF2-40B4-BE49-F238E27FC236}">
                <a16:creationId xmlns:a16="http://schemas.microsoft.com/office/drawing/2014/main" id="{9683C27C-ED46-4A84-9C87-BAE318D463A7}"/>
              </a:ext>
            </a:extLst>
          </p:cNvPr>
          <p:cNvSpPr txBox="1"/>
          <p:nvPr/>
        </p:nvSpPr>
        <p:spPr>
          <a:xfrm>
            <a:off x="5172230" y="2987282"/>
            <a:ext cx="1897364" cy="479709"/>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DATA PREPARATION</a:t>
            </a:r>
          </a:p>
        </p:txBody>
      </p:sp>
      <p:cxnSp>
        <p:nvCxnSpPr>
          <p:cNvPr id="324" name="Straight Arrow Connector 284">
            <a:extLst>
              <a:ext uri="{FF2B5EF4-FFF2-40B4-BE49-F238E27FC236}">
                <a16:creationId xmlns:a16="http://schemas.microsoft.com/office/drawing/2014/main" id="{389D5FD3-224B-4928-A57B-3A97580BB92E}"/>
              </a:ext>
            </a:extLst>
          </p:cNvPr>
          <p:cNvCxnSpPr>
            <a:cxnSpLocks/>
          </p:cNvCxnSpPr>
          <p:nvPr/>
        </p:nvCxnSpPr>
        <p:spPr>
          <a:xfrm flipV="1">
            <a:off x="1804090" y="3870328"/>
            <a:ext cx="228966" cy="1"/>
          </a:xfrm>
          <a:prstGeom prst="straightConnector1">
            <a:avLst/>
          </a:prstGeom>
          <a:noFill/>
          <a:ln w="9525" cap="flat" cmpd="sng" algn="ctr">
            <a:solidFill>
              <a:srgbClr val="002050">
                <a:lumMod val="75000"/>
                <a:lumOff val="25000"/>
              </a:srgbClr>
            </a:solidFill>
            <a:prstDash val="lgDash"/>
            <a:headEnd type="none"/>
            <a:tailEnd type="triangle"/>
          </a:ln>
          <a:effectLst/>
        </p:spPr>
      </p:cxnSp>
      <p:pic>
        <p:nvPicPr>
          <p:cNvPr id="326" name="Picture 26" descr="Image result for Azure Blob Storage icon">
            <a:extLst>
              <a:ext uri="{FF2B5EF4-FFF2-40B4-BE49-F238E27FC236}">
                <a16:creationId xmlns:a16="http://schemas.microsoft.com/office/drawing/2014/main" id="{2D56497A-444A-4D6D-913A-3BCE805DCA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159688" y="3514891"/>
            <a:ext cx="466141" cy="466141"/>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155">
            <a:extLst>
              <a:ext uri="{FF2B5EF4-FFF2-40B4-BE49-F238E27FC236}">
                <a16:creationId xmlns:a16="http://schemas.microsoft.com/office/drawing/2014/main" id="{22C3F4E0-6EDA-419A-8694-20C7CD3D39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91944" y="1748816"/>
            <a:ext cx="466141" cy="466141"/>
          </a:xfrm>
          <a:prstGeom prst="rect">
            <a:avLst/>
          </a:prstGeom>
        </p:spPr>
      </p:pic>
      <p:sp>
        <p:nvSpPr>
          <p:cNvPr id="334" name="TextBox 159">
            <a:extLst>
              <a:ext uri="{FF2B5EF4-FFF2-40B4-BE49-F238E27FC236}">
                <a16:creationId xmlns:a16="http://schemas.microsoft.com/office/drawing/2014/main" id="{E1EB1CC2-762D-44EC-A324-3DCC75B904FE}"/>
              </a:ext>
            </a:extLst>
          </p:cNvPr>
          <p:cNvSpPr txBox="1"/>
          <p:nvPr/>
        </p:nvSpPr>
        <p:spPr>
          <a:xfrm>
            <a:off x="6154669" y="2130678"/>
            <a:ext cx="1220264" cy="528201"/>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DATABRICKS</a:t>
            </a:r>
            <a:br>
              <a:rPr lang="en-US" sz="882" dirty="0">
                <a:solidFill>
                  <a:srgbClr val="505050"/>
                </a:solidFill>
                <a:latin typeface="Segoe UI Semibold" panose="020B0702040204020203" pitchFamily="34" charset="0"/>
                <a:cs typeface="Segoe UI Semibold" panose="020B0702040204020203" pitchFamily="34" charset="0"/>
              </a:rPr>
            </a:br>
            <a:r>
              <a:rPr lang="en-US" sz="882" dirty="0">
                <a:solidFill>
                  <a:srgbClr val="505050"/>
                </a:solidFill>
                <a:latin typeface="Segoe UI Semibold" panose="020B0702040204020203" pitchFamily="34" charset="0"/>
                <a:cs typeface="Segoe UI Semibold" panose="020B0702040204020203" pitchFamily="34" charset="0"/>
              </a:rPr>
              <a:t>(Spark ML)</a:t>
            </a:r>
          </a:p>
        </p:txBody>
      </p:sp>
      <p:sp>
        <p:nvSpPr>
          <p:cNvPr id="336" name="TextBox 162">
            <a:extLst>
              <a:ext uri="{FF2B5EF4-FFF2-40B4-BE49-F238E27FC236}">
                <a16:creationId xmlns:a16="http://schemas.microsoft.com/office/drawing/2014/main" id="{AB78F865-F1D1-4AF4-B614-F0C6DF1D6CB0}"/>
              </a:ext>
            </a:extLst>
          </p:cNvPr>
          <p:cNvSpPr txBox="1"/>
          <p:nvPr/>
        </p:nvSpPr>
        <p:spPr>
          <a:xfrm>
            <a:off x="7185624" y="2130678"/>
            <a:ext cx="843922" cy="405952"/>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NOTEBOOKS</a:t>
            </a:r>
          </a:p>
        </p:txBody>
      </p:sp>
      <p:sp>
        <p:nvSpPr>
          <p:cNvPr id="338" name="Rectangle: Rounded Corners 283">
            <a:extLst>
              <a:ext uri="{FF2B5EF4-FFF2-40B4-BE49-F238E27FC236}">
                <a16:creationId xmlns:a16="http://schemas.microsoft.com/office/drawing/2014/main" id="{5C4155AF-2F12-4201-9B40-CC63E2A788F0}"/>
              </a:ext>
            </a:extLst>
          </p:cNvPr>
          <p:cNvSpPr/>
          <p:nvPr/>
        </p:nvSpPr>
        <p:spPr bwMode="auto">
          <a:xfrm>
            <a:off x="8643773" y="1516844"/>
            <a:ext cx="1633075" cy="210614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TextBox 286">
            <a:extLst>
              <a:ext uri="{FF2B5EF4-FFF2-40B4-BE49-F238E27FC236}">
                <a16:creationId xmlns:a16="http://schemas.microsoft.com/office/drawing/2014/main" id="{28FA90E5-555E-4A4C-BC79-73A1092BCA13}"/>
              </a:ext>
            </a:extLst>
          </p:cNvPr>
          <p:cNvSpPr txBox="1"/>
          <p:nvPr/>
        </p:nvSpPr>
        <p:spPr>
          <a:xfrm>
            <a:off x="9007024" y="1124744"/>
            <a:ext cx="1269821" cy="479709"/>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DATA MART</a:t>
            </a:r>
          </a:p>
        </p:txBody>
      </p:sp>
      <p:sp>
        <p:nvSpPr>
          <p:cNvPr id="350" name="TextBox 311">
            <a:extLst>
              <a:ext uri="{FF2B5EF4-FFF2-40B4-BE49-F238E27FC236}">
                <a16:creationId xmlns:a16="http://schemas.microsoft.com/office/drawing/2014/main" id="{1A7E302A-D9AE-4D73-A7EE-A97225F169A9}"/>
              </a:ext>
            </a:extLst>
          </p:cNvPr>
          <p:cNvSpPr txBox="1"/>
          <p:nvPr/>
        </p:nvSpPr>
        <p:spPr>
          <a:xfrm>
            <a:off x="8712277" y="2191278"/>
            <a:ext cx="843922" cy="406002"/>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a:solidFill>
                  <a:srgbClr val="505050"/>
                </a:solidFill>
                <a:latin typeface="Segoe UI Semibold" panose="020B0702040204020203" pitchFamily="34" charset="0"/>
                <a:cs typeface="Segoe UI Semibold" panose="020B0702040204020203" pitchFamily="34" charset="0"/>
              </a:rPr>
              <a:t>SQL DB </a:t>
            </a:r>
          </a:p>
        </p:txBody>
      </p:sp>
      <p:grpSp>
        <p:nvGrpSpPr>
          <p:cNvPr id="351" name="Group 312">
            <a:extLst>
              <a:ext uri="{FF2B5EF4-FFF2-40B4-BE49-F238E27FC236}">
                <a16:creationId xmlns:a16="http://schemas.microsoft.com/office/drawing/2014/main" id="{2353CA97-EF19-4BB4-9696-564A6BF42BA8}"/>
              </a:ext>
            </a:extLst>
          </p:cNvPr>
          <p:cNvGrpSpPr>
            <a:grpSpLocks noChangeAspect="1"/>
          </p:cNvGrpSpPr>
          <p:nvPr/>
        </p:nvGrpSpPr>
        <p:grpSpPr>
          <a:xfrm>
            <a:off x="8959338" y="1763157"/>
            <a:ext cx="352011" cy="466141"/>
            <a:chOff x="6372224" y="3082295"/>
            <a:chExt cx="1533525" cy="2030732"/>
          </a:xfrm>
        </p:grpSpPr>
        <p:sp>
          <p:nvSpPr>
            <p:cNvPr id="352" name="Freeform: Shape 313">
              <a:extLst>
                <a:ext uri="{FF2B5EF4-FFF2-40B4-BE49-F238E27FC236}">
                  <a16:creationId xmlns:a16="http://schemas.microsoft.com/office/drawing/2014/main" id="{7FB83BAF-01E6-4F83-9906-B567ADCBAE70}"/>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3" name="Freeform: Shape 314">
              <a:extLst>
                <a:ext uri="{FF2B5EF4-FFF2-40B4-BE49-F238E27FC236}">
                  <a16:creationId xmlns:a16="http://schemas.microsoft.com/office/drawing/2014/main" id="{174F22E3-7FA3-4AC7-B20E-030D161718BD}"/>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4" name="Freeform: Shape 315">
              <a:extLst>
                <a:ext uri="{FF2B5EF4-FFF2-40B4-BE49-F238E27FC236}">
                  <a16:creationId xmlns:a16="http://schemas.microsoft.com/office/drawing/2014/main" id="{2F3E4D40-23D9-4DA7-B64E-4334EB11B027}"/>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5" name="Freeform: Shape 316">
              <a:extLst>
                <a:ext uri="{FF2B5EF4-FFF2-40B4-BE49-F238E27FC236}">
                  <a16:creationId xmlns:a16="http://schemas.microsoft.com/office/drawing/2014/main" id="{A0C5A37A-4AAB-4026-B115-52BDA123CE04}"/>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6" name="Freeform: Shape 317">
              <a:extLst>
                <a:ext uri="{FF2B5EF4-FFF2-40B4-BE49-F238E27FC236}">
                  <a16:creationId xmlns:a16="http://schemas.microsoft.com/office/drawing/2014/main" id="{6F5C35F3-C9E2-4A80-BDF5-98E08CD83B3D}"/>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7" name="Freeform: Shape 318">
              <a:extLst>
                <a:ext uri="{FF2B5EF4-FFF2-40B4-BE49-F238E27FC236}">
                  <a16:creationId xmlns:a16="http://schemas.microsoft.com/office/drawing/2014/main" id="{6921D373-27B5-4ADC-A579-FB4273F3AA18}"/>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8" name="Freeform: Shape 319">
              <a:extLst>
                <a:ext uri="{FF2B5EF4-FFF2-40B4-BE49-F238E27FC236}">
                  <a16:creationId xmlns:a16="http://schemas.microsoft.com/office/drawing/2014/main" id="{12A33517-0EAD-4E1D-BD56-A9F8E4004F90}"/>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9" name="Freeform: Shape 320">
              <a:extLst>
                <a:ext uri="{FF2B5EF4-FFF2-40B4-BE49-F238E27FC236}">
                  <a16:creationId xmlns:a16="http://schemas.microsoft.com/office/drawing/2014/main" id="{EF0012DE-2F41-497E-BA78-F8DC158B0EE0}"/>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grpSp>
      <p:pic>
        <p:nvPicPr>
          <p:cNvPr id="360" name="Picture 324">
            <a:extLst>
              <a:ext uri="{FF2B5EF4-FFF2-40B4-BE49-F238E27FC236}">
                <a16:creationId xmlns:a16="http://schemas.microsoft.com/office/drawing/2014/main" id="{0BF8B6BD-9440-4FCB-8D8D-DF6E194E20F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83210" y="2051204"/>
            <a:ext cx="485593" cy="485593"/>
          </a:xfrm>
          <a:prstGeom prst="rect">
            <a:avLst/>
          </a:prstGeom>
        </p:spPr>
      </p:pic>
      <p:sp>
        <p:nvSpPr>
          <p:cNvPr id="361" name="TextBox 325">
            <a:extLst>
              <a:ext uri="{FF2B5EF4-FFF2-40B4-BE49-F238E27FC236}">
                <a16:creationId xmlns:a16="http://schemas.microsoft.com/office/drawing/2014/main" id="{497CBF80-AD4A-4820-9788-6DD1D4E891F9}"/>
              </a:ext>
            </a:extLst>
          </p:cNvPr>
          <p:cNvSpPr txBox="1"/>
          <p:nvPr/>
        </p:nvSpPr>
        <p:spPr>
          <a:xfrm>
            <a:off x="9475958" y="2461811"/>
            <a:ext cx="843922" cy="406002"/>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a:solidFill>
                  <a:srgbClr val="505050"/>
                </a:solidFill>
                <a:latin typeface="Segoe UI Semibold" panose="020B0702040204020203" pitchFamily="34" charset="0"/>
                <a:cs typeface="Segoe UI Semibold" panose="020B0702040204020203" pitchFamily="34" charset="0"/>
              </a:rPr>
              <a:t>SQL DW </a:t>
            </a:r>
          </a:p>
        </p:txBody>
      </p:sp>
      <p:pic>
        <p:nvPicPr>
          <p:cNvPr id="362" name="Picture 56">
            <a:extLst>
              <a:ext uri="{FF2B5EF4-FFF2-40B4-BE49-F238E27FC236}">
                <a16:creationId xmlns:a16="http://schemas.microsoft.com/office/drawing/2014/main" id="{6F46E20C-3B53-4C47-B68D-178A0F29484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03235" y="2695439"/>
            <a:ext cx="506015" cy="391236"/>
          </a:xfrm>
          <a:prstGeom prst="rect">
            <a:avLst/>
          </a:prstGeom>
        </p:spPr>
      </p:pic>
      <p:sp>
        <p:nvSpPr>
          <p:cNvPr id="363" name="TextBox 327">
            <a:extLst>
              <a:ext uri="{FF2B5EF4-FFF2-40B4-BE49-F238E27FC236}">
                <a16:creationId xmlns:a16="http://schemas.microsoft.com/office/drawing/2014/main" id="{BB9251EA-255F-4A51-96D8-0EF9EFC1FBC6}"/>
              </a:ext>
            </a:extLst>
          </p:cNvPr>
          <p:cNvSpPr txBox="1"/>
          <p:nvPr/>
        </p:nvSpPr>
        <p:spPr>
          <a:xfrm>
            <a:off x="8734281" y="3140925"/>
            <a:ext cx="843922" cy="528100"/>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ANALYSIS SERVICES</a:t>
            </a:r>
          </a:p>
        </p:txBody>
      </p:sp>
      <p:sp>
        <p:nvSpPr>
          <p:cNvPr id="365" name="TextBox 329">
            <a:extLst>
              <a:ext uri="{FF2B5EF4-FFF2-40B4-BE49-F238E27FC236}">
                <a16:creationId xmlns:a16="http://schemas.microsoft.com/office/drawing/2014/main" id="{B49F3195-9714-413D-8D6E-E230FB4E05A4}"/>
              </a:ext>
            </a:extLst>
          </p:cNvPr>
          <p:cNvSpPr txBox="1"/>
          <p:nvPr/>
        </p:nvSpPr>
        <p:spPr>
          <a:xfrm>
            <a:off x="3766662" y="4034796"/>
            <a:ext cx="861492" cy="226294"/>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239">
              <a:defRPr/>
            </a:pPr>
            <a:r>
              <a:rPr kumimoji="0" lang="en-US" sz="882">
                <a:solidFill>
                  <a:srgbClr val="505050"/>
                </a:solidFill>
              </a:rPr>
              <a:t>COSMOS DB </a:t>
            </a:r>
          </a:p>
        </p:txBody>
      </p:sp>
      <p:pic>
        <p:nvPicPr>
          <p:cNvPr id="366" name="Picture 330">
            <a:extLst>
              <a:ext uri="{FF2B5EF4-FFF2-40B4-BE49-F238E27FC236}">
                <a16:creationId xmlns:a16="http://schemas.microsoft.com/office/drawing/2014/main" id="{D50C180C-790D-44D8-9AAF-E84809D6E0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37445" y="3514891"/>
            <a:ext cx="519926" cy="466141"/>
          </a:xfrm>
          <a:prstGeom prst="rect">
            <a:avLst/>
          </a:prstGeom>
        </p:spPr>
      </p:pic>
      <p:sp>
        <p:nvSpPr>
          <p:cNvPr id="380" name="TextBox 345">
            <a:extLst>
              <a:ext uri="{FF2B5EF4-FFF2-40B4-BE49-F238E27FC236}">
                <a16:creationId xmlns:a16="http://schemas.microsoft.com/office/drawing/2014/main" id="{65B8A7BD-128A-441A-A020-4F27D6EB5F3C}"/>
              </a:ext>
            </a:extLst>
          </p:cNvPr>
          <p:cNvSpPr txBox="1"/>
          <p:nvPr/>
        </p:nvSpPr>
        <p:spPr>
          <a:xfrm>
            <a:off x="5126748" y="5368293"/>
            <a:ext cx="827068" cy="36207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DATA FACTORY</a:t>
            </a:r>
          </a:p>
        </p:txBody>
      </p:sp>
      <p:sp>
        <p:nvSpPr>
          <p:cNvPr id="381" name="TextBox 347">
            <a:extLst>
              <a:ext uri="{FF2B5EF4-FFF2-40B4-BE49-F238E27FC236}">
                <a16:creationId xmlns:a16="http://schemas.microsoft.com/office/drawing/2014/main" id="{5C09C6B8-7DB7-4C35-BA25-0C78EA9B0355}"/>
              </a:ext>
            </a:extLst>
          </p:cNvPr>
          <p:cNvSpPr txBox="1"/>
          <p:nvPr/>
        </p:nvSpPr>
        <p:spPr>
          <a:xfrm>
            <a:off x="1997396" y="4655124"/>
            <a:ext cx="1803076"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ORCHESTRATION</a:t>
            </a:r>
          </a:p>
        </p:txBody>
      </p:sp>
      <p:pic>
        <p:nvPicPr>
          <p:cNvPr id="382" name="Picture 348">
            <a:extLst>
              <a:ext uri="{FF2B5EF4-FFF2-40B4-BE49-F238E27FC236}">
                <a16:creationId xmlns:a16="http://schemas.microsoft.com/office/drawing/2014/main" id="{269E57C9-9769-4175-8BDD-B763E555DCC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28320" y="5193385"/>
            <a:ext cx="466141" cy="466141"/>
          </a:xfrm>
          <a:prstGeom prst="rect">
            <a:avLst/>
          </a:prstGeom>
        </p:spPr>
      </p:pic>
      <p:cxnSp>
        <p:nvCxnSpPr>
          <p:cNvPr id="383" name="Connector: Elbow 349">
            <a:extLst>
              <a:ext uri="{FF2B5EF4-FFF2-40B4-BE49-F238E27FC236}">
                <a16:creationId xmlns:a16="http://schemas.microsoft.com/office/drawing/2014/main" id="{241101A4-9F44-4410-98CB-D9B08FEA0E29}"/>
              </a:ext>
            </a:extLst>
          </p:cNvPr>
          <p:cNvCxnSpPr>
            <a:cxnSpLocks/>
            <a:stCxn id="384" idx="0"/>
            <a:endCxn id="312" idx="2"/>
          </p:cNvCxnSpPr>
          <p:nvPr/>
        </p:nvCxnSpPr>
        <p:spPr>
          <a:xfrm rot="16200000" flipV="1">
            <a:off x="4274388" y="3620448"/>
            <a:ext cx="595803" cy="2257937"/>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
        <p:nvSpPr>
          <p:cNvPr id="384" name="Rectangle: Rounded Corners 350">
            <a:extLst>
              <a:ext uri="{FF2B5EF4-FFF2-40B4-BE49-F238E27FC236}">
                <a16:creationId xmlns:a16="http://schemas.microsoft.com/office/drawing/2014/main" id="{B3155993-DB4E-4F58-8DFE-B27A7C5BCEF1}"/>
              </a:ext>
            </a:extLst>
          </p:cNvPr>
          <p:cNvSpPr/>
          <p:nvPr/>
        </p:nvSpPr>
        <p:spPr bwMode="auto">
          <a:xfrm>
            <a:off x="2092257" y="5047318"/>
            <a:ext cx="7218000" cy="728100"/>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5" name="TextBox 351">
            <a:extLst>
              <a:ext uri="{FF2B5EF4-FFF2-40B4-BE49-F238E27FC236}">
                <a16:creationId xmlns:a16="http://schemas.microsoft.com/office/drawing/2014/main" id="{20FFFC55-C91C-4164-8A75-F7E638BF7223}"/>
              </a:ext>
            </a:extLst>
          </p:cNvPr>
          <p:cNvSpPr txBox="1"/>
          <p:nvPr/>
        </p:nvSpPr>
        <p:spPr>
          <a:xfrm>
            <a:off x="9120336" y="5343510"/>
            <a:ext cx="1503672" cy="36381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KUBERNETES </a:t>
            </a:r>
            <a:br>
              <a:rPr kumimoji="0" lang="en-US" sz="882" dirty="0">
                <a:solidFill>
                  <a:srgbClr val="505050"/>
                </a:solidFill>
              </a:rPr>
            </a:br>
            <a:r>
              <a:rPr kumimoji="0" lang="en-US" sz="882" dirty="0">
                <a:solidFill>
                  <a:srgbClr val="505050"/>
                </a:solidFill>
              </a:rPr>
              <a:t>SERVICE</a:t>
            </a:r>
          </a:p>
        </p:txBody>
      </p:sp>
      <p:sp>
        <p:nvSpPr>
          <p:cNvPr id="386" name="TextBox 353">
            <a:extLst>
              <a:ext uri="{FF2B5EF4-FFF2-40B4-BE49-F238E27FC236}">
                <a16:creationId xmlns:a16="http://schemas.microsoft.com/office/drawing/2014/main" id="{996D3C80-B30B-4235-9260-5F1B104193B1}"/>
              </a:ext>
            </a:extLst>
          </p:cNvPr>
          <p:cNvSpPr txBox="1"/>
          <p:nvPr/>
        </p:nvSpPr>
        <p:spPr>
          <a:xfrm>
            <a:off x="8688856" y="5661248"/>
            <a:ext cx="1670122" cy="669761"/>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TRAINED MODEL</a:t>
            </a:r>
            <a:br>
              <a:rPr lang="en-US" sz="1372" dirty="0">
                <a:gradFill>
                  <a:gsLst>
                    <a:gs pos="2917">
                      <a:srgbClr val="505050"/>
                    </a:gs>
                    <a:gs pos="30000">
                      <a:srgbClr val="505050"/>
                    </a:gs>
                  </a:gsLst>
                  <a:lin ang="5400000" scaled="0"/>
                </a:gradFill>
                <a:latin typeface="Segoe UI Semilight"/>
              </a:rPr>
            </a:br>
            <a:r>
              <a:rPr lang="en-US" sz="1372" dirty="0">
                <a:gradFill>
                  <a:gsLst>
                    <a:gs pos="2917">
                      <a:srgbClr val="505050"/>
                    </a:gs>
                    <a:gs pos="30000">
                      <a:srgbClr val="505050"/>
                    </a:gs>
                  </a:gsLst>
                  <a:lin ang="5400000" scaled="0"/>
                </a:gradFill>
                <a:latin typeface="Segoe UI Semilight"/>
              </a:rPr>
              <a:t> HOSTING</a:t>
            </a:r>
          </a:p>
        </p:txBody>
      </p:sp>
      <p:pic>
        <p:nvPicPr>
          <p:cNvPr id="387" name="Picture 354">
            <a:extLst>
              <a:ext uri="{FF2B5EF4-FFF2-40B4-BE49-F238E27FC236}">
                <a16:creationId xmlns:a16="http://schemas.microsoft.com/office/drawing/2014/main" id="{5A1D8DF4-86CA-42D1-B236-5717EBC5A6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41111" y="4877370"/>
            <a:ext cx="462122" cy="437328"/>
          </a:xfrm>
          <a:prstGeom prst="rect">
            <a:avLst/>
          </a:prstGeom>
        </p:spPr>
      </p:pic>
      <p:sp>
        <p:nvSpPr>
          <p:cNvPr id="388" name="Rectangle: Rounded Corners 355">
            <a:extLst>
              <a:ext uri="{FF2B5EF4-FFF2-40B4-BE49-F238E27FC236}">
                <a16:creationId xmlns:a16="http://schemas.microsoft.com/office/drawing/2014/main" id="{633F0497-B574-4434-97EC-CAA8BC9E2A35}"/>
              </a:ext>
            </a:extLst>
          </p:cNvPr>
          <p:cNvSpPr/>
          <p:nvPr/>
        </p:nvSpPr>
        <p:spPr bwMode="auto">
          <a:xfrm>
            <a:off x="9409250" y="3739768"/>
            <a:ext cx="867595" cy="1990598"/>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9" name="Connector: Elbow 52">
            <a:extLst>
              <a:ext uri="{FF2B5EF4-FFF2-40B4-BE49-F238E27FC236}">
                <a16:creationId xmlns:a16="http://schemas.microsoft.com/office/drawing/2014/main" id="{9025D089-7DD2-4775-93EF-22318FE3E874}"/>
              </a:ext>
            </a:extLst>
          </p:cNvPr>
          <p:cNvCxnSpPr>
            <a:cxnSpLocks/>
            <a:stCxn id="203" idx="1"/>
            <a:endCxn id="388" idx="3"/>
          </p:cNvCxnSpPr>
          <p:nvPr/>
        </p:nvCxnSpPr>
        <p:spPr>
          <a:xfrm rot="10800000" flipV="1">
            <a:off x="10276846" y="3890521"/>
            <a:ext cx="479895" cy="844545"/>
          </a:xfrm>
          <a:prstGeom prst="bentConnector3">
            <a:avLst>
              <a:gd name="adj1" fmla="val 50000"/>
            </a:avLst>
          </a:prstGeom>
          <a:noFill/>
          <a:ln w="9525" cap="flat" cmpd="sng" algn="ctr">
            <a:solidFill>
              <a:srgbClr val="002050">
                <a:lumMod val="75000"/>
                <a:lumOff val="25000"/>
              </a:srgbClr>
            </a:solidFill>
            <a:prstDash val="lgDash"/>
            <a:headEnd type="none"/>
            <a:tailEnd type="triangle"/>
          </a:ln>
          <a:effectLst/>
        </p:spPr>
      </p:cxnSp>
      <p:pic>
        <p:nvPicPr>
          <p:cNvPr id="195" name="Picture 18">
            <a:extLst>
              <a:ext uri="{FF2B5EF4-FFF2-40B4-BE49-F238E27FC236}">
                <a16:creationId xmlns:a16="http://schemas.microsoft.com/office/drawing/2014/main" id="{B45A46DF-E7E6-4B5D-BDB4-5038CDD5BF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67239" y="3457340"/>
            <a:ext cx="526806" cy="581242"/>
          </a:xfrm>
          <a:prstGeom prst="rect">
            <a:avLst/>
          </a:prstGeom>
        </p:spPr>
      </p:pic>
      <p:pic>
        <p:nvPicPr>
          <p:cNvPr id="196" name="Picture 18">
            <a:extLst>
              <a:ext uri="{FF2B5EF4-FFF2-40B4-BE49-F238E27FC236}">
                <a16:creationId xmlns:a16="http://schemas.microsoft.com/office/drawing/2014/main" id="{8D68517A-F12A-4C81-950D-58D3527446D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08590" y="1726766"/>
            <a:ext cx="462455" cy="510241"/>
          </a:xfrm>
          <a:prstGeom prst="rect">
            <a:avLst/>
          </a:prstGeom>
        </p:spPr>
      </p:pic>
      <p:sp>
        <p:nvSpPr>
          <p:cNvPr id="303" name="Rectangle 268">
            <a:extLst>
              <a:ext uri="{FF2B5EF4-FFF2-40B4-BE49-F238E27FC236}">
                <a16:creationId xmlns:a16="http://schemas.microsoft.com/office/drawing/2014/main" id="{635EF7F7-0EFE-4339-82E7-2C370C180B00}"/>
              </a:ext>
            </a:extLst>
          </p:cNvPr>
          <p:cNvSpPr/>
          <p:nvPr/>
        </p:nvSpPr>
        <p:spPr>
          <a:xfrm>
            <a:off x="5626566" y="4040709"/>
            <a:ext cx="1045478" cy="228076"/>
          </a:xfrm>
          <a:prstGeom prst="rect">
            <a:avLst/>
          </a:prstGeom>
        </p:spPr>
        <p:txBody>
          <a:bodyPr wrap="none">
            <a:spAutoFit/>
          </a:bodyPr>
          <a:lstStyle/>
          <a:p>
            <a:pPr algn="ctr" defTabSz="932239">
              <a:defRPr/>
            </a:pPr>
            <a:r>
              <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a:t>
            </a:r>
            <a:r>
              <a:rPr lang="ja-JP" alt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r>
              <a:rPr lang="en-US" altLang="ja-JP"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EXPLORER</a:t>
            </a:r>
            <a:endPar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 name="図 14">
            <a:extLst>
              <a:ext uri="{FF2B5EF4-FFF2-40B4-BE49-F238E27FC236}">
                <a16:creationId xmlns:a16="http://schemas.microsoft.com/office/drawing/2014/main" id="{B905C4A3-DD86-423E-8086-E908029C1ED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4505" y="3443161"/>
            <a:ext cx="609600" cy="609600"/>
          </a:xfrm>
          <a:prstGeom prst="rect">
            <a:avLst/>
          </a:prstGeom>
        </p:spPr>
      </p:pic>
      <p:pic>
        <p:nvPicPr>
          <p:cNvPr id="19" name="図 18" descr="テキスト が含まれている画像&#10;&#10;自動的に生成された説明">
            <a:extLst>
              <a:ext uri="{FF2B5EF4-FFF2-40B4-BE49-F238E27FC236}">
                <a16:creationId xmlns:a16="http://schemas.microsoft.com/office/drawing/2014/main" id="{2794E037-7F15-4E1C-8F37-9C037F7A32B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87794" y="4077072"/>
            <a:ext cx="565392" cy="530444"/>
          </a:xfrm>
          <a:prstGeom prst="rect">
            <a:avLst/>
          </a:prstGeom>
        </p:spPr>
      </p:pic>
      <p:sp>
        <p:nvSpPr>
          <p:cNvPr id="308" name="TextBox 351">
            <a:extLst>
              <a:ext uri="{FF2B5EF4-FFF2-40B4-BE49-F238E27FC236}">
                <a16:creationId xmlns:a16="http://schemas.microsoft.com/office/drawing/2014/main" id="{A8371EA6-1E47-4822-BBE2-29518D517CB2}"/>
              </a:ext>
            </a:extLst>
          </p:cNvPr>
          <p:cNvSpPr txBox="1"/>
          <p:nvPr/>
        </p:nvSpPr>
        <p:spPr>
          <a:xfrm>
            <a:off x="9132880" y="4546287"/>
            <a:ext cx="1503672" cy="22807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FUNCTIONS</a:t>
            </a:r>
          </a:p>
        </p:txBody>
      </p:sp>
      <p:pic>
        <p:nvPicPr>
          <p:cNvPr id="21" name="図 20" descr="名刺 が含まれている画像&#10;&#10;自動的に生成された説明">
            <a:extLst>
              <a:ext uri="{FF2B5EF4-FFF2-40B4-BE49-F238E27FC236}">
                <a16:creationId xmlns:a16="http://schemas.microsoft.com/office/drawing/2014/main" id="{36A1C2AB-28DC-4F9D-93F2-FF17EB4B1CB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77933" y="3473460"/>
            <a:ext cx="549002" cy="549002"/>
          </a:xfrm>
          <a:prstGeom prst="rect">
            <a:avLst/>
          </a:prstGeom>
        </p:spPr>
      </p:pic>
      <p:sp>
        <p:nvSpPr>
          <p:cNvPr id="311" name="TextBox 74">
            <a:extLst>
              <a:ext uri="{FF2B5EF4-FFF2-40B4-BE49-F238E27FC236}">
                <a16:creationId xmlns:a16="http://schemas.microsoft.com/office/drawing/2014/main" id="{6DE6048A-3C47-4A6F-9932-C746660A0F6A}"/>
              </a:ext>
            </a:extLst>
          </p:cNvPr>
          <p:cNvSpPr txBox="1"/>
          <p:nvPr/>
        </p:nvSpPr>
        <p:spPr>
          <a:xfrm>
            <a:off x="2135560" y="4034796"/>
            <a:ext cx="1033748" cy="36381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DATA LAKE</a:t>
            </a:r>
            <a:br>
              <a:rPr kumimoji="0" lang="en-US" sz="882" dirty="0">
                <a:solidFill>
                  <a:srgbClr val="505050"/>
                </a:solidFill>
              </a:rPr>
            </a:br>
            <a:r>
              <a:rPr kumimoji="0" lang="en-US" sz="882" dirty="0">
                <a:solidFill>
                  <a:srgbClr val="505050"/>
                </a:solidFill>
              </a:rPr>
              <a:t>STORAGE</a:t>
            </a:r>
          </a:p>
        </p:txBody>
      </p:sp>
      <p:pic>
        <p:nvPicPr>
          <p:cNvPr id="405" name="グラフィックス 404">
            <a:extLst>
              <a:ext uri="{FF2B5EF4-FFF2-40B4-BE49-F238E27FC236}">
                <a16:creationId xmlns:a16="http://schemas.microsoft.com/office/drawing/2014/main" id="{E9E02BE4-5A6A-4C10-A1E5-42D315779E7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98618" y="1769646"/>
            <a:ext cx="424480" cy="424480"/>
          </a:xfrm>
          <a:prstGeom prst="rect">
            <a:avLst/>
          </a:prstGeom>
        </p:spPr>
      </p:pic>
      <p:sp>
        <p:nvSpPr>
          <p:cNvPr id="406" name="Rectangle: Rounded Corners 14">
            <a:extLst>
              <a:ext uri="{FF2B5EF4-FFF2-40B4-BE49-F238E27FC236}">
                <a16:creationId xmlns:a16="http://schemas.microsoft.com/office/drawing/2014/main" id="{44C8C9A6-A427-4274-8C75-D77F846C181A}"/>
              </a:ext>
            </a:extLst>
          </p:cNvPr>
          <p:cNvSpPr/>
          <p:nvPr/>
        </p:nvSpPr>
        <p:spPr bwMode="auto">
          <a:xfrm>
            <a:off x="2092258" y="1553924"/>
            <a:ext cx="2626827" cy="112949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7" name="TextBox 302">
            <a:extLst>
              <a:ext uri="{FF2B5EF4-FFF2-40B4-BE49-F238E27FC236}">
                <a16:creationId xmlns:a16="http://schemas.microsoft.com/office/drawing/2014/main" id="{6408EC91-3620-4F36-BA8F-7D87A7A22903}"/>
              </a:ext>
            </a:extLst>
          </p:cNvPr>
          <p:cNvSpPr txBox="1"/>
          <p:nvPr/>
        </p:nvSpPr>
        <p:spPr>
          <a:xfrm>
            <a:off x="1997396" y="1123723"/>
            <a:ext cx="2246499"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STREAM PROCESS</a:t>
            </a:r>
          </a:p>
        </p:txBody>
      </p:sp>
      <p:sp>
        <p:nvSpPr>
          <p:cNvPr id="408" name="TextBox 74">
            <a:extLst>
              <a:ext uri="{FF2B5EF4-FFF2-40B4-BE49-F238E27FC236}">
                <a16:creationId xmlns:a16="http://schemas.microsoft.com/office/drawing/2014/main" id="{664D69F9-0560-46E5-B221-F004B09A0F16}"/>
              </a:ext>
            </a:extLst>
          </p:cNvPr>
          <p:cNvSpPr txBox="1"/>
          <p:nvPr/>
        </p:nvSpPr>
        <p:spPr>
          <a:xfrm>
            <a:off x="2442696" y="2202686"/>
            <a:ext cx="701072" cy="234769"/>
          </a:xfrm>
          <a:prstGeom prst="rect">
            <a:avLst/>
          </a:prstGeom>
        </p:spPr>
        <p:txBody>
          <a:bodyPr wrap="square" anchor="t">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IOT HUB</a:t>
            </a:r>
          </a:p>
        </p:txBody>
      </p:sp>
      <p:pic>
        <p:nvPicPr>
          <p:cNvPr id="410" name="図 409">
            <a:extLst>
              <a:ext uri="{FF2B5EF4-FFF2-40B4-BE49-F238E27FC236}">
                <a16:creationId xmlns:a16="http://schemas.microsoft.com/office/drawing/2014/main" id="{AA61FD55-EE93-40E1-B40F-435227C03D7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24016" y="1693324"/>
            <a:ext cx="577124" cy="577124"/>
          </a:xfrm>
          <a:prstGeom prst="rect">
            <a:avLst/>
          </a:prstGeom>
        </p:spPr>
      </p:pic>
      <p:sp>
        <p:nvSpPr>
          <p:cNvPr id="411" name="TextBox 74">
            <a:extLst>
              <a:ext uri="{FF2B5EF4-FFF2-40B4-BE49-F238E27FC236}">
                <a16:creationId xmlns:a16="http://schemas.microsoft.com/office/drawing/2014/main" id="{6755B81C-B352-4E02-9329-94AFD2EFD8CF}"/>
              </a:ext>
            </a:extLst>
          </p:cNvPr>
          <p:cNvSpPr txBox="1"/>
          <p:nvPr/>
        </p:nvSpPr>
        <p:spPr>
          <a:xfrm>
            <a:off x="3325718" y="2202686"/>
            <a:ext cx="1117157" cy="363818"/>
          </a:xfrm>
          <a:prstGeom prst="rect">
            <a:avLst/>
          </a:prstGeom>
        </p:spPr>
        <p:txBody>
          <a:bodyPr wrap="square" anchor="t">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STREAM ANALYTICS</a:t>
            </a:r>
          </a:p>
        </p:txBody>
      </p:sp>
      <p:cxnSp>
        <p:nvCxnSpPr>
          <p:cNvPr id="412" name="Straight Arrow Connector 284">
            <a:extLst>
              <a:ext uri="{FF2B5EF4-FFF2-40B4-BE49-F238E27FC236}">
                <a16:creationId xmlns:a16="http://schemas.microsoft.com/office/drawing/2014/main" id="{1C38E683-6B86-4625-BF65-D444DF3A2488}"/>
              </a:ext>
            </a:extLst>
          </p:cNvPr>
          <p:cNvCxnSpPr>
            <a:cxnSpLocks/>
          </p:cNvCxnSpPr>
          <p:nvPr/>
        </p:nvCxnSpPr>
        <p:spPr>
          <a:xfrm flipV="1">
            <a:off x="1812947" y="2149933"/>
            <a:ext cx="228966" cy="1"/>
          </a:xfrm>
          <a:prstGeom prst="straightConnector1">
            <a:avLst/>
          </a:prstGeom>
          <a:noFill/>
          <a:ln w="9525" cap="flat" cmpd="sng" algn="ctr">
            <a:solidFill>
              <a:srgbClr val="002050">
                <a:lumMod val="75000"/>
                <a:lumOff val="25000"/>
              </a:srgbClr>
            </a:solidFill>
            <a:prstDash val="lgDash"/>
            <a:headEnd type="none"/>
            <a:tailEnd type="triangle"/>
          </a:ln>
          <a:effectLst/>
        </p:spPr>
      </p:cxnSp>
      <p:cxnSp>
        <p:nvCxnSpPr>
          <p:cNvPr id="415" name="Connector: Elbow 349">
            <a:extLst>
              <a:ext uri="{FF2B5EF4-FFF2-40B4-BE49-F238E27FC236}">
                <a16:creationId xmlns:a16="http://schemas.microsoft.com/office/drawing/2014/main" id="{0B6461ED-9311-44EF-89E2-85887873B43E}"/>
              </a:ext>
            </a:extLst>
          </p:cNvPr>
          <p:cNvCxnSpPr>
            <a:cxnSpLocks/>
            <a:stCxn id="406" idx="2"/>
            <a:endCxn id="312" idx="0"/>
          </p:cNvCxnSpPr>
          <p:nvPr/>
        </p:nvCxnSpPr>
        <p:spPr>
          <a:xfrm rot="16200000" flipH="1">
            <a:off x="3084976" y="3004115"/>
            <a:ext cx="679041" cy="37648"/>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
        <p:nvSpPr>
          <p:cNvPr id="416" name="TextBox 245">
            <a:extLst>
              <a:ext uri="{FF2B5EF4-FFF2-40B4-BE49-F238E27FC236}">
                <a16:creationId xmlns:a16="http://schemas.microsoft.com/office/drawing/2014/main" id="{C31AC214-2496-4AB7-B3D5-33B16C2F605C}"/>
              </a:ext>
            </a:extLst>
          </p:cNvPr>
          <p:cNvSpPr txBox="1"/>
          <p:nvPr/>
        </p:nvSpPr>
        <p:spPr>
          <a:xfrm>
            <a:off x="10700128" y="2250339"/>
            <a:ext cx="1064290" cy="213628"/>
          </a:xfrm>
          <a:prstGeom prst="rect">
            <a:avLst/>
          </a:prstGeom>
          <a:noFill/>
        </p:spPr>
        <p:txBody>
          <a:bodyPr wrap="none" lIns="89642" tIns="44821" rIns="89642" bIns="44821" rtlCol="0">
            <a:spAutoFit/>
          </a:bodyPr>
          <a:lstStyle/>
          <a:p>
            <a:pPr algn="ctr" defTabSz="932418">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p:txBody>
      </p:sp>
      <p:grpSp>
        <p:nvGrpSpPr>
          <p:cNvPr id="419" name="Group 249">
            <a:extLst>
              <a:ext uri="{FF2B5EF4-FFF2-40B4-BE49-F238E27FC236}">
                <a16:creationId xmlns:a16="http://schemas.microsoft.com/office/drawing/2014/main" id="{F697D754-E843-4FAD-B5E1-C57C8A003064}"/>
              </a:ext>
            </a:extLst>
          </p:cNvPr>
          <p:cNvGrpSpPr/>
          <p:nvPr/>
        </p:nvGrpSpPr>
        <p:grpSpPr>
          <a:xfrm>
            <a:off x="11179079" y="1888802"/>
            <a:ext cx="199311" cy="199283"/>
            <a:chOff x="6734349" y="1631589"/>
            <a:chExt cx="2704850" cy="2704850"/>
          </a:xfrm>
        </p:grpSpPr>
        <p:sp>
          <p:nvSpPr>
            <p:cNvPr id="420" name="Rectangle 250">
              <a:extLst>
                <a:ext uri="{FF2B5EF4-FFF2-40B4-BE49-F238E27FC236}">
                  <a16:creationId xmlns:a16="http://schemas.microsoft.com/office/drawing/2014/main" id="{1A991A18-C870-439F-85B9-DA85A7F21718}"/>
                </a:ext>
              </a:extLst>
            </p:cNvPr>
            <p:cNvSpPr/>
            <p:nvPr/>
          </p:nvSpPr>
          <p:spPr bwMode="auto">
            <a:xfrm>
              <a:off x="6734349" y="2183848"/>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1" name="Rectangle 251">
              <a:extLst>
                <a:ext uri="{FF2B5EF4-FFF2-40B4-BE49-F238E27FC236}">
                  <a16:creationId xmlns:a16="http://schemas.microsoft.com/office/drawing/2014/main" id="{5BCA44DE-DA6A-4D3A-9AF2-B39E85FCAB05}"/>
                </a:ext>
              </a:extLst>
            </p:cNvPr>
            <p:cNvSpPr/>
            <p:nvPr/>
          </p:nvSpPr>
          <p:spPr bwMode="auto">
            <a:xfrm>
              <a:off x="6734349" y="2702350"/>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422" name="Group 252">
              <a:extLst>
                <a:ext uri="{FF2B5EF4-FFF2-40B4-BE49-F238E27FC236}">
                  <a16:creationId xmlns:a16="http://schemas.microsoft.com/office/drawing/2014/main" id="{00A49650-52A7-4929-86E1-91F690368249}"/>
                </a:ext>
              </a:extLst>
            </p:cNvPr>
            <p:cNvGrpSpPr/>
            <p:nvPr/>
          </p:nvGrpSpPr>
          <p:grpSpPr>
            <a:xfrm rot="16200000">
              <a:off x="6733543" y="2161430"/>
              <a:ext cx="2704850" cy="1645167"/>
              <a:chOff x="6734349" y="2021473"/>
              <a:chExt cx="2704850" cy="1645167"/>
            </a:xfrm>
          </p:grpSpPr>
          <p:sp>
            <p:nvSpPr>
              <p:cNvPr id="427" name="Rectangle 257">
                <a:extLst>
                  <a:ext uri="{FF2B5EF4-FFF2-40B4-BE49-F238E27FC236}">
                    <a16:creationId xmlns:a16="http://schemas.microsoft.com/office/drawing/2014/main" id="{67FAAADA-8158-446B-BACB-0189AF043199}"/>
                  </a:ext>
                </a:extLst>
              </p:cNvPr>
              <p:cNvSpPr/>
              <p:nvPr/>
            </p:nvSpPr>
            <p:spPr bwMode="auto">
              <a:xfrm>
                <a:off x="6734349" y="2021473"/>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8" name="Rectangle 258">
                <a:extLst>
                  <a:ext uri="{FF2B5EF4-FFF2-40B4-BE49-F238E27FC236}">
                    <a16:creationId xmlns:a16="http://schemas.microsoft.com/office/drawing/2014/main" id="{D8213DF5-9D22-4435-B423-A85E6532DFBB}"/>
                  </a:ext>
                </a:extLst>
              </p:cNvPr>
              <p:cNvSpPr/>
              <p:nvPr/>
            </p:nvSpPr>
            <p:spPr bwMode="auto">
              <a:xfrm>
                <a:off x="6734349" y="2539975"/>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423" name="Rectangle 253">
              <a:extLst>
                <a:ext uri="{FF2B5EF4-FFF2-40B4-BE49-F238E27FC236}">
                  <a16:creationId xmlns:a16="http://schemas.microsoft.com/office/drawing/2014/main" id="{DE613EE8-C3F9-4AA2-830B-584705D77F89}"/>
                </a:ext>
              </a:extLst>
            </p:cNvPr>
            <p:cNvSpPr/>
            <p:nvPr/>
          </p:nvSpPr>
          <p:spPr bwMode="auto">
            <a:xfrm>
              <a:off x="6848371" y="1729692"/>
              <a:ext cx="2475194" cy="250938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4" name="Rounded Rectangle 263">
              <a:extLst>
                <a:ext uri="{FF2B5EF4-FFF2-40B4-BE49-F238E27FC236}">
                  <a16:creationId xmlns:a16="http://schemas.microsoft.com/office/drawing/2014/main" id="{9B709396-EE8F-4185-B46D-875E00D4B503}"/>
                </a:ext>
              </a:extLst>
            </p:cNvPr>
            <p:cNvSpPr/>
            <p:nvPr/>
          </p:nvSpPr>
          <p:spPr bwMode="auto">
            <a:xfrm>
              <a:off x="7166011" y="2100741"/>
              <a:ext cx="1808775" cy="1769902"/>
            </a:xfrm>
            <a:prstGeom prst="roundRect">
              <a:avLst>
                <a:gd name="adj" fmla="val 9945"/>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5" name="Rounded Rectangle 264">
              <a:extLst>
                <a:ext uri="{FF2B5EF4-FFF2-40B4-BE49-F238E27FC236}">
                  <a16:creationId xmlns:a16="http://schemas.microsoft.com/office/drawing/2014/main" id="{03295A72-F009-4E9A-B049-25DDFF5F54FB}"/>
                </a:ext>
              </a:extLst>
            </p:cNvPr>
            <p:cNvSpPr/>
            <p:nvPr/>
          </p:nvSpPr>
          <p:spPr bwMode="auto">
            <a:xfrm>
              <a:off x="7373206" y="2219957"/>
              <a:ext cx="1475468" cy="1498515"/>
            </a:xfrm>
            <a:prstGeom prst="roundRect">
              <a:avLst>
                <a:gd name="adj" fmla="val 9945"/>
              </a:avLst>
            </a:prstGeom>
            <a:solidFill>
              <a:srgbClr val="D0D0D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6" name="Freeform 265">
              <a:extLst>
                <a:ext uri="{FF2B5EF4-FFF2-40B4-BE49-F238E27FC236}">
                  <a16:creationId xmlns:a16="http://schemas.microsoft.com/office/drawing/2014/main" id="{C006E738-8317-447A-9F98-1FA02A18917F}"/>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pic>
        <p:nvPicPr>
          <p:cNvPr id="438" name="Picture 247">
            <a:extLst>
              <a:ext uri="{FF2B5EF4-FFF2-40B4-BE49-F238E27FC236}">
                <a16:creationId xmlns:a16="http://schemas.microsoft.com/office/drawing/2014/main" id="{B0F43983-A957-4BFB-A4C5-58FD839E0372}"/>
              </a:ext>
            </a:extLst>
          </p:cNvPr>
          <p:cNvPicPr>
            <a:picLocks noChangeAspect="1"/>
          </p:cNvPicPr>
          <p:nvPr/>
        </p:nvPicPr>
        <p:blipFill>
          <a:blip r:embed="rId6"/>
          <a:stretch>
            <a:fillRect/>
          </a:stretch>
        </p:blipFill>
        <p:spPr>
          <a:xfrm>
            <a:off x="11026735" y="2024108"/>
            <a:ext cx="268901" cy="173641"/>
          </a:xfrm>
          <a:prstGeom prst="rect">
            <a:avLst/>
          </a:prstGeom>
        </p:spPr>
      </p:pic>
      <p:pic>
        <p:nvPicPr>
          <p:cNvPr id="442" name="図 441" descr="クリップアート が含まれている画像&#10;&#10;自動的に生成された説明">
            <a:extLst>
              <a:ext uri="{FF2B5EF4-FFF2-40B4-BE49-F238E27FC236}">
                <a16:creationId xmlns:a16="http://schemas.microsoft.com/office/drawing/2014/main" id="{0665E240-D365-4F02-9DED-699773AA9DC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1550" y="1707866"/>
            <a:ext cx="403156" cy="548040"/>
          </a:xfrm>
          <a:prstGeom prst="rect">
            <a:avLst/>
          </a:prstGeom>
        </p:spPr>
      </p:pic>
      <p:cxnSp>
        <p:nvCxnSpPr>
          <p:cNvPr id="445" name="Connector: Elbow 349">
            <a:extLst>
              <a:ext uri="{FF2B5EF4-FFF2-40B4-BE49-F238E27FC236}">
                <a16:creationId xmlns:a16="http://schemas.microsoft.com/office/drawing/2014/main" id="{9D332F34-B35B-4670-8EDB-5421BD9A5A26}"/>
              </a:ext>
            </a:extLst>
          </p:cNvPr>
          <p:cNvCxnSpPr>
            <a:cxnSpLocks/>
            <a:stCxn id="384" idx="0"/>
            <a:endCxn id="314" idx="2"/>
          </p:cNvCxnSpPr>
          <p:nvPr/>
        </p:nvCxnSpPr>
        <p:spPr>
          <a:xfrm rot="5400000" flipH="1" flipV="1">
            <a:off x="5917310" y="4231149"/>
            <a:ext cx="600116" cy="1032222"/>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grpSp>
        <p:nvGrpSpPr>
          <p:cNvPr id="452" name="Group 248">
            <a:extLst>
              <a:ext uri="{FF2B5EF4-FFF2-40B4-BE49-F238E27FC236}">
                <a16:creationId xmlns:a16="http://schemas.microsoft.com/office/drawing/2014/main" id="{30C48CB5-B0B9-4AF8-BBB4-77003117B955}"/>
              </a:ext>
            </a:extLst>
          </p:cNvPr>
          <p:cNvGrpSpPr/>
          <p:nvPr/>
        </p:nvGrpSpPr>
        <p:grpSpPr>
          <a:xfrm>
            <a:off x="10972196" y="3244686"/>
            <a:ext cx="520154" cy="466960"/>
            <a:chOff x="8331639" y="4886641"/>
            <a:chExt cx="1370300" cy="1230341"/>
          </a:xfrm>
        </p:grpSpPr>
        <p:grpSp>
          <p:nvGrpSpPr>
            <p:cNvPr id="463" name="Group 259">
              <a:extLst>
                <a:ext uri="{FF2B5EF4-FFF2-40B4-BE49-F238E27FC236}">
                  <a16:creationId xmlns:a16="http://schemas.microsoft.com/office/drawing/2014/main" id="{2B4CBDDF-A84D-4B45-B085-A033F402F09D}"/>
                </a:ext>
              </a:extLst>
            </p:cNvPr>
            <p:cNvGrpSpPr/>
            <p:nvPr/>
          </p:nvGrpSpPr>
          <p:grpSpPr>
            <a:xfrm>
              <a:off x="8331639" y="4886641"/>
              <a:ext cx="1370300" cy="1230341"/>
              <a:chOff x="-2759707" y="1099472"/>
              <a:chExt cx="7926138" cy="6799719"/>
            </a:xfrm>
          </p:grpSpPr>
          <p:sp>
            <p:nvSpPr>
              <p:cNvPr id="468" name="Rectangle 317">
                <a:extLst>
                  <a:ext uri="{FF2B5EF4-FFF2-40B4-BE49-F238E27FC236}">
                    <a16:creationId xmlns:a16="http://schemas.microsoft.com/office/drawing/2014/main" id="{30967406-DB1B-419D-8BF8-5CDFB303AAB8}"/>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69" name="Rounded Rectangle 162">
                <a:extLst>
                  <a:ext uri="{FF2B5EF4-FFF2-40B4-BE49-F238E27FC236}">
                    <a16:creationId xmlns:a16="http://schemas.microsoft.com/office/drawing/2014/main" id="{B86868FC-2FAF-421F-ADD6-122FB6B79885}"/>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70" name="Rectangle 266">
                <a:extLst>
                  <a:ext uri="{FF2B5EF4-FFF2-40B4-BE49-F238E27FC236}">
                    <a16:creationId xmlns:a16="http://schemas.microsoft.com/office/drawing/2014/main" id="{4FD12661-1241-4A16-B118-499BBD145CC7}"/>
                  </a:ext>
                </a:extLst>
              </p:cNvPr>
              <p:cNvSpPr/>
              <p:nvPr/>
            </p:nvSpPr>
            <p:spPr bwMode="auto">
              <a:xfrm>
                <a:off x="-2133709" y="1626405"/>
                <a:ext cx="6674142" cy="436152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71" name="Rectangle 267">
                <a:extLst>
                  <a:ext uri="{FF2B5EF4-FFF2-40B4-BE49-F238E27FC236}">
                    <a16:creationId xmlns:a16="http://schemas.microsoft.com/office/drawing/2014/main" id="{CB417B36-5C04-4870-80AF-C6544862B86D}"/>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464" name="Group 260">
              <a:extLst>
                <a:ext uri="{FF2B5EF4-FFF2-40B4-BE49-F238E27FC236}">
                  <a16:creationId xmlns:a16="http://schemas.microsoft.com/office/drawing/2014/main" id="{C2C998AD-2B0A-4E40-AB91-7E004725E81F}"/>
                </a:ext>
              </a:extLst>
            </p:cNvPr>
            <p:cNvGrpSpPr/>
            <p:nvPr/>
          </p:nvGrpSpPr>
          <p:grpSpPr>
            <a:xfrm>
              <a:off x="8809547" y="5122604"/>
              <a:ext cx="418607" cy="484954"/>
              <a:chOff x="8008997" y="3602971"/>
              <a:chExt cx="1156786" cy="1376926"/>
            </a:xfrm>
          </p:grpSpPr>
          <p:sp>
            <p:nvSpPr>
              <p:cNvPr id="465" name="Freeform 112">
                <a:extLst>
                  <a:ext uri="{FF2B5EF4-FFF2-40B4-BE49-F238E27FC236}">
                    <a16:creationId xmlns:a16="http://schemas.microsoft.com/office/drawing/2014/main" id="{0BDE84E5-E935-4B6D-A476-B17C82120672}"/>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466" name="Freeform 113">
                <a:extLst>
                  <a:ext uri="{FF2B5EF4-FFF2-40B4-BE49-F238E27FC236}">
                    <a16:creationId xmlns:a16="http://schemas.microsoft.com/office/drawing/2014/main" id="{F6BCE38D-2C40-41CF-BF24-05DE250AF86A}"/>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467" name="Freeform 114">
                <a:extLst>
                  <a:ext uri="{FF2B5EF4-FFF2-40B4-BE49-F238E27FC236}">
                    <a16:creationId xmlns:a16="http://schemas.microsoft.com/office/drawing/2014/main" id="{1944B7C8-1C30-41CD-81C1-CDD580B00CAB}"/>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grpSp>
      <p:cxnSp>
        <p:nvCxnSpPr>
          <p:cNvPr id="475" name="Straight Connector 297">
            <a:extLst>
              <a:ext uri="{FF2B5EF4-FFF2-40B4-BE49-F238E27FC236}">
                <a16:creationId xmlns:a16="http://schemas.microsoft.com/office/drawing/2014/main" id="{E057E221-A0B1-4E96-9D58-F782F74D4BCA}"/>
              </a:ext>
            </a:extLst>
          </p:cNvPr>
          <p:cNvCxnSpPr>
            <a:cxnSpLocks/>
          </p:cNvCxnSpPr>
          <p:nvPr/>
        </p:nvCxnSpPr>
        <p:spPr>
          <a:xfrm>
            <a:off x="1812947" y="1832898"/>
            <a:ext cx="0" cy="4074859"/>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476" name="Connector: Elbow 349">
            <a:extLst>
              <a:ext uri="{FF2B5EF4-FFF2-40B4-BE49-F238E27FC236}">
                <a16:creationId xmlns:a16="http://schemas.microsoft.com/office/drawing/2014/main" id="{266D2EF6-9B09-4AEC-A62B-0A0F1E9CDAF9}"/>
              </a:ext>
            </a:extLst>
          </p:cNvPr>
          <p:cNvCxnSpPr>
            <a:cxnSpLocks/>
            <a:stCxn id="314" idx="3"/>
            <a:endCxn id="338" idx="1"/>
          </p:cNvCxnSpPr>
          <p:nvPr/>
        </p:nvCxnSpPr>
        <p:spPr>
          <a:xfrm flipV="1">
            <a:off x="8192900" y="2569917"/>
            <a:ext cx="450873" cy="1336388"/>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cxnSp>
        <p:nvCxnSpPr>
          <p:cNvPr id="491" name="Connector: Elbow 349">
            <a:extLst>
              <a:ext uri="{FF2B5EF4-FFF2-40B4-BE49-F238E27FC236}">
                <a16:creationId xmlns:a16="http://schemas.microsoft.com/office/drawing/2014/main" id="{88B10A8B-93E0-45A4-9098-E95D33DDCDA9}"/>
              </a:ext>
            </a:extLst>
          </p:cNvPr>
          <p:cNvCxnSpPr>
            <a:cxnSpLocks/>
            <a:stCxn id="315" idx="2"/>
            <a:endCxn id="312" idx="0"/>
          </p:cNvCxnSpPr>
          <p:nvPr/>
        </p:nvCxnSpPr>
        <p:spPr>
          <a:xfrm rot="5400000">
            <a:off x="4742234" y="1380193"/>
            <a:ext cx="683353" cy="3281180"/>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Tree>
    <p:extLst>
      <p:ext uri="{BB962C8B-B14F-4D97-AF65-F5344CB8AC3E}">
        <p14:creationId xmlns:p14="http://schemas.microsoft.com/office/powerpoint/2010/main" val="20683009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8E571D-672D-49B8-991D-322727CCA5AB}"/>
              </a:ext>
            </a:extLst>
          </p:cNvPr>
          <p:cNvSpPr>
            <a:spLocks noGrp="1"/>
          </p:cNvSpPr>
          <p:nvPr>
            <p:ph type="title"/>
          </p:nvPr>
        </p:nvSpPr>
        <p:spPr/>
        <p:txBody>
          <a:bodyPr/>
          <a:lstStyle/>
          <a:p>
            <a:r>
              <a:rPr kumimoji="1" lang="ja-JP" altLang="en-US" dirty="0"/>
              <a:t>学習ジョブ実行後に何が行われるか</a:t>
            </a:r>
          </a:p>
        </p:txBody>
      </p:sp>
      <p:sp>
        <p:nvSpPr>
          <p:cNvPr id="3" name="Rectangle 7">
            <a:extLst>
              <a:ext uri="{FF2B5EF4-FFF2-40B4-BE49-F238E27FC236}">
                <a16:creationId xmlns:a16="http://schemas.microsoft.com/office/drawing/2014/main" id="{C752330C-F856-470F-B086-51FAA8B32BAD}"/>
              </a:ext>
            </a:extLst>
          </p:cNvPr>
          <p:cNvSpPr/>
          <p:nvPr/>
        </p:nvSpPr>
        <p:spPr>
          <a:xfrm>
            <a:off x="7896200" y="4041898"/>
            <a:ext cx="3744416" cy="1253677"/>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rPr>
              <a:t>Post-Processing</a:t>
            </a:r>
          </a:p>
          <a:p>
            <a:pPr>
              <a:lnSpc>
                <a:spcPct val="90000"/>
              </a:lnSpc>
            </a:pPr>
            <a:r>
              <a:rPr lang="en-US" dirty="0">
                <a:latin typeface="Segoe UI" panose="020B0502040204020203" pitchFamily="34" charset="0"/>
                <a:cs typeface="Segoe UI" panose="020B0502040204020203" pitchFamily="34" charset="0"/>
              </a:rPr>
              <a:t>./outputs</a:t>
            </a:r>
            <a:r>
              <a:rPr lang="ja-JP" altLang="en-US" dirty="0">
                <a:latin typeface="Segoe UI" panose="020B0502040204020203" pitchFamily="34" charset="0"/>
                <a:cs typeface="Segoe UI" panose="020B0502040204020203" pitchFamily="34" charset="0"/>
              </a:rPr>
              <a:t> ディレクトリーに実行結果を出力。</a:t>
            </a:r>
            <a:endParaRPr lang="en-US" altLang="ja-JP" dirty="0">
              <a:latin typeface="Segoe UI" panose="020B0502040204020203" pitchFamily="34" charset="0"/>
              <a:cs typeface="Segoe UI" panose="020B0502040204020203" pitchFamily="34" charset="0"/>
            </a:endParaRPr>
          </a:p>
          <a:p>
            <a:pPr>
              <a:lnSpc>
                <a:spcPct val="90000"/>
              </a:lnSpc>
            </a:pPr>
            <a:r>
              <a:rPr lang="en-US" dirty="0">
                <a:latin typeface="Segoe UI" panose="020B0502040204020203" pitchFamily="34" charset="0"/>
                <a:cs typeface="Segoe UI" panose="020B0502040204020203" pitchFamily="34" charset="0"/>
              </a:rPr>
              <a:t>Workspace </a:t>
            </a:r>
            <a:r>
              <a:rPr lang="ja-JP" altLang="en-US" dirty="0">
                <a:latin typeface="Segoe UI" panose="020B0502040204020203" pitchFamily="34" charset="0"/>
                <a:cs typeface="Segoe UI" panose="020B0502040204020203" pitchFamily="34" charset="0"/>
              </a:rPr>
              <a:t>からそれぞれアクセスできる</a:t>
            </a:r>
            <a:endParaRPr lang="en-US" dirty="0">
              <a:latin typeface="Segoe UI" panose="020B0502040204020203" pitchFamily="34" charset="0"/>
              <a:cs typeface="Segoe UI" panose="020B0502040204020203" pitchFamily="34" charset="0"/>
            </a:endParaRPr>
          </a:p>
        </p:txBody>
      </p:sp>
      <p:sp>
        <p:nvSpPr>
          <p:cNvPr id="4" name="Rectangle 8">
            <a:extLst>
              <a:ext uri="{FF2B5EF4-FFF2-40B4-BE49-F238E27FC236}">
                <a16:creationId xmlns:a16="http://schemas.microsoft.com/office/drawing/2014/main" id="{5753485C-FF75-4EA5-9A66-9EB94310A34D}"/>
              </a:ext>
            </a:extLst>
          </p:cNvPr>
          <p:cNvSpPr/>
          <p:nvPr/>
        </p:nvSpPr>
        <p:spPr>
          <a:xfrm>
            <a:off x="1483872" y="4041898"/>
            <a:ext cx="4601179" cy="2001574"/>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rPr>
              <a:t>Running</a:t>
            </a:r>
          </a:p>
          <a:p>
            <a:pPr>
              <a:lnSpc>
                <a:spcPct val="90000"/>
              </a:lnSpc>
            </a:pPr>
            <a:r>
              <a:rPr lang="en-US" altLang="ja-JP" dirty="0">
                <a:latin typeface="Segoe UI" panose="020B0502040204020203" pitchFamily="34" charset="0"/>
                <a:cs typeface="Segoe UI" panose="020B0502040204020203" pitchFamily="34" charset="0"/>
              </a:rPr>
              <a:t>Compute Target </a:t>
            </a:r>
            <a:r>
              <a:rPr lang="ja-JP" altLang="en-US" dirty="0">
                <a:latin typeface="Segoe UI" panose="020B0502040204020203" pitchFamily="34" charset="0"/>
                <a:cs typeface="Segoe UI" panose="020B0502040204020203" pitchFamily="34" charset="0"/>
              </a:rPr>
              <a:t>へ必要なスクリプトなどがコピー。</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その後、</a:t>
            </a:r>
            <a:r>
              <a:rPr lang="en-US" altLang="ja-JP" dirty="0">
                <a:latin typeface="Segoe UI" panose="020B0502040204020203" pitchFamily="34" charset="0"/>
                <a:cs typeface="Segoe UI" panose="020B0502040204020203" pitchFamily="34" charset="0"/>
              </a:rPr>
              <a:t>Data Store </a:t>
            </a:r>
            <a:r>
              <a:rPr lang="ja-JP" altLang="en-US" dirty="0">
                <a:latin typeface="Segoe UI" panose="020B0502040204020203" pitchFamily="34" charset="0"/>
                <a:cs typeface="Segoe UI" panose="020B0502040204020203" pitchFamily="34" charset="0"/>
              </a:rPr>
              <a:t>がマウント</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もしくは </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データのコピーが行われる。その後 </a:t>
            </a:r>
            <a:r>
              <a:rPr lang="en-US" altLang="ja-JP" dirty="0" err="1">
                <a:latin typeface="Segoe UI" panose="020B0502040204020203" pitchFamily="34" charset="0"/>
                <a:cs typeface="Segoe UI" panose="020B0502040204020203" pitchFamily="34" charset="0"/>
              </a:rPr>
              <a:t>entry_script</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で指定した </a:t>
            </a:r>
            <a:r>
              <a:rPr lang="en-US" altLang="ja-JP" dirty="0">
                <a:latin typeface="Segoe UI" panose="020B0502040204020203" pitchFamily="34" charset="0"/>
                <a:cs typeface="Segoe UI" panose="020B0502040204020203" pitchFamily="34" charset="0"/>
              </a:rPr>
              <a:t>script </a:t>
            </a:r>
            <a:r>
              <a:rPr lang="ja-JP" altLang="en-US" dirty="0">
                <a:latin typeface="Segoe UI" panose="020B0502040204020203" pitchFamily="34" charset="0"/>
                <a:cs typeface="Segoe UI" panose="020B0502040204020203" pitchFamily="34" charset="0"/>
              </a:rPr>
              <a:t>ファイルが実行される。</a:t>
            </a:r>
            <a:endParaRPr lang="en-US" altLang="ja-JP" dirty="0">
              <a:latin typeface="Segoe UI" panose="020B0502040204020203" pitchFamily="34" charset="0"/>
              <a:cs typeface="Segoe UI" panose="020B0502040204020203" pitchFamily="34" charset="0"/>
            </a:endParaRPr>
          </a:p>
          <a:p>
            <a:pPr>
              <a:lnSpc>
                <a:spcPct val="90000"/>
              </a:lnSpc>
            </a:pPr>
            <a:r>
              <a:rPr lang="ja-JP" altLang="en-US" dirty="0">
                <a:latin typeface="Segoe UI" panose="020B0502040204020203" pitchFamily="34" charset="0"/>
                <a:cs typeface="Segoe UI" panose="020B0502040204020203" pitchFamily="34" charset="0"/>
              </a:rPr>
              <a:t>ジョブの実行中に </a:t>
            </a:r>
            <a:r>
              <a:rPr lang="en-US" altLang="ja-JP" dirty="0" err="1">
                <a:latin typeface="Segoe UI" panose="020B0502040204020203" pitchFamily="34" charset="0"/>
                <a:cs typeface="Segoe UI" panose="020B0502040204020203" pitchFamily="34" charset="0"/>
              </a:rPr>
              <a:t>stdout</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は </a:t>
            </a:r>
            <a:r>
              <a:rPr lang="en-US" altLang="ja-JP" dirty="0">
                <a:latin typeface="Segoe UI" panose="020B0502040204020203" pitchFamily="34" charset="0"/>
                <a:cs typeface="Segoe UI" panose="020B0502040204020203" pitchFamily="34" charset="0"/>
              </a:rPr>
              <a:t>/logs </a:t>
            </a:r>
            <a:r>
              <a:rPr lang="ja-JP" altLang="en-US" dirty="0">
                <a:latin typeface="Segoe UI" panose="020B0502040204020203" pitchFamily="34" charset="0"/>
                <a:cs typeface="Segoe UI" panose="020B0502040204020203" pitchFamily="34" charset="0"/>
              </a:rPr>
              <a:t>に</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ストリーム出力。ジョブ実行中にも確認が出来る</a:t>
            </a:r>
            <a:endParaRPr lang="en-US" dirty="0">
              <a:latin typeface="Segoe UI" panose="020B0502040204020203" pitchFamily="34" charset="0"/>
              <a:cs typeface="Segoe UI" panose="020B0502040204020203" pitchFamily="34" charset="0"/>
            </a:endParaRPr>
          </a:p>
        </p:txBody>
      </p:sp>
      <p:sp>
        <p:nvSpPr>
          <p:cNvPr id="5" name="Rectangle 9">
            <a:extLst>
              <a:ext uri="{FF2B5EF4-FFF2-40B4-BE49-F238E27FC236}">
                <a16:creationId xmlns:a16="http://schemas.microsoft.com/office/drawing/2014/main" id="{EF59C1F0-6B32-4E5C-AD27-5A8F0542A7EF}"/>
              </a:ext>
            </a:extLst>
          </p:cNvPr>
          <p:cNvSpPr/>
          <p:nvPr/>
        </p:nvSpPr>
        <p:spPr>
          <a:xfrm>
            <a:off x="1483871" y="1389969"/>
            <a:ext cx="4523123" cy="2258054"/>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sym typeface="Arial" panose="020B0604020202020204" pitchFamily="34" charset="0"/>
              </a:rPr>
              <a:t>Image creation</a:t>
            </a:r>
          </a:p>
          <a:p>
            <a:pPr>
              <a:lnSpc>
                <a:spcPct val="90000"/>
              </a:lnSpc>
              <a:spcAft>
                <a:spcPts val="988"/>
              </a:spcAft>
            </a:pPr>
            <a:r>
              <a:rPr lang="en-US" dirty="0">
                <a:latin typeface="Segoe UI" panose="020B0502040204020203" pitchFamily="34" charset="0"/>
                <a:cs typeface="Segoe UI" panose="020B0502040204020203" pitchFamily="34" charset="0"/>
              </a:rPr>
              <a:t>Estimator </a:t>
            </a:r>
            <a:r>
              <a:rPr lang="ja-JP" altLang="en-US" dirty="0">
                <a:latin typeface="Segoe UI" panose="020B0502040204020203" pitchFamily="34" charset="0"/>
                <a:cs typeface="Segoe UI" panose="020B0502040204020203" pitchFamily="34" charset="0"/>
              </a:rPr>
              <a:t>で指定されたパラメーターを元に </a:t>
            </a:r>
            <a:r>
              <a:rPr lang="en-US" dirty="0">
                <a:latin typeface="Segoe UI" panose="020B0502040204020203" pitchFamily="34" charset="0"/>
                <a:cs typeface="Segoe UI" panose="020B0502040204020203" pitchFamily="34" charset="0"/>
              </a:rPr>
              <a:t>Docker Image </a:t>
            </a:r>
            <a:r>
              <a:rPr lang="ja-JP" altLang="en-US" dirty="0">
                <a:latin typeface="Segoe UI" panose="020B0502040204020203" pitchFamily="34" charset="0"/>
                <a:cs typeface="Segoe UI" panose="020B0502040204020203" pitchFamily="34" charset="0"/>
              </a:rPr>
              <a:t>のビルド。</a:t>
            </a:r>
            <a:r>
              <a:rPr lang="en-US" altLang="ja-JP" dirty="0">
                <a:latin typeface="Segoe UI" panose="020B0502040204020203" pitchFamily="34" charset="0"/>
                <a:cs typeface="Segoe UI" panose="020B0502040204020203" pitchFamily="34" charset="0"/>
              </a:rPr>
              <a:t>Workspace </a:t>
            </a:r>
            <a:r>
              <a:rPr lang="ja-JP" altLang="en-US" dirty="0">
                <a:latin typeface="Segoe UI" panose="020B0502040204020203" pitchFamily="34" charset="0"/>
                <a:cs typeface="Segoe UI" panose="020B0502040204020203" pitchFamily="34" charset="0"/>
              </a:rPr>
              <a:t>へ登録。約</a:t>
            </a:r>
            <a:r>
              <a:rPr lang="en-US" altLang="ja-JP" dirty="0">
                <a:latin typeface="Segoe UI" panose="020B0502040204020203" pitchFamily="34" charset="0"/>
                <a:cs typeface="Segoe UI" panose="020B0502040204020203" pitchFamily="34" charset="0"/>
              </a:rPr>
              <a:t>5</a:t>
            </a:r>
            <a:r>
              <a:rPr lang="ja-JP" altLang="en-US" dirty="0">
                <a:latin typeface="Segoe UI" panose="020B0502040204020203" pitchFamily="34" charset="0"/>
                <a:cs typeface="Segoe UI" panose="020B0502040204020203" pitchFamily="34" charset="0"/>
              </a:rPr>
              <a:t>分。</a:t>
            </a:r>
            <a:endParaRPr lang="en-US" altLang="ja-JP" dirty="0">
              <a:latin typeface="Segoe UI" panose="020B0502040204020203" pitchFamily="34" charset="0"/>
              <a:cs typeface="Segoe UI" panose="020B0502040204020203" pitchFamily="34" charset="0"/>
            </a:endParaRPr>
          </a:p>
          <a:p>
            <a:pPr>
              <a:lnSpc>
                <a:spcPct val="90000"/>
              </a:lnSpc>
              <a:spcAft>
                <a:spcPts val="988"/>
              </a:spcAft>
            </a:pPr>
            <a:r>
              <a:rPr lang="ja-JP" altLang="en-US" dirty="0">
                <a:latin typeface="Segoe UI" panose="020B0502040204020203" pitchFamily="34" charset="0"/>
                <a:cs typeface="Segoe UI" panose="020B0502040204020203" pitchFamily="34" charset="0"/>
              </a:rPr>
              <a:t>初回のみ。</a:t>
            </a:r>
            <a:r>
              <a:rPr lang="en-US" altLang="ja-JP" dirty="0">
                <a:latin typeface="Segoe UI" panose="020B0502040204020203" pitchFamily="34" charset="0"/>
                <a:cs typeface="Segoe UI" panose="020B0502040204020203" pitchFamily="34" charset="0"/>
              </a:rPr>
              <a:t>2</a:t>
            </a:r>
            <a:r>
              <a:rPr lang="ja-JP" altLang="en-US" dirty="0">
                <a:latin typeface="Segoe UI" panose="020B0502040204020203" pitchFamily="34" charset="0"/>
                <a:cs typeface="Segoe UI" panose="020B0502040204020203" pitchFamily="34" charset="0"/>
              </a:rPr>
              <a:t>度目からはキャッシュからロードされる。</a:t>
            </a:r>
            <a:endParaRPr lang="en-US" altLang="ja-JP" dirty="0">
              <a:latin typeface="Segoe UI" panose="020B0502040204020203" pitchFamily="34" charset="0"/>
              <a:cs typeface="Segoe UI" panose="020B0502040204020203" pitchFamily="34" charset="0"/>
            </a:endParaRPr>
          </a:p>
          <a:p>
            <a:pPr>
              <a:lnSpc>
                <a:spcPct val="90000"/>
              </a:lnSpc>
              <a:spcAft>
                <a:spcPts val="988"/>
              </a:spcAft>
            </a:pPr>
            <a:r>
              <a:rPr lang="en-US" dirty="0">
                <a:latin typeface="Segoe UI" panose="020B0502040204020203" pitchFamily="34" charset="0"/>
                <a:cs typeface="Segoe UI" panose="020B0502040204020203" pitchFamily="34" charset="0"/>
              </a:rPr>
              <a:t>Docker Build </a:t>
            </a:r>
            <a:r>
              <a:rPr lang="ja-JP" altLang="en-US" dirty="0">
                <a:latin typeface="Segoe UI" panose="020B0502040204020203" pitchFamily="34" charset="0"/>
                <a:cs typeface="Segoe UI" panose="020B0502040204020203" pitchFamily="34" charset="0"/>
              </a:rPr>
              <a:t>の状況は </a:t>
            </a:r>
            <a:r>
              <a:rPr lang="en-US" altLang="ja-JP" dirty="0">
                <a:latin typeface="Segoe UI" panose="020B0502040204020203" pitchFamily="34" charset="0"/>
                <a:cs typeface="Segoe UI" panose="020B0502040204020203" pitchFamily="34" charset="0"/>
              </a:rPr>
              <a:t>Docker Build </a:t>
            </a:r>
            <a:r>
              <a:rPr lang="ja-JP" altLang="en-US" dirty="0">
                <a:latin typeface="Segoe UI" panose="020B0502040204020203" pitchFamily="34" charset="0"/>
                <a:cs typeface="Segoe UI" panose="020B0502040204020203" pitchFamily="34" charset="0"/>
              </a:rPr>
              <a:t>の</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ログから確認できる</a:t>
            </a:r>
            <a:endParaRPr lang="en-US" dirty="0">
              <a:latin typeface="Segoe UI" panose="020B0502040204020203" pitchFamily="34" charset="0"/>
              <a:cs typeface="Segoe UI" panose="020B0502040204020203" pitchFamily="34" charset="0"/>
            </a:endParaRPr>
          </a:p>
        </p:txBody>
      </p:sp>
      <p:sp>
        <p:nvSpPr>
          <p:cNvPr id="6" name="Rectangle 11">
            <a:extLst>
              <a:ext uri="{FF2B5EF4-FFF2-40B4-BE49-F238E27FC236}">
                <a16:creationId xmlns:a16="http://schemas.microsoft.com/office/drawing/2014/main" id="{60580119-1C68-4B8E-A12C-23D30E1A9698}"/>
              </a:ext>
            </a:extLst>
          </p:cNvPr>
          <p:cNvSpPr/>
          <p:nvPr/>
        </p:nvSpPr>
        <p:spPr>
          <a:xfrm>
            <a:off x="7896200" y="1389969"/>
            <a:ext cx="3533208" cy="1253677"/>
          </a:xfrm>
          <a:prstGeom prst="rect">
            <a:avLst/>
          </a:prstGeom>
        </p:spPr>
        <p:txBody>
          <a:bodyPr wrap="square">
            <a:spAutoFit/>
          </a:bodyPr>
          <a:lstStyle/>
          <a:p>
            <a:pPr lvl="0">
              <a:lnSpc>
                <a:spcPct val="90000"/>
              </a:lnSpc>
              <a:spcAft>
                <a:spcPts val="196"/>
              </a:spcAft>
            </a:pPr>
            <a:r>
              <a:rPr lang="en-US" altLang="en-US" sz="2800" b="1" kern="0" dirty="0">
                <a:solidFill>
                  <a:srgbClr val="0078D4"/>
                </a:solidFill>
                <a:latin typeface="Segoe UI Semibold" panose="020B0502040204020203" pitchFamily="34" charset="0"/>
                <a:cs typeface="Segoe UI Semibold" panose="020B0502040204020203" pitchFamily="34" charset="0"/>
                <a:sym typeface="Arial" panose="020B0604020202020204" pitchFamily="34" charset="0"/>
              </a:rPr>
              <a:t>Scaling</a:t>
            </a:r>
          </a:p>
          <a:p>
            <a:pPr lvl="0">
              <a:lnSpc>
                <a:spcPct val="90000"/>
              </a:lnSpc>
              <a:spcAft>
                <a:spcPts val="988"/>
              </a:spcAft>
            </a:pPr>
            <a:r>
              <a:rPr lang="ja-JP" altLang="en-US" dirty="0">
                <a:solidFill>
                  <a:prstClr val="black"/>
                </a:solidFill>
                <a:latin typeface="Segoe UI" panose="020B0502040204020203" pitchFamily="34" charset="0"/>
                <a:cs typeface="Segoe UI" panose="020B0502040204020203" pitchFamily="34" charset="0"/>
              </a:rPr>
              <a:t>学習用の </a:t>
            </a:r>
            <a:r>
              <a:rPr lang="en-US" altLang="ja-JP" dirty="0">
                <a:solidFill>
                  <a:prstClr val="black"/>
                </a:solidFill>
                <a:latin typeface="Segoe UI" panose="020B0502040204020203" pitchFamily="34" charset="0"/>
                <a:cs typeface="Segoe UI" panose="020B0502040204020203" pitchFamily="34" charset="0"/>
              </a:rPr>
              <a:t>Cluster </a:t>
            </a:r>
            <a:r>
              <a:rPr lang="ja-JP" altLang="en-US" dirty="0">
                <a:solidFill>
                  <a:prstClr val="black"/>
                </a:solidFill>
                <a:latin typeface="Segoe UI" panose="020B0502040204020203" pitchFamily="34" charset="0"/>
                <a:cs typeface="Segoe UI" panose="020B0502040204020203" pitchFamily="34" charset="0"/>
              </a:rPr>
              <a:t>が更に </a:t>
            </a:r>
            <a:r>
              <a:rPr lang="en-US" altLang="ja-JP" dirty="0">
                <a:solidFill>
                  <a:prstClr val="black"/>
                </a:solidFill>
                <a:latin typeface="Segoe UI" panose="020B0502040204020203" pitchFamily="34" charset="0"/>
                <a:cs typeface="Segoe UI" panose="020B0502040204020203" pitchFamily="34" charset="0"/>
              </a:rPr>
              <a:t>Compute Resource </a:t>
            </a:r>
            <a:r>
              <a:rPr lang="ja-JP" altLang="en-US" dirty="0">
                <a:solidFill>
                  <a:prstClr val="black"/>
                </a:solidFill>
                <a:latin typeface="Segoe UI" panose="020B0502040204020203" pitchFamily="34" charset="0"/>
                <a:cs typeface="Segoe UI" panose="020B0502040204020203" pitchFamily="34" charset="0"/>
              </a:rPr>
              <a:t>が必要になると、自動的に追加。</a:t>
            </a:r>
            <a:r>
              <a:rPr lang="en-US" altLang="ja-JP" dirty="0">
                <a:solidFill>
                  <a:prstClr val="black"/>
                </a:solidFill>
                <a:latin typeface="Segoe UI" panose="020B0502040204020203" pitchFamily="34" charset="0"/>
                <a:cs typeface="Segoe UI" panose="020B0502040204020203" pitchFamily="34" charset="0"/>
              </a:rPr>
              <a:t>Scale out </a:t>
            </a:r>
            <a:r>
              <a:rPr lang="ja-JP" altLang="en-US" dirty="0">
                <a:solidFill>
                  <a:prstClr val="black"/>
                </a:solidFill>
                <a:latin typeface="Segoe UI" panose="020B0502040204020203" pitchFamily="34" charset="0"/>
                <a:cs typeface="Segoe UI" panose="020B0502040204020203" pitchFamily="34" charset="0"/>
              </a:rPr>
              <a:t>は通常</a:t>
            </a:r>
            <a:r>
              <a:rPr lang="en-US" altLang="ja-JP" dirty="0">
                <a:solidFill>
                  <a:prstClr val="black"/>
                </a:solidFill>
                <a:latin typeface="Segoe UI" panose="020B0502040204020203" pitchFamily="34" charset="0"/>
                <a:cs typeface="Segoe UI" panose="020B0502040204020203" pitchFamily="34" charset="0"/>
              </a:rPr>
              <a:t>5</a:t>
            </a:r>
            <a:r>
              <a:rPr lang="ja-JP" altLang="en-US" dirty="0">
                <a:solidFill>
                  <a:prstClr val="black"/>
                </a:solidFill>
                <a:latin typeface="Segoe UI" panose="020B0502040204020203" pitchFamily="34" charset="0"/>
                <a:cs typeface="Segoe UI" panose="020B0502040204020203" pitchFamily="34" charset="0"/>
              </a:rPr>
              <a:t>分程度</a:t>
            </a:r>
            <a:endParaRPr lang="en-US" dirty="0">
              <a:solidFill>
                <a:prstClr val="black"/>
              </a:solidFill>
              <a:latin typeface="Segoe UI" panose="020B0502040204020203" pitchFamily="34" charset="0"/>
              <a:cs typeface="Segoe UI" panose="020B0502040204020203" pitchFamily="34" charset="0"/>
            </a:endParaRPr>
          </a:p>
        </p:txBody>
      </p:sp>
      <p:grpSp>
        <p:nvGrpSpPr>
          <p:cNvPr id="7" name="Group 13">
            <a:extLst>
              <a:ext uri="{FF2B5EF4-FFF2-40B4-BE49-F238E27FC236}">
                <a16:creationId xmlns:a16="http://schemas.microsoft.com/office/drawing/2014/main" id="{9CFE2B19-AED4-4164-AB02-89559C76C174}"/>
              </a:ext>
            </a:extLst>
          </p:cNvPr>
          <p:cNvGrpSpPr/>
          <p:nvPr/>
        </p:nvGrpSpPr>
        <p:grpSpPr>
          <a:xfrm>
            <a:off x="335360" y="1389969"/>
            <a:ext cx="841372" cy="556229"/>
            <a:chOff x="5429065" y="4114800"/>
            <a:chExt cx="689178" cy="455613"/>
          </a:xfrm>
        </p:grpSpPr>
        <p:sp>
          <p:nvSpPr>
            <p:cNvPr id="8" name="Freeform 67">
              <a:extLst>
                <a:ext uri="{FF2B5EF4-FFF2-40B4-BE49-F238E27FC236}">
                  <a16:creationId xmlns:a16="http://schemas.microsoft.com/office/drawing/2014/main" id="{C149338A-1D7E-49D3-A5C8-A68ED676C017}"/>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02E2DF66-B344-4777-A2CC-170A5388A9BF}"/>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 name="Freeform 73">
              <a:extLst>
                <a:ext uri="{FF2B5EF4-FFF2-40B4-BE49-F238E27FC236}">
                  <a16:creationId xmlns:a16="http://schemas.microsoft.com/office/drawing/2014/main" id="{2AAA44D6-3D0A-4027-903C-0ECF983BF819}"/>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63F0E959-6A5A-4840-8921-99DD3902F180}"/>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D4462701-9551-49EC-B919-1F45B030D877}"/>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76">
              <a:extLst>
                <a:ext uri="{FF2B5EF4-FFF2-40B4-BE49-F238E27FC236}">
                  <a16:creationId xmlns:a16="http://schemas.microsoft.com/office/drawing/2014/main" id="{2AC5EC0E-0540-4757-B7D8-D409AEB0F2D5}"/>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77">
              <a:extLst>
                <a:ext uri="{FF2B5EF4-FFF2-40B4-BE49-F238E27FC236}">
                  <a16:creationId xmlns:a16="http://schemas.microsoft.com/office/drawing/2014/main" id="{2CB4DEF6-C19A-45D7-B9A5-DA8064633137}"/>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 name="Freeform 78">
              <a:extLst>
                <a:ext uri="{FF2B5EF4-FFF2-40B4-BE49-F238E27FC236}">
                  <a16:creationId xmlns:a16="http://schemas.microsoft.com/office/drawing/2014/main" id="{4312A62F-6B9C-492F-9376-2F9B10E144DF}"/>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 name="Freeform 79">
              <a:extLst>
                <a:ext uri="{FF2B5EF4-FFF2-40B4-BE49-F238E27FC236}">
                  <a16:creationId xmlns:a16="http://schemas.microsoft.com/office/drawing/2014/main" id="{F46BE4E9-4BD8-4EB8-84B2-8C7F9F0FB3E9}"/>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80">
              <a:extLst>
                <a:ext uri="{FF2B5EF4-FFF2-40B4-BE49-F238E27FC236}">
                  <a16:creationId xmlns:a16="http://schemas.microsoft.com/office/drawing/2014/main" id="{0286E255-51C7-4831-B490-62E4E66FD514}"/>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Oval 81">
              <a:extLst>
                <a:ext uri="{FF2B5EF4-FFF2-40B4-BE49-F238E27FC236}">
                  <a16:creationId xmlns:a16="http://schemas.microsoft.com/office/drawing/2014/main" id="{1505D924-4210-4EE0-91E8-680E653C2F4B}"/>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82">
              <a:extLst>
                <a:ext uri="{FF2B5EF4-FFF2-40B4-BE49-F238E27FC236}">
                  <a16:creationId xmlns:a16="http://schemas.microsoft.com/office/drawing/2014/main" id="{6303CC38-4CD6-4961-AF6A-56AF8FC3CB5B}"/>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84">
              <a:extLst>
                <a:ext uri="{FF2B5EF4-FFF2-40B4-BE49-F238E27FC236}">
                  <a16:creationId xmlns:a16="http://schemas.microsoft.com/office/drawing/2014/main" id="{ACC3240F-E197-4210-82CB-F5BC8B54BF39}"/>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1" name="scale_2">
            <a:extLst>
              <a:ext uri="{FF2B5EF4-FFF2-40B4-BE49-F238E27FC236}">
                <a16:creationId xmlns:a16="http://schemas.microsoft.com/office/drawing/2014/main" id="{E1CB3F65-0BF6-4D4A-9CC8-F6B0A38F0576}"/>
              </a:ext>
            </a:extLst>
          </p:cNvPr>
          <p:cNvSpPr>
            <a:spLocks noChangeAspect="1" noEditPoints="1"/>
          </p:cNvSpPr>
          <p:nvPr/>
        </p:nvSpPr>
        <p:spPr bwMode="auto">
          <a:xfrm>
            <a:off x="374263" y="4041898"/>
            <a:ext cx="561043" cy="563393"/>
          </a:xfrm>
          <a:custGeom>
            <a:avLst/>
            <a:gdLst>
              <a:gd name="T0" fmla="*/ 185 w 239"/>
              <a:gd name="T1" fmla="*/ 0 h 240"/>
              <a:gd name="T2" fmla="*/ 239 w 239"/>
              <a:gd name="T3" fmla="*/ 0 h 240"/>
              <a:gd name="T4" fmla="*/ 239 w 239"/>
              <a:gd name="T5" fmla="*/ 54 h 240"/>
              <a:gd name="T6" fmla="*/ 167 w 239"/>
              <a:gd name="T7" fmla="*/ 0 h 240"/>
              <a:gd name="T8" fmla="*/ 0 w 239"/>
              <a:gd name="T9" fmla="*/ 0 h 240"/>
              <a:gd name="T10" fmla="*/ 0 w 239"/>
              <a:gd name="T11" fmla="*/ 240 h 240"/>
              <a:gd name="T12" fmla="*/ 239 w 239"/>
              <a:gd name="T13" fmla="*/ 240 h 240"/>
              <a:gd name="T14" fmla="*/ 239 w 239"/>
              <a:gd name="T15" fmla="*/ 74 h 240"/>
              <a:gd name="T16" fmla="*/ 147 w 239"/>
              <a:gd name="T17" fmla="*/ 92 h 240"/>
              <a:gd name="T18" fmla="*/ 239 w 239"/>
              <a:gd name="T19" fmla="*/ 0 h 240"/>
              <a:gd name="T20" fmla="*/ 127 w 239"/>
              <a:gd name="T21" fmla="*/ 240 h 240"/>
              <a:gd name="T22" fmla="*/ 127 w 239"/>
              <a:gd name="T23" fmla="*/ 112 h 240"/>
              <a:gd name="T24" fmla="*/ 0 w 239"/>
              <a:gd name="T25" fmla="*/ 1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40">
                <a:moveTo>
                  <a:pt x="185" y="0"/>
                </a:moveTo>
                <a:lnTo>
                  <a:pt x="239" y="0"/>
                </a:lnTo>
                <a:lnTo>
                  <a:pt x="239" y="54"/>
                </a:lnTo>
                <a:moveTo>
                  <a:pt x="167" y="0"/>
                </a:moveTo>
                <a:lnTo>
                  <a:pt x="0" y="0"/>
                </a:lnTo>
                <a:lnTo>
                  <a:pt x="0" y="240"/>
                </a:lnTo>
                <a:lnTo>
                  <a:pt x="239" y="240"/>
                </a:lnTo>
                <a:lnTo>
                  <a:pt x="239" y="74"/>
                </a:lnTo>
                <a:moveTo>
                  <a:pt x="147" y="92"/>
                </a:moveTo>
                <a:lnTo>
                  <a:pt x="239" y="0"/>
                </a:lnTo>
                <a:moveTo>
                  <a:pt x="127" y="240"/>
                </a:moveTo>
                <a:lnTo>
                  <a:pt x="127" y="112"/>
                </a:lnTo>
                <a:lnTo>
                  <a:pt x="0" y="112"/>
                </a:lnTo>
              </a:path>
            </a:pathLst>
          </a:custGeom>
          <a:noFill/>
          <a:ln w="1905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nvGrpSpPr>
          <p:cNvPr id="22" name="Group 15">
            <a:extLst>
              <a:ext uri="{FF2B5EF4-FFF2-40B4-BE49-F238E27FC236}">
                <a16:creationId xmlns:a16="http://schemas.microsoft.com/office/drawing/2014/main" id="{B4DD30A9-663B-4573-85C3-006E8B768B8F}"/>
              </a:ext>
            </a:extLst>
          </p:cNvPr>
          <p:cNvGrpSpPr/>
          <p:nvPr/>
        </p:nvGrpSpPr>
        <p:grpSpPr>
          <a:xfrm>
            <a:off x="6493616" y="1389969"/>
            <a:ext cx="993584" cy="418190"/>
            <a:chOff x="556927" y="3779486"/>
            <a:chExt cx="892331" cy="375574"/>
          </a:xfrm>
        </p:grpSpPr>
        <p:grpSp>
          <p:nvGrpSpPr>
            <p:cNvPr id="23" name="Group 21">
              <a:extLst>
                <a:ext uri="{FF2B5EF4-FFF2-40B4-BE49-F238E27FC236}">
                  <a16:creationId xmlns:a16="http://schemas.microsoft.com/office/drawing/2014/main" id="{DE5AB8CE-179D-4C3D-ACBA-3BA0BD4033D5}"/>
                </a:ext>
              </a:extLst>
            </p:cNvPr>
            <p:cNvGrpSpPr/>
            <p:nvPr/>
          </p:nvGrpSpPr>
          <p:grpSpPr>
            <a:xfrm>
              <a:off x="1036224" y="3779486"/>
              <a:ext cx="413034" cy="95930"/>
              <a:chOff x="1101428" y="3763208"/>
              <a:chExt cx="413034" cy="95930"/>
            </a:xfrm>
          </p:grpSpPr>
          <p:sp>
            <p:nvSpPr>
              <p:cNvPr id="39" name="Freeform 22">
                <a:extLst>
                  <a:ext uri="{FF2B5EF4-FFF2-40B4-BE49-F238E27FC236}">
                    <a16:creationId xmlns:a16="http://schemas.microsoft.com/office/drawing/2014/main" id="{4EC6A46A-2618-42C0-98BC-48AFEB8FDB0A}"/>
                  </a:ext>
                </a:extLst>
              </p:cNvPr>
              <p:cNvSpPr>
                <a:spLocks/>
              </p:cNvSpPr>
              <p:nvPr/>
            </p:nvSpPr>
            <p:spPr bwMode="auto">
              <a:xfrm>
                <a:off x="122134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3">
                <a:extLst>
                  <a:ext uri="{FF2B5EF4-FFF2-40B4-BE49-F238E27FC236}">
                    <a16:creationId xmlns:a16="http://schemas.microsoft.com/office/drawing/2014/main" id="{43D5A4F0-6441-4D4E-8D0E-74742DF900D3}"/>
                  </a:ext>
                </a:extLst>
              </p:cNvPr>
              <p:cNvSpPr>
                <a:spLocks/>
              </p:cNvSpPr>
              <p:nvPr/>
            </p:nvSpPr>
            <p:spPr bwMode="auto">
              <a:xfrm>
                <a:off x="139588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4">
                <a:extLst>
                  <a:ext uri="{FF2B5EF4-FFF2-40B4-BE49-F238E27FC236}">
                    <a16:creationId xmlns:a16="http://schemas.microsoft.com/office/drawing/2014/main" id="{CE76FE87-57D1-4E98-B031-B74C5F7031FB}"/>
                  </a:ext>
                </a:extLst>
              </p:cNvPr>
              <p:cNvSpPr>
                <a:spLocks/>
              </p:cNvSpPr>
              <p:nvPr/>
            </p:nvSpPr>
            <p:spPr bwMode="auto">
              <a:xfrm>
                <a:off x="1101428" y="3763208"/>
                <a:ext cx="62621"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5">
                <a:extLst>
                  <a:ext uri="{FF2B5EF4-FFF2-40B4-BE49-F238E27FC236}">
                    <a16:creationId xmlns:a16="http://schemas.microsoft.com/office/drawing/2014/main" id="{82C4679E-D3B5-46A7-86D5-9487264A8A9F}"/>
                  </a:ext>
                </a:extLst>
              </p:cNvPr>
              <p:cNvSpPr>
                <a:spLocks/>
              </p:cNvSpPr>
              <p:nvPr/>
            </p:nvSpPr>
            <p:spPr bwMode="auto">
              <a:xfrm>
                <a:off x="1278633" y="3763208"/>
                <a:ext cx="58624" cy="95930"/>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6">
                <a:extLst>
                  <a:ext uri="{FF2B5EF4-FFF2-40B4-BE49-F238E27FC236}">
                    <a16:creationId xmlns:a16="http://schemas.microsoft.com/office/drawing/2014/main" id="{F7896EE1-6DE2-4C68-85CB-AC34C991E8AB}"/>
                  </a:ext>
                </a:extLst>
              </p:cNvPr>
              <p:cNvSpPr>
                <a:spLocks/>
              </p:cNvSpPr>
              <p:nvPr/>
            </p:nvSpPr>
            <p:spPr bwMode="auto">
              <a:xfrm>
                <a:off x="1453173" y="3763208"/>
                <a:ext cx="61289"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4" name="Group 22">
              <a:extLst>
                <a:ext uri="{FF2B5EF4-FFF2-40B4-BE49-F238E27FC236}">
                  <a16:creationId xmlns:a16="http://schemas.microsoft.com/office/drawing/2014/main" id="{BA21FEB1-AF2E-4521-A8ED-4895D0A54C71}"/>
                </a:ext>
              </a:extLst>
            </p:cNvPr>
            <p:cNvGrpSpPr/>
            <p:nvPr/>
          </p:nvGrpSpPr>
          <p:grpSpPr>
            <a:xfrm>
              <a:off x="1067236" y="3919761"/>
              <a:ext cx="351745" cy="95930"/>
              <a:chOff x="1132440" y="4078979"/>
              <a:chExt cx="351745" cy="95930"/>
            </a:xfrm>
          </p:grpSpPr>
          <p:sp>
            <p:nvSpPr>
              <p:cNvPr id="34" name="Freeform 27">
                <a:extLst>
                  <a:ext uri="{FF2B5EF4-FFF2-40B4-BE49-F238E27FC236}">
                    <a16:creationId xmlns:a16="http://schemas.microsoft.com/office/drawing/2014/main" id="{74ACBC5C-85DC-4650-8261-80E7EE37E1C1}"/>
                  </a:ext>
                </a:extLst>
              </p:cNvPr>
              <p:cNvSpPr>
                <a:spLocks/>
              </p:cNvSpPr>
              <p:nvPr/>
            </p:nvSpPr>
            <p:spPr bwMode="auto">
              <a:xfrm>
                <a:off x="1132440"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28">
                <a:extLst>
                  <a:ext uri="{FF2B5EF4-FFF2-40B4-BE49-F238E27FC236}">
                    <a16:creationId xmlns:a16="http://schemas.microsoft.com/office/drawing/2014/main" id="{DFAC1E57-A85E-4AC8-AD4A-A3855AD9366B}"/>
                  </a:ext>
                </a:extLst>
              </p:cNvPr>
              <p:cNvSpPr>
                <a:spLocks/>
              </p:cNvSpPr>
              <p:nvPr/>
            </p:nvSpPr>
            <p:spPr bwMode="auto">
              <a:xfrm>
                <a:off x="130964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29">
                <a:extLst>
                  <a:ext uri="{FF2B5EF4-FFF2-40B4-BE49-F238E27FC236}">
                    <a16:creationId xmlns:a16="http://schemas.microsoft.com/office/drawing/2014/main" id="{B2B4CE81-5AFA-4FFF-9C03-A000CC3E505C}"/>
                  </a:ext>
                </a:extLst>
              </p:cNvPr>
              <p:cNvSpPr>
                <a:spLocks/>
              </p:cNvSpPr>
              <p:nvPr/>
            </p:nvSpPr>
            <p:spPr bwMode="auto">
              <a:xfrm>
                <a:off x="148418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30">
                <a:extLst>
                  <a:ext uri="{FF2B5EF4-FFF2-40B4-BE49-F238E27FC236}">
                    <a16:creationId xmlns:a16="http://schemas.microsoft.com/office/drawing/2014/main" id="{7C608D38-B9E6-4F8B-8F47-347E04C47F5F}"/>
                  </a:ext>
                </a:extLst>
              </p:cNvPr>
              <p:cNvSpPr>
                <a:spLocks/>
              </p:cNvSpPr>
              <p:nvPr/>
            </p:nvSpPr>
            <p:spPr bwMode="auto">
              <a:xfrm>
                <a:off x="1189732" y="4078979"/>
                <a:ext cx="62621" cy="9593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31">
                <a:extLst>
                  <a:ext uri="{FF2B5EF4-FFF2-40B4-BE49-F238E27FC236}">
                    <a16:creationId xmlns:a16="http://schemas.microsoft.com/office/drawing/2014/main" id="{7252BED1-1E16-402C-9F1B-4675A8A25CDA}"/>
                  </a:ext>
                </a:extLst>
              </p:cNvPr>
              <p:cNvSpPr>
                <a:spLocks/>
              </p:cNvSpPr>
              <p:nvPr/>
            </p:nvSpPr>
            <p:spPr bwMode="auto">
              <a:xfrm>
                <a:off x="1366937" y="4078979"/>
                <a:ext cx="58624" cy="9593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5" name="Group 23">
              <a:extLst>
                <a:ext uri="{FF2B5EF4-FFF2-40B4-BE49-F238E27FC236}">
                  <a16:creationId xmlns:a16="http://schemas.microsoft.com/office/drawing/2014/main" id="{8FAFDB6D-EA0D-4BF0-AD88-18BEA0AB42EC}"/>
                </a:ext>
              </a:extLst>
            </p:cNvPr>
            <p:cNvGrpSpPr/>
            <p:nvPr/>
          </p:nvGrpSpPr>
          <p:grpSpPr>
            <a:xfrm>
              <a:off x="1035338" y="4060462"/>
              <a:ext cx="411702" cy="94598"/>
              <a:chOff x="1100542" y="3925757"/>
              <a:chExt cx="411702" cy="94598"/>
            </a:xfrm>
          </p:grpSpPr>
          <p:sp>
            <p:nvSpPr>
              <p:cNvPr id="29" name="Freeform 33">
                <a:extLst>
                  <a:ext uri="{FF2B5EF4-FFF2-40B4-BE49-F238E27FC236}">
                    <a16:creationId xmlns:a16="http://schemas.microsoft.com/office/drawing/2014/main" id="{81CF0972-4870-4BAC-B522-CB13B578FF2D}"/>
                  </a:ext>
                </a:extLst>
              </p:cNvPr>
              <p:cNvSpPr>
                <a:spLocks/>
              </p:cNvSpPr>
              <p:nvPr/>
            </p:nvSpPr>
            <p:spPr bwMode="auto">
              <a:xfrm>
                <a:off x="1220455"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34">
                <a:extLst>
                  <a:ext uri="{FF2B5EF4-FFF2-40B4-BE49-F238E27FC236}">
                    <a16:creationId xmlns:a16="http://schemas.microsoft.com/office/drawing/2014/main" id="{F1FDB745-F4E5-4D21-8CD5-0E7BF7412E41}"/>
                  </a:ext>
                </a:extLst>
              </p:cNvPr>
              <p:cNvSpPr>
                <a:spLocks/>
              </p:cNvSpPr>
              <p:nvPr/>
            </p:nvSpPr>
            <p:spPr bwMode="auto">
              <a:xfrm>
                <a:off x="1393663"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1" name="Freeform 35">
                <a:extLst>
                  <a:ext uri="{FF2B5EF4-FFF2-40B4-BE49-F238E27FC236}">
                    <a16:creationId xmlns:a16="http://schemas.microsoft.com/office/drawing/2014/main" id="{C2D3F7B3-17BC-4488-A953-767416ACF355}"/>
                  </a:ext>
                </a:extLst>
              </p:cNvPr>
              <p:cNvSpPr>
                <a:spLocks/>
              </p:cNvSpPr>
              <p:nvPr/>
            </p:nvSpPr>
            <p:spPr bwMode="auto">
              <a:xfrm>
                <a:off x="1100542" y="3925757"/>
                <a:ext cx="61289" cy="9459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 name="Freeform 36">
                <a:extLst>
                  <a:ext uri="{FF2B5EF4-FFF2-40B4-BE49-F238E27FC236}">
                    <a16:creationId xmlns:a16="http://schemas.microsoft.com/office/drawing/2014/main" id="{E6B98864-55FD-4A50-ABC0-709A03E026A6}"/>
                  </a:ext>
                </a:extLst>
              </p:cNvPr>
              <p:cNvSpPr>
                <a:spLocks/>
              </p:cNvSpPr>
              <p:nvPr/>
            </p:nvSpPr>
            <p:spPr bwMode="auto">
              <a:xfrm>
                <a:off x="127774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37">
                <a:extLst>
                  <a:ext uri="{FF2B5EF4-FFF2-40B4-BE49-F238E27FC236}">
                    <a16:creationId xmlns:a16="http://schemas.microsoft.com/office/drawing/2014/main" id="{C93A6861-26D3-4333-9C41-F5ABA0987F6C}"/>
                  </a:ext>
                </a:extLst>
              </p:cNvPr>
              <p:cNvSpPr>
                <a:spLocks/>
              </p:cNvSpPr>
              <p:nvPr/>
            </p:nvSpPr>
            <p:spPr bwMode="auto">
              <a:xfrm>
                <a:off x="145228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cxnSp>
          <p:nvCxnSpPr>
            <p:cNvPr id="26" name="Straight Connector 24">
              <a:extLst>
                <a:ext uri="{FF2B5EF4-FFF2-40B4-BE49-F238E27FC236}">
                  <a16:creationId xmlns:a16="http://schemas.microsoft.com/office/drawing/2014/main" id="{505AFBAE-0DBA-4F51-8E01-5BDAD5DEC724}"/>
                </a:ext>
              </a:extLst>
            </p:cNvPr>
            <p:cNvCxnSpPr/>
            <p:nvPr/>
          </p:nvCxnSpPr>
          <p:spPr>
            <a:xfrm>
              <a:off x="629385" y="3831721"/>
              <a:ext cx="304061" cy="0"/>
            </a:xfrm>
            <a:prstGeom prst="line">
              <a:avLst/>
            </a:prstGeom>
            <a:grpFill/>
            <a:ln w="19050" cap="flat">
              <a:solidFill>
                <a:schemeClr val="tx2"/>
              </a:solidFill>
              <a:prstDash val="solid"/>
              <a:miter lim="800000"/>
              <a:headEnd/>
              <a:tailEnd/>
            </a:ln>
          </p:spPr>
        </p:cxnSp>
        <p:cxnSp>
          <p:nvCxnSpPr>
            <p:cNvPr id="27" name="Straight Connector 25">
              <a:extLst>
                <a:ext uri="{FF2B5EF4-FFF2-40B4-BE49-F238E27FC236}">
                  <a16:creationId xmlns:a16="http://schemas.microsoft.com/office/drawing/2014/main" id="{0691BD0B-8134-4AC5-B7CA-B635186B4F41}"/>
                </a:ext>
              </a:extLst>
            </p:cNvPr>
            <p:cNvCxnSpPr/>
            <p:nvPr/>
          </p:nvCxnSpPr>
          <p:spPr>
            <a:xfrm>
              <a:off x="556927" y="3967726"/>
              <a:ext cx="376518" cy="0"/>
            </a:xfrm>
            <a:prstGeom prst="line">
              <a:avLst/>
            </a:prstGeom>
            <a:grpFill/>
            <a:ln w="19050" cap="flat">
              <a:solidFill>
                <a:schemeClr val="tx2"/>
              </a:solidFill>
              <a:prstDash val="solid"/>
              <a:miter lim="800000"/>
              <a:headEnd/>
              <a:tailEnd/>
            </a:ln>
          </p:spPr>
        </p:cxnSp>
        <p:cxnSp>
          <p:nvCxnSpPr>
            <p:cNvPr id="28" name="Straight Connector 26">
              <a:extLst>
                <a:ext uri="{FF2B5EF4-FFF2-40B4-BE49-F238E27FC236}">
                  <a16:creationId xmlns:a16="http://schemas.microsoft.com/office/drawing/2014/main" id="{95008DF3-87B7-4832-9CE9-7E4CF65F4519}"/>
                </a:ext>
              </a:extLst>
            </p:cNvPr>
            <p:cNvCxnSpPr/>
            <p:nvPr/>
          </p:nvCxnSpPr>
          <p:spPr>
            <a:xfrm>
              <a:off x="750566" y="4111602"/>
              <a:ext cx="182880" cy="0"/>
            </a:xfrm>
            <a:prstGeom prst="line">
              <a:avLst/>
            </a:prstGeom>
            <a:grpFill/>
            <a:ln w="19050" cap="flat">
              <a:solidFill>
                <a:schemeClr val="tx2"/>
              </a:solidFill>
              <a:prstDash val="solid"/>
              <a:miter lim="800000"/>
              <a:headEnd/>
              <a:tailEnd/>
            </a:ln>
          </p:spPr>
        </p:cxnSp>
      </p:grpSp>
      <p:grpSp>
        <p:nvGrpSpPr>
          <p:cNvPr id="44" name="Group 16">
            <a:extLst>
              <a:ext uri="{FF2B5EF4-FFF2-40B4-BE49-F238E27FC236}">
                <a16:creationId xmlns:a16="http://schemas.microsoft.com/office/drawing/2014/main" id="{4B29B387-080F-4522-BB7E-F188FC629FD6}"/>
              </a:ext>
            </a:extLst>
          </p:cNvPr>
          <p:cNvGrpSpPr/>
          <p:nvPr/>
        </p:nvGrpSpPr>
        <p:grpSpPr>
          <a:xfrm>
            <a:off x="6854269" y="4041898"/>
            <a:ext cx="647284" cy="654591"/>
            <a:chOff x="1015534" y="3888331"/>
            <a:chExt cx="412517" cy="417174"/>
          </a:xfrm>
        </p:grpSpPr>
        <p:sp>
          <p:nvSpPr>
            <p:cNvPr id="45" name="Freeform 938">
              <a:extLst>
                <a:ext uri="{FF2B5EF4-FFF2-40B4-BE49-F238E27FC236}">
                  <a16:creationId xmlns:a16="http://schemas.microsoft.com/office/drawing/2014/main" id="{84BABDF0-6E15-43E0-BC30-5878C95B853F}"/>
                </a:ext>
              </a:extLst>
            </p:cNvPr>
            <p:cNvSpPr/>
            <p:nvPr/>
          </p:nvSpPr>
          <p:spPr>
            <a:xfrm>
              <a:off x="1015534" y="3888331"/>
              <a:ext cx="205394" cy="415479"/>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6" name="Freeform 939">
              <a:extLst>
                <a:ext uri="{FF2B5EF4-FFF2-40B4-BE49-F238E27FC236}">
                  <a16:creationId xmlns:a16="http://schemas.microsoft.com/office/drawing/2014/main" id="{ABC2F74D-4812-423B-97C7-61864039575F}"/>
                </a:ext>
              </a:extLst>
            </p:cNvPr>
            <p:cNvSpPr/>
            <p:nvPr/>
          </p:nvSpPr>
          <p:spPr>
            <a:xfrm>
              <a:off x="1274918" y="3888331"/>
              <a:ext cx="79810" cy="179572"/>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7" name="Freeform 941">
              <a:extLst>
                <a:ext uri="{FF2B5EF4-FFF2-40B4-BE49-F238E27FC236}">
                  <a16:creationId xmlns:a16="http://schemas.microsoft.com/office/drawing/2014/main" id="{11401588-BBB6-4CD5-A35E-4880CEB08BFC}"/>
                </a:ext>
              </a:extLst>
            </p:cNvPr>
            <p:cNvSpPr/>
            <p:nvPr/>
          </p:nvSpPr>
          <p:spPr bwMode="auto">
            <a:xfrm>
              <a:off x="1261772" y="4161648"/>
              <a:ext cx="123308" cy="78468"/>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8" name="Oval 20">
              <a:extLst>
                <a:ext uri="{FF2B5EF4-FFF2-40B4-BE49-F238E27FC236}">
                  <a16:creationId xmlns:a16="http://schemas.microsoft.com/office/drawing/2014/main" id="{95BB68B2-BDE4-4B13-ACA9-39FE9346A9AB}"/>
                </a:ext>
              </a:extLst>
            </p:cNvPr>
            <p:cNvSpPr/>
            <p:nvPr/>
          </p:nvSpPr>
          <p:spPr bwMode="auto">
            <a:xfrm>
              <a:off x="1218800" y="4096257"/>
              <a:ext cx="209251" cy="209248"/>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595389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A8C1E5-61B1-4C83-9F7D-478F8E8FDA8B}"/>
              </a:ext>
            </a:extLst>
          </p:cNvPr>
          <p:cNvSpPr txBox="1">
            <a:spLocks/>
          </p:cNvSpPr>
          <p:nvPr/>
        </p:nvSpPr>
        <p:spPr>
          <a:xfrm>
            <a:off x="512956"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mn-ea"/>
                <a:cs typeface="Segoe UI Semilight" panose="020B0402040204020203" pitchFamily="34" charset="0"/>
              </a:rPr>
              <a:t>Step 7 – Monitor a run</a:t>
            </a:r>
          </a:p>
        </p:txBody>
      </p:sp>
      <p:sp>
        <p:nvSpPr>
          <p:cNvPr id="6" name="Rectangle 5">
            <a:extLst>
              <a:ext uri="{FF2B5EF4-FFF2-40B4-BE49-F238E27FC236}">
                <a16:creationId xmlns:a16="http://schemas.microsoft.com/office/drawing/2014/main" id="{412543CE-EE76-48F0-9F70-139998E2EDB4}"/>
              </a:ext>
            </a:extLst>
          </p:cNvPr>
          <p:cNvSpPr/>
          <p:nvPr/>
        </p:nvSpPr>
        <p:spPr>
          <a:xfrm>
            <a:off x="512956" y="1070282"/>
            <a:ext cx="11485756" cy="369332"/>
          </a:xfrm>
          <a:prstGeom prst="rect">
            <a:avLst/>
          </a:prstGeom>
        </p:spPr>
        <p:txBody>
          <a:bodyPr wrap="square">
            <a:spAutoFit/>
          </a:bodyPr>
          <a:lstStyle/>
          <a:p>
            <a:r>
              <a:rPr lang="en-US" dirty="0" err="1">
                <a:latin typeface="+mn-ea"/>
              </a:rPr>
              <a:t>Jupyter</a:t>
            </a:r>
            <a:r>
              <a:rPr lang="en-US" dirty="0">
                <a:latin typeface="+mn-ea"/>
              </a:rPr>
              <a:t> widget </a:t>
            </a:r>
            <a:r>
              <a:rPr lang="ja-JP" altLang="en-US" dirty="0">
                <a:latin typeface="+mn-ea"/>
              </a:rPr>
              <a:t>でジョブの状態をモニタリング。</a:t>
            </a:r>
            <a:r>
              <a:rPr lang="en-US" altLang="ja-JP" dirty="0">
                <a:latin typeface="+mn-ea"/>
              </a:rPr>
              <a:t>10-15 </a:t>
            </a:r>
            <a:r>
              <a:rPr lang="ja-JP" altLang="en-US" dirty="0">
                <a:latin typeface="+mn-ea"/>
              </a:rPr>
              <a:t>秒程度の遅延で非同期で表示される</a:t>
            </a:r>
            <a:endParaRPr lang="en-US" dirty="0">
              <a:latin typeface="+mn-ea"/>
            </a:endParaRPr>
          </a:p>
        </p:txBody>
      </p:sp>
      <p:sp>
        <p:nvSpPr>
          <p:cNvPr id="7" name="Rectangle 6">
            <a:extLst>
              <a:ext uri="{FF2B5EF4-FFF2-40B4-BE49-F238E27FC236}">
                <a16:creationId xmlns:a16="http://schemas.microsoft.com/office/drawing/2014/main" id="{5DE96E21-58E2-40D6-8034-F75195993026}"/>
              </a:ext>
            </a:extLst>
          </p:cNvPr>
          <p:cNvSpPr/>
          <p:nvPr/>
        </p:nvSpPr>
        <p:spPr>
          <a:xfrm>
            <a:off x="512956" y="1817678"/>
            <a:ext cx="10660063" cy="584775"/>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azureml.widgets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(run).show()</a:t>
            </a:r>
            <a:endParaRPr lang="en-US" sz="1600"/>
          </a:p>
        </p:txBody>
      </p:sp>
      <p:sp>
        <p:nvSpPr>
          <p:cNvPr id="8" name="Rectangle 7">
            <a:extLst>
              <a:ext uri="{FF2B5EF4-FFF2-40B4-BE49-F238E27FC236}">
                <a16:creationId xmlns:a16="http://schemas.microsoft.com/office/drawing/2014/main" id="{204A1994-46D0-46BC-9B08-1B76ADFEE574}"/>
              </a:ext>
            </a:extLst>
          </p:cNvPr>
          <p:cNvSpPr/>
          <p:nvPr/>
        </p:nvSpPr>
        <p:spPr>
          <a:xfrm>
            <a:off x="512956" y="2780517"/>
            <a:ext cx="7278029" cy="369332"/>
          </a:xfrm>
          <a:prstGeom prst="rect">
            <a:avLst/>
          </a:prstGeom>
        </p:spPr>
        <p:txBody>
          <a:bodyPr wrap="square">
            <a:spAutoFit/>
          </a:bodyPr>
          <a:lstStyle/>
          <a:p>
            <a:r>
              <a:rPr lang="en-US" dirty="0">
                <a:solidFill>
                  <a:srgbClr val="000000"/>
                </a:solidFill>
                <a:latin typeface="+mn-ea"/>
              </a:rPr>
              <a:t>Azure Machine Learning services </a:t>
            </a:r>
            <a:r>
              <a:rPr lang="ja-JP" altLang="en-US" dirty="0">
                <a:solidFill>
                  <a:srgbClr val="000000"/>
                </a:solidFill>
                <a:latin typeface="+mn-ea"/>
              </a:rPr>
              <a:t>の </a:t>
            </a:r>
            <a:r>
              <a:rPr lang="en-US" altLang="ja-JP" dirty="0">
                <a:solidFill>
                  <a:srgbClr val="000000"/>
                </a:solidFill>
                <a:latin typeface="+mn-ea"/>
              </a:rPr>
              <a:t>widget </a:t>
            </a:r>
            <a:r>
              <a:rPr lang="ja-JP" altLang="en-US" dirty="0">
                <a:solidFill>
                  <a:srgbClr val="000000"/>
                </a:solidFill>
                <a:latin typeface="+mn-ea"/>
              </a:rPr>
              <a:t>の例</a:t>
            </a:r>
            <a:r>
              <a:rPr lang="en-US" dirty="0">
                <a:solidFill>
                  <a:srgbClr val="000000"/>
                </a:solidFill>
                <a:latin typeface="+mn-ea"/>
              </a:rPr>
              <a:t>:</a:t>
            </a:r>
          </a:p>
        </p:txBody>
      </p:sp>
      <p:pic>
        <p:nvPicPr>
          <p:cNvPr id="10" name="Picture 9">
            <a:extLst>
              <a:ext uri="{FF2B5EF4-FFF2-40B4-BE49-F238E27FC236}">
                <a16:creationId xmlns:a16="http://schemas.microsoft.com/office/drawing/2014/main" id="{2FCB7C68-1EA6-4D37-B7DB-9C9ED2627F00}"/>
              </a:ext>
            </a:extLst>
          </p:cNvPr>
          <p:cNvPicPr>
            <a:picLocks noChangeAspect="1"/>
          </p:cNvPicPr>
          <p:nvPr/>
        </p:nvPicPr>
        <p:blipFill>
          <a:blip r:embed="rId2"/>
          <a:stretch>
            <a:fillRect/>
          </a:stretch>
        </p:blipFill>
        <p:spPr>
          <a:xfrm>
            <a:off x="512956" y="3230666"/>
            <a:ext cx="8051103" cy="2891687"/>
          </a:xfrm>
          <a:prstGeom prst="rect">
            <a:avLst/>
          </a:prstGeom>
        </p:spPr>
      </p:pic>
    </p:spTree>
    <p:extLst>
      <p:ext uri="{BB962C8B-B14F-4D97-AF65-F5344CB8AC3E}">
        <p14:creationId xmlns:p14="http://schemas.microsoft.com/office/powerpoint/2010/main" val="8437432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6192-9331-40ED-A9D2-F51FE6D97F5B}"/>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8 – See the results</a:t>
            </a:r>
          </a:p>
        </p:txBody>
      </p:sp>
      <p:sp>
        <p:nvSpPr>
          <p:cNvPr id="5" name="Rectangle 4">
            <a:extLst>
              <a:ext uri="{FF2B5EF4-FFF2-40B4-BE49-F238E27FC236}">
                <a16:creationId xmlns:a16="http://schemas.microsoft.com/office/drawing/2014/main" id="{DCC1A479-F875-480F-8233-5D1975E81DB4}"/>
              </a:ext>
            </a:extLst>
          </p:cNvPr>
          <p:cNvSpPr/>
          <p:nvPr/>
        </p:nvSpPr>
        <p:spPr>
          <a:xfrm>
            <a:off x="475786" y="1070282"/>
            <a:ext cx="11597268" cy="646331"/>
          </a:xfrm>
          <a:prstGeom prst="rect">
            <a:avLst/>
          </a:prstGeom>
        </p:spPr>
        <p:txBody>
          <a:bodyPr wrap="square">
            <a:spAutoFit/>
          </a:bodyPr>
          <a:lstStyle/>
          <a:p>
            <a:r>
              <a:rPr lang="ja-JP" altLang="en-US" dirty="0"/>
              <a:t>モデルの学習ジョブは非同期で実行される。ここでは、それが終わるまで待機するシグナル送信。</a:t>
            </a:r>
            <a:r>
              <a:rPr lang="en-US" dirty="0"/>
              <a:t> </a:t>
            </a:r>
            <a:br>
              <a:rPr lang="en-US" dirty="0"/>
            </a:br>
            <a:r>
              <a:rPr lang="en-US" i="1" dirty="0" err="1">
                <a:solidFill>
                  <a:schemeClr val="accent1"/>
                </a:solidFill>
              </a:rPr>
              <a:t>wait_for_completion</a:t>
            </a:r>
            <a:r>
              <a:rPr lang="en-US" i="1" dirty="0">
                <a:solidFill>
                  <a:schemeClr val="accent1"/>
                </a:solidFill>
              </a:rPr>
              <a:t> </a:t>
            </a:r>
            <a:r>
              <a:rPr lang="ja-JP" altLang="en-US" dirty="0" err="1"/>
              <a:t>にて</a:t>
            </a:r>
            <a:endParaRPr lang="en-US" dirty="0"/>
          </a:p>
        </p:txBody>
      </p:sp>
      <p:sp>
        <p:nvSpPr>
          <p:cNvPr id="6" name="Rectangle 5">
            <a:extLst>
              <a:ext uri="{FF2B5EF4-FFF2-40B4-BE49-F238E27FC236}">
                <a16:creationId xmlns:a16="http://schemas.microsoft.com/office/drawing/2014/main" id="{F488563A-0C7D-4ABC-B8D7-27AF534D4B09}"/>
              </a:ext>
            </a:extLst>
          </p:cNvPr>
          <p:cNvSpPr/>
          <p:nvPr/>
        </p:nvSpPr>
        <p:spPr>
          <a:xfrm>
            <a:off x="587375" y="2739514"/>
            <a:ext cx="11195747" cy="1077218"/>
          </a:xfrm>
          <a:prstGeom prst="rect">
            <a:avLst/>
          </a:prstGeom>
          <a:solidFill>
            <a:schemeClr val="bg1">
              <a:lumMod val="95000"/>
            </a:schemeClr>
          </a:solidFill>
        </p:spPr>
        <p:txBody>
          <a:bodyPr wrap="square">
            <a:spAutoFit/>
          </a:bodyPr>
          <a:lstStyle/>
          <a:p>
            <a:r>
              <a:rPr lang="en-US" sz="1600" err="1">
                <a:solidFill>
                  <a:srgbClr val="000000"/>
                </a:solidFill>
                <a:latin typeface="Consolas" panose="020B0609020204030204" pitchFamily="49" charset="0"/>
              </a:rPr>
              <a:t>run.wait_for_completion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show_output</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a:t>
            </a:r>
          </a:p>
          <a:p>
            <a:endParaRPr lang="en-US" sz="1600">
              <a:solidFill>
                <a:srgbClr val="008000"/>
              </a:solidFill>
              <a:latin typeface="Consolas" panose="020B0609020204030204" pitchFamily="49" charset="0"/>
            </a:endParaRPr>
          </a:p>
          <a:p>
            <a:r>
              <a:rPr lang="en-US" sz="1600">
                <a:solidFill>
                  <a:srgbClr val="008000"/>
                </a:solidFill>
                <a:latin typeface="Consolas" panose="020B0609020204030204" pitchFamily="49" charset="0"/>
              </a:rPr>
              <a:t># now there is a trained model on the remote cluster</a:t>
            </a:r>
          </a:p>
          <a:p>
            <a:r>
              <a:rPr lang="en-US" sz="1600">
                <a:latin typeface="Consolas" panose="020B0609020204030204" pitchFamily="49" charset="0"/>
              </a:rPr>
              <a:t>print(</a:t>
            </a:r>
            <a:r>
              <a:rPr lang="en-US" sz="1600" err="1">
                <a:latin typeface="Consolas" panose="020B0609020204030204" pitchFamily="49" charset="0"/>
              </a:rPr>
              <a:t>run.get_metrics</a:t>
            </a:r>
            <a:r>
              <a:rPr lang="en-US" sz="1600">
                <a:latin typeface="Consolas" panose="020B0609020204030204" pitchFamily="49" charset="0"/>
              </a:rPr>
              <a:t>())</a:t>
            </a:r>
          </a:p>
        </p:txBody>
      </p:sp>
      <p:sp>
        <p:nvSpPr>
          <p:cNvPr id="7" name="Rectangle 6">
            <a:extLst>
              <a:ext uri="{FF2B5EF4-FFF2-40B4-BE49-F238E27FC236}">
                <a16:creationId xmlns:a16="http://schemas.microsoft.com/office/drawing/2014/main" id="{4F547448-8A14-43E4-9F7C-379F15E6E696}"/>
              </a:ext>
            </a:extLst>
          </p:cNvPr>
          <p:cNvSpPr/>
          <p:nvPr/>
        </p:nvSpPr>
        <p:spPr>
          <a:xfrm>
            <a:off x="5037194" y="4897415"/>
            <a:ext cx="5969620" cy="369332"/>
          </a:xfrm>
          <a:prstGeom prst="rect">
            <a:avLst/>
          </a:prstGeom>
          <a:solidFill>
            <a:srgbClr val="75E4FF"/>
          </a:solidFill>
        </p:spPr>
        <p:txBody>
          <a:bodyPr wrap="square">
            <a:spAutoFit/>
          </a:bodyPr>
          <a:lstStyle/>
          <a:p>
            <a:r>
              <a:rPr lang="en-US" dirty="0">
                <a:solidFill>
                  <a:srgbClr val="000000"/>
                </a:solidFill>
                <a:latin typeface="+mn-ea"/>
              </a:rPr>
              <a:t>{'regularization rate': 0.8, 'accuracy': 0.9204}</a:t>
            </a:r>
            <a:endParaRPr lang="en-US" dirty="0">
              <a:latin typeface="+mn-ea"/>
            </a:endParaRPr>
          </a:p>
        </p:txBody>
      </p:sp>
      <p:sp>
        <p:nvSpPr>
          <p:cNvPr id="8" name="TextBox 7">
            <a:extLst>
              <a:ext uri="{FF2B5EF4-FFF2-40B4-BE49-F238E27FC236}">
                <a16:creationId xmlns:a16="http://schemas.microsoft.com/office/drawing/2014/main" id="{7D513A4B-8FD3-402E-BB35-4EEAE31B0096}"/>
              </a:ext>
            </a:extLst>
          </p:cNvPr>
          <p:cNvSpPr txBox="1"/>
          <p:nvPr/>
        </p:nvSpPr>
        <p:spPr>
          <a:xfrm>
            <a:off x="5037194" y="4550532"/>
            <a:ext cx="5969620" cy="276999"/>
          </a:xfrm>
          <a:prstGeom prst="rect">
            <a:avLst/>
          </a:prstGeom>
          <a:solidFill>
            <a:srgbClr val="75E4FF"/>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sz="1800" dirty="0">
                <a:latin typeface="+mn-ea"/>
              </a:rPr>
              <a:t>Model </a:t>
            </a:r>
            <a:r>
              <a:rPr lang="ja-JP" altLang="en-US" sz="1800" dirty="0">
                <a:latin typeface="+mn-ea"/>
              </a:rPr>
              <a:t>の </a:t>
            </a:r>
            <a:r>
              <a:rPr lang="en-US" sz="1800" dirty="0">
                <a:latin typeface="+mn-ea"/>
              </a:rPr>
              <a:t>accuracy </a:t>
            </a:r>
            <a:r>
              <a:rPr lang="ja-JP" altLang="en-US" sz="1800" dirty="0">
                <a:latin typeface="+mn-ea"/>
              </a:rPr>
              <a:t>を表示</a:t>
            </a:r>
            <a:r>
              <a:rPr lang="en-US" sz="1800" dirty="0">
                <a:latin typeface="+mn-ea"/>
              </a:rPr>
              <a:t>.</a:t>
            </a:r>
            <a:r>
              <a:rPr lang="ja-JP" altLang="en-US" sz="1800" dirty="0">
                <a:latin typeface="+mn-ea"/>
              </a:rPr>
              <a:t>以下は、表示例</a:t>
            </a:r>
            <a:r>
              <a:rPr lang="en-US" altLang="ja-JP" sz="1800" dirty="0">
                <a:latin typeface="+mn-ea"/>
              </a:rPr>
              <a:t>:</a:t>
            </a:r>
            <a:endParaRPr lang="en-US" sz="1800" dirty="0">
              <a:latin typeface="+mn-ea"/>
            </a:endParaRPr>
          </a:p>
        </p:txBody>
      </p:sp>
      <p:cxnSp>
        <p:nvCxnSpPr>
          <p:cNvPr id="10" name="Connector: Elbow 9">
            <a:extLst>
              <a:ext uri="{FF2B5EF4-FFF2-40B4-BE49-F238E27FC236}">
                <a16:creationId xmlns:a16="http://schemas.microsoft.com/office/drawing/2014/main" id="{422B70B1-C999-4DF0-8B58-4FB778ABCB46}"/>
              </a:ext>
            </a:extLst>
          </p:cNvPr>
          <p:cNvCxnSpPr/>
          <p:nvPr/>
        </p:nvCxnSpPr>
        <p:spPr>
          <a:xfrm>
            <a:off x="3391644" y="3618103"/>
            <a:ext cx="1479396" cy="1115122"/>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8B49F7-85E3-4647-B313-A8E6D7F058DB}"/>
              </a:ext>
            </a:extLst>
          </p:cNvPr>
          <p:cNvSpPr/>
          <p:nvPr/>
        </p:nvSpPr>
        <p:spPr>
          <a:xfrm>
            <a:off x="6010690" y="2156126"/>
            <a:ext cx="2959977" cy="276999"/>
          </a:xfrm>
          <a:prstGeom prst="rect">
            <a:avLst/>
          </a:prstGeom>
          <a:solidFill>
            <a:srgbClr val="75E4FF"/>
          </a:solidFill>
        </p:spPr>
        <p:txBody>
          <a:bodyPr wrap="square" lIns="0" tIns="0" rIns="0" bIns="0" rtlCol="0">
            <a:spAutoFit/>
          </a:bodyPr>
          <a:lstStyle/>
          <a:p>
            <a:r>
              <a:rPr lang="ja-JP" altLang="en-US" dirty="0">
                <a:gradFill>
                  <a:gsLst>
                    <a:gs pos="2917">
                      <a:schemeClr val="tx1"/>
                    </a:gs>
                    <a:gs pos="30000">
                      <a:schemeClr val="tx1"/>
                    </a:gs>
                  </a:gsLst>
                  <a:lin ang="5400000" scaled="0"/>
                </a:gradFill>
                <a:latin typeface="+mn-ea"/>
              </a:rPr>
              <a:t>ログの出力を</a:t>
            </a:r>
            <a:r>
              <a:rPr lang="en-US" dirty="0">
                <a:gradFill>
                  <a:gsLst>
                    <a:gs pos="2917">
                      <a:schemeClr val="tx1"/>
                    </a:gs>
                    <a:gs pos="30000">
                      <a:schemeClr val="tx1"/>
                    </a:gs>
                  </a:gsLst>
                  <a:lin ang="5400000" scaled="0"/>
                </a:gradFill>
                <a:latin typeface="+mn-ea"/>
              </a:rPr>
              <a:t> ‘True’ </a:t>
            </a:r>
            <a:r>
              <a:rPr lang="ja-JP" altLang="en-US" dirty="0">
                <a:gradFill>
                  <a:gsLst>
                    <a:gs pos="2917">
                      <a:schemeClr val="tx1"/>
                    </a:gs>
                    <a:gs pos="30000">
                      <a:schemeClr val="tx1"/>
                    </a:gs>
                  </a:gsLst>
                  <a:lin ang="5400000" scaled="0"/>
                </a:gradFill>
                <a:latin typeface="+mn-ea"/>
              </a:rPr>
              <a:t>で指定</a:t>
            </a:r>
            <a:endParaRPr lang="en-US" dirty="0">
              <a:gradFill>
                <a:gsLst>
                  <a:gs pos="2917">
                    <a:schemeClr val="tx1"/>
                  </a:gs>
                  <a:gs pos="30000">
                    <a:schemeClr val="tx1"/>
                  </a:gs>
                </a:gsLst>
                <a:lin ang="5400000" scaled="0"/>
              </a:gradFill>
              <a:latin typeface="+mn-ea"/>
            </a:endParaRPr>
          </a:p>
        </p:txBody>
      </p:sp>
      <p:cxnSp>
        <p:nvCxnSpPr>
          <p:cNvPr id="13" name="Connector: Elbow 12">
            <a:extLst>
              <a:ext uri="{FF2B5EF4-FFF2-40B4-BE49-F238E27FC236}">
                <a16:creationId xmlns:a16="http://schemas.microsoft.com/office/drawing/2014/main" id="{CAD64FFE-381E-460B-A0DE-A38AC535B03E}"/>
              </a:ext>
            </a:extLst>
          </p:cNvPr>
          <p:cNvCxnSpPr>
            <a:cxnSpLocks/>
          </p:cNvCxnSpPr>
          <p:nvPr/>
        </p:nvCxnSpPr>
        <p:spPr>
          <a:xfrm flipV="1">
            <a:off x="4939059" y="2279237"/>
            <a:ext cx="981307" cy="457200"/>
          </a:xfrm>
          <a:prstGeom prst="bentConnector3">
            <a:avLst>
              <a:gd name="adj1" fmla="val 75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83467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0E5D-7DCB-4DFF-941B-471DB0683F96}"/>
              </a:ext>
            </a:extLst>
          </p:cNvPr>
          <p:cNvSpPr txBox="1">
            <a:spLocks/>
          </p:cNvSpPr>
          <p:nvPr/>
        </p:nvSpPr>
        <p:spPr>
          <a:xfrm>
            <a:off x="367863"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 – Register the model</a:t>
            </a:r>
          </a:p>
        </p:txBody>
      </p:sp>
      <p:sp>
        <p:nvSpPr>
          <p:cNvPr id="3" name="Rectangle 2">
            <a:extLst>
              <a:ext uri="{FF2B5EF4-FFF2-40B4-BE49-F238E27FC236}">
                <a16:creationId xmlns:a16="http://schemas.microsoft.com/office/drawing/2014/main" id="{99CAB81C-F9BC-45F6-A70D-DA871C3AA05F}"/>
              </a:ext>
            </a:extLst>
          </p:cNvPr>
          <p:cNvSpPr/>
          <p:nvPr/>
        </p:nvSpPr>
        <p:spPr>
          <a:xfrm>
            <a:off x="367863" y="2167374"/>
            <a:ext cx="10879575" cy="1785104"/>
          </a:xfrm>
          <a:prstGeom prst="rect">
            <a:avLst/>
          </a:prstGeom>
        </p:spPr>
        <p:txBody>
          <a:bodyPr wrap="square">
            <a:spAutoFit/>
          </a:bodyPr>
          <a:lstStyle/>
          <a:p>
            <a:pPr>
              <a:spcAft>
                <a:spcPts val="600"/>
              </a:spcAft>
            </a:pPr>
            <a:r>
              <a:rPr lang="ja-JP" altLang="en-US" sz="1800" dirty="0">
                <a:latin typeface="Segoe UI Semilight" panose="020B0402040204020203" pitchFamily="34" charset="0"/>
                <a:cs typeface="Segoe UI Semilight" panose="020B0402040204020203" pitchFamily="34" charset="0"/>
              </a:rPr>
              <a:t>ファイルを</a:t>
            </a:r>
            <a:r>
              <a:rPr lang="en-US" sz="1800" dirty="0">
                <a:latin typeface="Segoe UI Semilight" panose="020B0402040204020203" pitchFamily="34" charset="0"/>
                <a:cs typeface="Segoe UI Semilight" panose="020B0402040204020203" pitchFamily="34" charset="0"/>
              </a:rPr>
              <a:t> ‘</a:t>
            </a: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err="1">
                <a:solidFill>
                  <a:schemeClr val="accent1"/>
                </a:solidFill>
                <a:latin typeface="Segoe UI Semilight" panose="020B0402040204020203" pitchFamily="34" charset="0"/>
                <a:cs typeface="Segoe UI Semilight" panose="020B0402040204020203" pitchFamily="34" charset="0"/>
              </a:rPr>
              <a:t>sklearn_mnist_model.pkl</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へ出力。</a:t>
            </a:r>
            <a:r>
              <a:rPr lang="en-US" sz="1800" dirty="0">
                <a:latin typeface="Segoe UI Semilight" panose="020B0402040204020203" pitchFamily="34" charset="0"/>
                <a:cs typeface="Segoe UI Semilight" panose="020B0402040204020203" pitchFamily="34" charset="0"/>
              </a:rPr>
              <a:t> ‘</a:t>
            </a: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ディレクトリーは、ジョブを実行した仮想マシンの中</a:t>
            </a:r>
            <a:r>
              <a:rPr lang="en-US" sz="1800" dirty="0">
                <a:latin typeface="Segoe UI Semilight" panose="020B0402040204020203" pitchFamily="34" charset="0"/>
                <a:cs typeface="Segoe UI Semilight" panose="020B0402040204020203" pitchFamily="34" charset="0"/>
              </a:rPr>
              <a:t>. </a:t>
            </a:r>
          </a:p>
          <a:p>
            <a:pPr marL="285750" indent="-285750">
              <a:spcAft>
                <a:spcPts val="600"/>
              </a:spcAft>
              <a:buFont typeface="Arial" panose="020B0604020202020204" pitchFamily="34" charset="0"/>
              <a:buChar char="•"/>
            </a:pP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は特別なディレクトリー。この中の全てのファイルは、</a:t>
            </a:r>
            <a:r>
              <a:rPr lang="en-US" altLang="ja-JP" dirty="0">
                <a:latin typeface="Segoe UI Semilight" panose="020B0402040204020203" pitchFamily="34" charset="0"/>
                <a:cs typeface="Segoe UI Semilight" panose="020B0402040204020203" pitchFamily="34" charset="0"/>
              </a:rPr>
              <a:t>Workspace </a:t>
            </a:r>
            <a:r>
              <a:rPr lang="ja-JP" altLang="en-US" dirty="0">
                <a:latin typeface="Segoe UI Semilight" panose="020B0402040204020203" pitchFamily="34" charset="0"/>
                <a:cs typeface="Segoe UI Semilight" panose="020B0402040204020203" pitchFamily="34" charset="0"/>
              </a:rPr>
              <a:t>のストレージへコピーされる</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ja-JP" altLang="en-US" dirty="0">
                <a:latin typeface="Segoe UI Semilight" panose="020B0402040204020203" pitchFamily="34" charset="0"/>
                <a:cs typeface="Segoe UI Semilight" panose="020B0402040204020203" pitchFamily="34" charset="0"/>
              </a:rPr>
              <a:t>実行ジョブ履歴</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en-US" altLang="ja-JP" dirty="0">
                <a:latin typeface="Segoe UI Semilight" panose="020B0402040204020203" pitchFamily="34" charset="0"/>
                <a:cs typeface="Segoe UI Semilight" panose="020B0402040204020203" pitchFamily="34" charset="0"/>
              </a:rPr>
              <a:t>Model</a:t>
            </a:r>
            <a:r>
              <a:rPr lang="ja-JP" altLang="en-US" dirty="0">
                <a:latin typeface="Segoe UI Semilight" panose="020B0402040204020203" pitchFamily="34" charset="0"/>
                <a:cs typeface="Segoe UI Semilight" panose="020B0402040204020203" pitchFamily="34" charset="0"/>
              </a:rPr>
              <a:t>ファイル</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ja-JP" altLang="en-US" dirty="0">
                <a:latin typeface="Segoe UI Semilight" panose="020B0402040204020203" pitchFamily="34" charset="0"/>
                <a:cs typeface="Segoe UI Semilight" panose="020B0402040204020203" pitchFamily="34" charset="0"/>
              </a:rPr>
              <a:t>など</a:t>
            </a:r>
            <a:endParaRPr lang="en-US"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BAAF9D1A-E26D-4EC6-B419-CF8E712704E8}"/>
              </a:ext>
            </a:extLst>
          </p:cNvPr>
          <p:cNvSpPr/>
          <p:nvPr/>
        </p:nvSpPr>
        <p:spPr>
          <a:xfrm>
            <a:off x="367863" y="1717461"/>
            <a:ext cx="10879575" cy="338554"/>
          </a:xfrm>
          <a:prstGeom prst="rect">
            <a:avLst/>
          </a:prstGeom>
          <a:solidFill>
            <a:schemeClr val="bg1">
              <a:lumMod val="95000"/>
            </a:schemeClr>
          </a:solidFill>
        </p:spPr>
        <p:txBody>
          <a:bodyPr wrap="square" anchor="ctr">
            <a:spAutoFit/>
          </a:bodyPr>
          <a:lstStyle/>
          <a:p>
            <a:pPr>
              <a:spcAft>
                <a:spcPts val="600"/>
              </a:spcAft>
            </a:pPr>
            <a:r>
              <a:rPr lang="en-US" sz="1600" err="1">
                <a:solidFill>
                  <a:srgbClr val="000000"/>
                </a:solidFill>
                <a:latin typeface="Consolas" panose="020B0609020204030204" pitchFamily="49" charset="0"/>
              </a:rPr>
              <a:t>joblib.dump</a:t>
            </a:r>
            <a:r>
              <a:rPr lang="en-US" sz="1600">
                <a:solidFill>
                  <a:srgbClr val="000000"/>
                </a:solidFill>
                <a:latin typeface="Consolas" panose="020B0609020204030204" pitchFamily="49" charset="0"/>
              </a:rPr>
              <a:t>(value=</a:t>
            </a:r>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filename=</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11E75F90-7726-4B6C-B92D-2E0DBE85C78D}"/>
              </a:ext>
            </a:extLst>
          </p:cNvPr>
          <p:cNvSpPr/>
          <p:nvPr/>
        </p:nvSpPr>
        <p:spPr>
          <a:xfrm>
            <a:off x="367863" y="1180334"/>
            <a:ext cx="4148893" cy="369332"/>
          </a:xfrm>
          <a:prstGeom prst="rect">
            <a:avLst/>
          </a:prstGeom>
        </p:spPr>
        <p:txBody>
          <a:bodyPr wrap="none">
            <a:spAutoFit/>
          </a:bodyPr>
          <a:lstStyle/>
          <a:p>
            <a:r>
              <a:rPr lang="ja-JP" altLang="en-US" dirty="0">
                <a:latin typeface="Segoe UI Semilight" panose="020B0402040204020203" pitchFamily="34" charset="0"/>
                <a:cs typeface="Segoe UI Semilight" panose="020B0402040204020203" pitchFamily="34" charset="0"/>
              </a:rPr>
              <a:t>トレーニングジョブの最終ステップを呼び出し</a:t>
            </a:r>
            <a:r>
              <a:rPr lang="en-US" dirty="0">
                <a:latin typeface="Segoe UI Semilight" panose="020B0402040204020203" pitchFamily="34" charset="0"/>
                <a:cs typeface="Segoe UI Semilight" panose="020B0402040204020203" pitchFamily="34" charset="0"/>
              </a:rPr>
              <a:t>:</a:t>
            </a:r>
          </a:p>
        </p:txBody>
      </p:sp>
      <p:sp>
        <p:nvSpPr>
          <p:cNvPr id="6" name="Rectangle 5">
            <a:extLst>
              <a:ext uri="{FF2B5EF4-FFF2-40B4-BE49-F238E27FC236}">
                <a16:creationId xmlns:a16="http://schemas.microsoft.com/office/drawing/2014/main" id="{84E33CB6-1B0E-491E-851F-5531E7E19790}"/>
              </a:ext>
            </a:extLst>
          </p:cNvPr>
          <p:cNvSpPr/>
          <p:nvPr/>
        </p:nvSpPr>
        <p:spPr>
          <a:xfrm>
            <a:off x="367863" y="4149080"/>
            <a:ext cx="10879575" cy="1077218"/>
          </a:xfrm>
          <a:prstGeom prst="rect">
            <a:avLst/>
          </a:prstGeom>
          <a:solidFill>
            <a:schemeClr val="bg1">
              <a:lumMod val="95000"/>
            </a:schemeClr>
          </a:solidFill>
        </p:spPr>
        <p:txBody>
          <a:bodyPr wrap="square" anchor="ctr">
            <a:spAutoFit/>
          </a:bodyPr>
          <a:lstStyle/>
          <a:p>
            <a:r>
              <a:rPr lang="en-US" sz="1600">
                <a:solidFill>
                  <a:srgbClr val="008000"/>
                </a:solidFill>
                <a:latin typeface="Consolas" panose="020B0609020204030204" pitchFamily="49" charset="0"/>
              </a:rPr>
              <a:t># register the model in the workspace </a:t>
            </a:r>
          </a:p>
          <a:p>
            <a:r>
              <a:rPr lang="en-US" sz="1600">
                <a:solidFill>
                  <a:srgbClr val="000000"/>
                </a:solidFill>
                <a:latin typeface="Consolas" panose="020B0609020204030204" pitchFamily="49" charset="0"/>
              </a:rPr>
              <a:t>model = </a:t>
            </a:r>
            <a:r>
              <a:rPr lang="en-US" sz="1600" err="1">
                <a:solidFill>
                  <a:srgbClr val="000000"/>
                </a:solidFill>
                <a:latin typeface="Consolas" panose="020B0609020204030204" pitchFamily="49" charset="0"/>
              </a:rPr>
              <a:t>run.register_model</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model_name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pPr>
              <a:spcAft>
                <a:spcPts val="6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DA3CE16A-044D-4E2C-B635-24551382A3A3}"/>
              </a:ext>
            </a:extLst>
          </p:cNvPr>
          <p:cNvSpPr/>
          <p:nvPr/>
        </p:nvSpPr>
        <p:spPr>
          <a:xfrm>
            <a:off x="367863" y="5301208"/>
            <a:ext cx="5424370" cy="369332"/>
          </a:xfrm>
          <a:prstGeom prst="rect">
            <a:avLst/>
          </a:prstGeom>
        </p:spPr>
        <p:txBody>
          <a:bodyPr wrap="none">
            <a:spAutoFit/>
          </a:bodyPr>
          <a:lstStyle/>
          <a:p>
            <a:r>
              <a:rPr lang="en-US" sz="1800" dirty="0">
                <a:latin typeface="Segoe UI Semilight" panose="020B0402040204020203" pitchFamily="34" charset="0"/>
                <a:cs typeface="Segoe UI Semilight" panose="020B0402040204020203" pitchFamily="34" charset="0"/>
              </a:rPr>
              <a:t>Model </a:t>
            </a:r>
            <a:r>
              <a:rPr lang="ja-JP" altLang="en-US" sz="1800" dirty="0">
                <a:latin typeface="Segoe UI Semilight" panose="020B0402040204020203" pitchFamily="34" charset="0"/>
                <a:cs typeface="Segoe UI Semilight" panose="020B0402040204020203" pitchFamily="34" charset="0"/>
              </a:rPr>
              <a:t>が </a:t>
            </a:r>
            <a:r>
              <a:rPr lang="en-US" altLang="ja-JP" dirty="0">
                <a:latin typeface="Segoe UI Semilight" panose="020B0402040204020203" pitchFamily="34" charset="0"/>
                <a:cs typeface="Segoe UI Semilight" panose="020B0402040204020203" pitchFamily="34" charset="0"/>
              </a:rPr>
              <a:t>Workspace </a:t>
            </a:r>
            <a:r>
              <a:rPr lang="ja-JP" altLang="en-US" dirty="0" err="1">
                <a:latin typeface="Segoe UI Semilight" panose="020B0402040204020203" pitchFamily="34" charset="0"/>
                <a:cs typeface="Segoe UI Semilight" panose="020B0402040204020203" pitchFamily="34" charset="0"/>
              </a:rPr>
              <a:t>に登</a:t>
            </a:r>
            <a:r>
              <a:rPr lang="ja-JP" altLang="en-US" dirty="0">
                <a:latin typeface="Segoe UI Semilight" panose="020B0402040204020203" pitchFamily="34" charset="0"/>
                <a:cs typeface="Segoe UI Semilight" panose="020B0402040204020203" pitchFamily="34" charset="0"/>
              </a:rPr>
              <a:t>録され、クエリできるようになる</a:t>
            </a:r>
            <a:endParaRPr lang="en-US" sz="1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8072845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6D39-AD12-4312-8B0A-A78DECAB8994}"/>
              </a:ext>
            </a:extLst>
          </p:cNvPr>
          <p:cNvSpPr txBox="1">
            <a:spLocks/>
          </p:cNvSpPr>
          <p:nvPr/>
        </p:nvSpPr>
        <p:spPr>
          <a:xfrm>
            <a:off x="587374"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 – Deploy the Model</a:t>
            </a:r>
          </a:p>
        </p:txBody>
      </p:sp>
      <p:sp>
        <p:nvSpPr>
          <p:cNvPr id="3" name="TextBox 2">
            <a:extLst>
              <a:ext uri="{FF2B5EF4-FFF2-40B4-BE49-F238E27FC236}">
                <a16:creationId xmlns:a16="http://schemas.microsoft.com/office/drawing/2014/main" id="{2EF78611-A875-43BB-A1CF-B93019B3DFE7}"/>
              </a:ext>
            </a:extLst>
          </p:cNvPr>
          <p:cNvSpPr txBox="1"/>
          <p:nvPr/>
        </p:nvSpPr>
        <p:spPr>
          <a:xfrm>
            <a:off x="587375" y="1137179"/>
            <a:ext cx="1054918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Azure Container Instance (ACI) </a:t>
            </a:r>
            <a:r>
              <a:rPr lang="ja-JP" alt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へ展開する例</a:t>
            </a:r>
            <a:endParaRPr 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42783478-5925-4091-9494-780C1199DD8F}"/>
              </a:ext>
            </a:extLst>
          </p:cNvPr>
          <p:cNvSpPr/>
          <p:nvPr/>
        </p:nvSpPr>
        <p:spPr>
          <a:xfrm>
            <a:off x="587374" y="1700808"/>
            <a:ext cx="6096000" cy="1554272"/>
          </a:xfrm>
          <a:prstGeom prst="rect">
            <a:avLst/>
          </a:prstGeom>
        </p:spPr>
        <p:txBody>
          <a:bodyPr>
            <a:spAutoFit/>
          </a:bodyPr>
          <a:lstStyle/>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9.1 – Create scoring script</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9.2 – Create environment file</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9.3 – Create configuration file</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9.4 – Deploy to ACI!</a:t>
            </a:r>
          </a:p>
        </p:txBody>
      </p:sp>
    </p:spTree>
    <p:extLst>
      <p:ext uri="{BB962C8B-B14F-4D97-AF65-F5344CB8AC3E}">
        <p14:creationId xmlns:p14="http://schemas.microsoft.com/office/powerpoint/2010/main" val="327963867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CE3B-8D52-43F5-A17C-5C2028BBAF35}"/>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9.1 – Create the scoring script </a:t>
            </a:r>
          </a:p>
        </p:txBody>
      </p:sp>
      <p:sp>
        <p:nvSpPr>
          <p:cNvPr id="3" name="Rectangle 2">
            <a:extLst>
              <a:ext uri="{FF2B5EF4-FFF2-40B4-BE49-F238E27FC236}">
                <a16:creationId xmlns:a16="http://schemas.microsoft.com/office/drawing/2014/main" id="{2B90F720-7E29-4122-B1C8-E8ED554E8654}"/>
              </a:ext>
            </a:extLst>
          </p:cNvPr>
          <p:cNvSpPr/>
          <p:nvPr/>
        </p:nvSpPr>
        <p:spPr>
          <a:xfrm>
            <a:off x="587375" y="1217767"/>
            <a:ext cx="11259128"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Scoring </a:t>
            </a:r>
            <a:r>
              <a:rPr lang="ja-JP" altLang="en-US" sz="2000" dirty="0">
                <a:latin typeface="Segoe UI Light" panose="020B0502040204020203" pitchFamily="34" charset="0"/>
                <a:cs typeface="Segoe UI Light" panose="020B0502040204020203" pitchFamily="34" charset="0"/>
              </a:rPr>
              <a:t>用の </a:t>
            </a:r>
            <a:r>
              <a:rPr lang="en-US" altLang="ja-JP" sz="2000" dirty="0">
                <a:latin typeface="Segoe UI Light" panose="020B0502040204020203" pitchFamily="34" charset="0"/>
                <a:cs typeface="Segoe UI Light" panose="020B0502040204020203" pitchFamily="34" charset="0"/>
              </a:rPr>
              <a:t>Script</a:t>
            </a:r>
            <a:r>
              <a:rPr lang="ja-JP" altLang="en-US" sz="2000" dirty="0">
                <a:latin typeface="Segoe UI Light" panose="020B0502040204020203" pitchFamily="34" charset="0"/>
                <a:cs typeface="Segoe UI Light" panose="020B0502040204020203" pitchFamily="34" charset="0"/>
              </a:rPr>
              <a:t>作成。</a:t>
            </a:r>
            <a:r>
              <a:rPr lang="en-US" sz="2000" dirty="0">
                <a:latin typeface="Segoe UI Light" panose="020B0502040204020203" pitchFamily="34" charset="0"/>
                <a:cs typeface="Segoe UI Light" panose="020B0502040204020203" pitchFamily="34" charset="0"/>
              </a:rPr>
              <a:t>score.py</a:t>
            </a:r>
            <a:r>
              <a:rPr lang="ja-JP" altLang="en-US" sz="2000" dirty="0" err="1">
                <a:latin typeface="Segoe UI Light" panose="020B0502040204020203" pitchFamily="34" charset="0"/>
                <a:cs typeface="Segoe UI Light" panose="020B0502040204020203" pitchFamily="34" charset="0"/>
              </a:rPr>
              <a:t>。</a:t>
            </a:r>
            <a:r>
              <a:rPr lang="en-US" altLang="ja-JP" sz="2000" dirty="0">
                <a:latin typeface="Segoe UI Light" panose="020B0502040204020203" pitchFamily="34" charset="0"/>
                <a:cs typeface="Segoe UI Light" panose="020B0502040204020203" pitchFamily="34" charset="0"/>
              </a:rPr>
              <a:t>Web Services </a:t>
            </a:r>
            <a:r>
              <a:rPr lang="ja-JP" altLang="en-US" sz="2000" dirty="0">
                <a:latin typeface="Segoe UI Light" panose="020B0502040204020203" pitchFamily="34" charset="0"/>
                <a:cs typeface="Segoe UI Light" panose="020B0502040204020203" pitchFamily="34" charset="0"/>
              </a:rPr>
              <a:t>として設定される</a:t>
            </a:r>
            <a:endParaRPr lang="en-US" altLang="ja-JP" sz="2000" dirty="0">
              <a:latin typeface="Segoe UI Light" panose="020B0502040204020203" pitchFamily="34" charset="0"/>
              <a:cs typeface="Segoe UI Light" panose="020B0502040204020203" pitchFamily="34" charset="0"/>
            </a:endParaRPr>
          </a:p>
          <a:p>
            <a:r>
              <a:rPr lang="ja-JP" altLang="en-US" sz="2000" dirty="0">
                <a:latin typeface="Segoe UI Light" panose="020B0502040204020203" pitchFamily="34" charset="0"/>
                <a:cs typeface="Segoe UI Light" panose="020B0502040204020203" pitchFamily="34" charset="0"/>
              </a:rPr>
              <a:t>必須 </a:t>
            </a:r>
            <a:r>
              <a:rPr lang="en-US" altLang="ja-JP" sz="2000" dirty="0">
                <a:latin typeface="Segoe UI Light" panose="020B0502040204020203" pitchFamily="34" charset="0"/>
                <a:cs typeface="Segoe UI Light" panose="020B0502040204020203" pitchFamily="34" charset="0"/>
              </a:rPr>
              <a:t>function: </a:t>
            </a:r>
            <a:r>
              <a:rPr lang="en-US" sz="2000" dirty="0" err="1">
                <a:solidFill>
                  <a:srgbClr val="0070C0"/>
                </a:solidFill>
                <a:latin typeface="Segoe UI Light" panose="020B0502040204020203" pitchFamily="34" charset="0"/>
                <a:cs typeface="Segoe UI Light" panose="020B0502040204020203" pitchFamily="34" charset="0"/>
              </a:rPr>
              <a:t>init</a:t>
            </a:r>
            <a:r>
              <a:rPr lang="en-US" sz="2000" dirty="0">
                <a:solidFill>
                  <a:srgbClr val="0070C0"/>
                </a:solidFill>
                <a:latin typeface="Segoe UI Light" panose="020B0502040204020203" pitchFamily="34" charset="0"/>
                <a:cs typeface="Segoe UI Light" panose="020B0502040204020203" pitchFamily="34" charset="0"/>
              </a:rPr>
              <a:t>()</a:t>
            </a:r>
            <a:r>
              <a:rPr lang="en-US" sz="2000" dirty="0">
                <a:solidFill>
                  <a:srgbClr val="272727"/>
                </a:solidFill>
                <a:latin typeface="Segoe UI Light" panose="020B0502040204020203" pitchFamily="34" charset="0"/>
                <a:cs typeface="Segoe UI Light" panose="020B0502040204020203" pitchFamily="34" charset="0"/>
              </a:rPr>
              <a:t> </a:t>
            </a:r>
            <a:r>
              <a:rPr lang="ja-JP" altLang="en-US" sz="2000" dirty="0">
                <a:solidFill>
                  <a:srgbClr val="272727"/>
                </a:solidFill>
                <a:latin typeface="Segoe UI Light" panose="020B0502040204020203" pitchFamily="34" charset="0"/>
                <a:cs typeface="Segoe UI Light" panose="020B0502040204020203" pitchFamily="34" charset="0"/>
              </a:rPr>
              <a:t>と</a:t>
            </a:r>
            <a:r>
              <a:rPr lang="en-US" sz="2000" dirty="0">
                <a:solidFill>
                  <a:srgbClr val="0070C0"/>
                </a:solidFill>
                <a:latin typeface="Segoe UI Light" panose="020B0502040204020203" pitchFamily="34" charset="0"/>
                <a:cs typeface="Segoe UI Light" panose="020B0502040204020203" pitchFamily="34" charset="0"/>
              </a:rPr>
              <a:t> run (input data) </a:t>
            </a:r>
          </a:p>
        </p:txBody>
      </p:sp>
      <p:sp>
        <p:nvSpPr>
          <p:cNvPr id="4" name="Rectangle 3">
            <a:extLst>
              <a:ext uri="{FF2B5EF4-FFF2-40B4-BE49-F238E27FC236}">
                <a16:creationId xmlns:a16="http://schemas.microsoft.com/office/drawing/2014/main" id="{E69EF12D-2186-456E-959E-387605C54C08}"/>
              </a:ext>
            </a:extLst>
          </p:cNvPr>
          <p:cNvSpPr/>
          <p:nvPr/>
        </p:nvSpPr>
        <p:spPr>
          <a:xfrm>
            <a:off x="587375" y="2468992"/>
            <a:ext cx="11064240" cy="3046988"/>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Model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err="1">
                <a:solidFill>
                  <a:srgbClr val="007D9A"/>
                </a:solidFill>
                <a:latin typeface="Consolas" panose="020B0609020204030204" pitchFamily="49" charset="0"/>
              </a:rPr>
              <a:t>init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global</a:t>
            </a:r>
            <a:r>
              <a:rPr lang="en-US" sz="1600">
                <a:solidFill>
                  <a:srgbClr val="000000"/>
                </a:solidFill>
                <a:latin typeface="Consolas" panose="020B0609020204030204" pitchFamily="49" charset="0"/>
              </a:rPr>
              <a:t> model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a:t>
            </a:r>
            <a:r>
              <a:rPr lang="en-US" sz="1600" err="1">
                <a:solidFill>
                  <a:srgbClr val="008000"/>
                </a:solidFill>
                <a:latin typeface="Consolas" panose="020B0609020204030204" pitchFamily="49" charset="0"/>
              </a:rPr>
              <a:t>retreive</a:t>
            </a:r>
            <a:r>
              <a:rPr lang="en-US" sz="1600">
                <a:solidFill>
                  <a:srgbClr val="008000"/>
                </a:solidFill>
                <a:latin typeface="Consolas" panose="020B0609020204030204" pitchFamily="49" charset="0"/>
              </a:rPr>
              <a:t> the path to the model file using the model name</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Model.get_model_path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model = </a:t>
            </a:r>
            <a:r>
              <a:rPr lang="en-US" sz="1600" err="1">
                <a:solidFill>
                  <a:srgbClr val="000000"/>
                </a:solidFill>
                <a:latin typeface="Consolas" panose="020B0609020204030204" pitchFamily="49" charset="0"/>
              </a:rPr>
              <a:t>joblib.load</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a:solidFill>
                  <a:srgbClr val="007D9A"/>
                </a:solidFill>
                <a:latin typeface="Consolas" panose="020B0609020204030204" pitchFamily="49" charset="0"/>
              </a:rPr>
              <a:t>run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data = </a:t>
            </a:r>
            <a:r>
              <a:rPr lang="en-US" sz="1600" err="1">
                <a:solidFill>
                  <a:srgbClr val="000000"/>
                </a:solidFill>
                <a:latin typeface="Consolas" panose="020B0609020204030204" pitchFamily="49" charset="0"/>
              </a:rPr>
              <a:t>np.array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json.loads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make prediction</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y_hat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model.predict</a:t>
            </a:r>
            <a:r>
              <a:rPr lang="en-US" sz="1600">
                <a:solidFill>
                  <a:srgbClr val="000000"/>
                </a:solidFill>
                <a:latin typeface="Consolas" panose="020B0609020204030204" pitchFamily="49" charset="0"/>
              </a:rPr>
              <a:t>(data) </a:t>
            </a:r>
            <a:r>
              <a:rPr lang="en-US" sz="1600">
                <a:solidFill>
                  <a:srgbClr val="0101FD"/>
                </a:solidFill>
                <a:latin typeface="Consolas" panose="020B0609020204030204" pitchFamily="49" charset="0"/>
              </a:rPr>
              <a:t>return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json.dumps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y_hat.tolist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55B5835C-0412-43A0-90A3-06CEBB0D4C6D}"/>
              </a:ext>
            </a:extLst>
          </p:cNvPr>
          <p:cNvSpPr/>
          <p:nvPr/>
        </p:nvSpPr>
        <p:spPr>
          <a:xfrm>
            <a:off x="5623559" y="2136416"/>
            <a:ext cx="5729025" cy="553998"/>
          </a:xfrm>
          <a:prstGeom prst="rect">
            <a:avLst/>
          </a:prstGeom>
          <a:solidFill>
            <a:srgbClr val="75E4FF"/>
          </a:solidFill>
        </p:spPr>
        <p:txBody>
          <a:bodyPr wrap="square" lIns="0" tIns="0" rIns="0" bIns="0" rtlCol="0">
            <a:spAutoFit/>
          </a:bodyPr>
          <a:lstStyle/>
          <a:p>
            <a:r>
              <a:rPr lang="en-US" dirty="0" err="1">
                <a:gradFill>
                  <a:gsLst>
                    <a:gs pos="2917">
                      <a:schemeClr val="tx1"/>
                    </a:gs>
                    <a:gs pos="30000">
                      <a:schemeClr val="tx1"/>
                    </a:gs>
                  </a:gsLst>
                  <a:lin ang="5400000" scaled="0"/>
                </a:gradFill>
              </a:rPr>
              <a:t>init</a:t>
            </a:r>
            <a:r>
              <a:rPr lang="en-US" dirty="0">
                <a:gradFill>
                  <a:gsLst>
                    <a:gs pos="2917">
                      <a:schemeClr val="tx1"/>
                    </a:gs>
                    <a:gs pos="30000">
                      <a:schemeClr val="tx1"/>
                    </a:gs>
                  </a:gsLst>
                  <a:lin ang="5400000" scaled="0"/>
                </a:gradFill>
              </a:rPr>
              <a:t>() function, </a:t>
            </a:r>
            <a:r>
              <a:rPr lang="ja-JP" altLang="en-US" dirty="0">
                <a:gradFill>
                  <a:gsLst>
                    <a:gs pos="2917">
                      <a:schemeClr val="tx1"/>
                    </a:gs>
                    <a:gs pos="30000">
                      <a:schemeClr val="tx1"/>
                    </a:gs>
                  </a:gsLst>
                  <a:lin ang="5400000" scaled="0"/>
                </a:gradFill>
              </a:rPr>
              <a:t>はモデルを</a:t>
            </a:r>
            <a:r>
              <a:rPr lang="en-US" altLang="ja-JP" dirty="0">
                <a:gradFill>
                  <a:gsLst>
                    <a:gs pos="2917">
                      <a:schemeClr val="tx1"/>
                    </a:gs>
                    <a:gs pos="30000">
                      <a:schemeClr val="tx1"/>
                    </a:gs>
                  </a:gsLst>
                  <a:lin ang="5400000" scaled="0"/>
                </a:gradFill>
              </a:rPr>
              <a:t>Global object</a:t>
            </a:r>
            <a:r>
              <a:rPr lang="ja-JP" altLang="en-US" dirty="0">
                <a:gradFill>
                  <a:gsLst>
                    <a:gs pos="2917">
                      <a:schemeClr val="tx1"/>
                    </a:gs>
                    <a:gs pos="30000">
                      <a:schemeClr val="tx1"/>
                    </a:gs>
                  </a:gsLst>
                  <a:lin ang="5400000" scaled="0"/>
                </a:gradFill>
              </a:rPr>
              <a:t>としてロードする処理を記載。</a:t>
            </a:r>
            <a:r>
              <a:rPr lang="en-US" altLang="ja-JP" dirty="0">
                <a:gradFill>
                  <a:gsLst>
                    <a:gs pos="2917">
                      <a:schemeClr val="tx1"/>
                    </a:gs>
                    <a:gs pos="30000">
                      <a:schemeClr val="tx1"/>
                    </a:gs>
                  </a:gsLst>
                  <a:lin ang="5400000" scaled="0"/>
                </a:gradFill>
              </a:rPr>
              <a:t>Docker Container </a:t>
            </a:r>
            <a:r>
              <a:rPr lang="ja-JP" altLang="en-US" dirty="0">
                <a:gradFill>
                  <a:gsLst>
                    <a:gs pos="2917">
                      <a:schemeClr val="tx1"/>
                    </a:gs>
                    <a:gs pos="30000">
                      <a:schemeClr val="tx1"/>
                    </a:gs>
                  </a:gsLst>
                  <a:lin ang="5400000" scaled="0"/>
                </a:gradFill>
              </a:rPr>
              <a:t>の開始時に呼び出される</a:t>
            </a:r>
            <a:endParaRPr lang="en-US" dirty="0">
              <a:gradFill>
                <a:gsLst>
                  <a:gs pos="2917">
                    <a:schemeClr val="tx1"/>
                  </a:gs>
                  <a:gs pos="30000">
                    <a:schemeClr val="tx1"/>
                  </a:gs>
                </a:gsLst>
                <a:lin ang="5400000" scaled="0"/>
              </a:gradFill>
            </a:endParaRPr>
          </a:p>
        </p:txBody>
      </p:sp>
      <p:cxnSp>
        <p:nvCxnSpPr>
          <p:cNvPr id="7" name="Connector: Elbow 6">
            <a:extLst>
              <a:ext uri="{FF2B5EF4-FFF2-40B4-BE49-F238E27FC236}">
                <a16:creationId xmlns:a16="http://schemas.microsoft.com/office/drawing/2014/main" id="{806ED945-7F24-4A8E-96D0-D8C2409F3B55}"/>
              </a:ext>
            </a:extLst>
          </p:cNvPr>
          <p:cNvCxnSpPr/>
          <p:nvPr/>
        </p:nvCxnSpPr>
        <p:spPr>
          <a:xfrm flipV="1">
            <a:off x="2133600" y="2583180"/>
            <a:ext cx="3429000" cy="533400"/>
          </a:xfrm>
          <a:prstGeom prst="bentConnector3">
            <a:avLst>
              <a:gd name="adj1" fmla="val 82889"/>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2AB3F35-BB7E-4E81-B9B4-65E2F33635CA}"/>
              </a:ext>
            </a:extLst>
          </p:cNvPr>
          <p:cNvSpPr/>
          <p:nvPr/>
        </p:nvSpPr>
        <p:spPr>
          <a:xfrm>
            <a:off x="3992826" y="5684103"/>
            <a:ext cx="6096000" cy="830997"/>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run(</a:t>
            </a:r>
            <a:r>
              <a:rPr lang="en-US" dirty="0" err="1">
                <a:gradFill>
                  <a:gsLst>
                    <a:gs pos="2917">
                      <a:schemeClr val="tx1"/>
                    </a:gs>
                    <a:gs pos="30000">
                      <a:schemeClr val="tx1"/>
                    </a:gs>
                  </a:gsLst>
                  <a:lin ang="5400000" scaled="0"/>
                </a:gradFill>
              </a:rPr>
              <a:t>input_data</a:t>
            </a:r>
            <a:r>
              <a:rPr lang="en-US" dirty="0">
                <a:gradFill>
                  <a:gsLst>
                    <a:gs pos="2917">
                      <a:schemeClr val="tx1"/>
                    </a:gs>
                    <a:gs pos="30000">
                      <a:schemeClr val="tx1"/>
                    </a:gs>
                  </a:gsLst>
                  <a:lin ang="5400000" scaled="0"/>
                </a:gradFill>
              </a:rPr>
              <a:t>) function </a:t>
            </a:r>
            <a:r>
              <a:rPr lang="ja-JP" altLang="en-US" dirty="0">
                <a:gradFill>
                  <a:gsLst>
                    <a:gs pos="2917">
                      <a:schemeClr val="tx1"/>
                    </a:gs>
                    <a:gs pos="30000">
                      <a:schemeClr val="tx1"/>
                    </a:gs>
                  </a:gsLst>
                  <a:lin ang="5400000" scaled="0"/>
                </a:gradFill>
              </a:rPr>
              <a:t>は推論処理として呼び出される。</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入出力は </a:t>
            </a:r>
            <a:r>
              <a:rPr lang="en-US" altLang="ja-JP" dirty="0">
                <a:gradFill>
                  <a:gsLst>
                    <a:gs pos="2917">
                      <a:schemeClr val="tx1"/>
                    </a:gs>
                    <a:gs pos="30000">
                      <a:schemeClr val="tx1"/>
                    </a:gs>
                  </a:gsLst>
                  <a:lin ang="5400000" scaled="0"/>
                </a:gradFill>
              </a:rPr>
              <a:t>JSON </a:t>
            </a:r>
            <a:r>
              <a:rPr lang="ja-JP" altLang="en-US" dirty="0">
                <a:gradFill>
                  <a:gsLst>
                    <a:gs pos="2917">
                      <a:schemeClr val="tx1"/>
                    </a:gs>
                    <a:gs pos="30000">
                      <a:schemeClr val="tx1"/>
                    </a:gs>
                  </a:gsLst>
                  <a:lin ang="5400000" scaled="0"/>
                </a:gradFill>
              </a:rPr>
              <a:t>での </a:t>
            </a:r>
            <a:r>
              <a:rPr lang="en-US" dirty="0">
                <a:gradFill>
                  <a:gsLst>
                    <a:gs pos="2917">
                      <a:schemeClr val="tx1"/>
                    </a:gs>
                    <a:gs pos="30000">
                      <a:schemeClr val="tx1"/>
                    </a:gs>
                  </a:gsLst>
                  <a:lin ang="5400000" scaled="0"/>
                </a:gradFill>
              </a:rPr>
              <a:t>serialization </a:t>
            </a:r>
            <a:r>
              <a:rPr lang="ja-JP" altLang="en-US" dirty="0">
                <a:gradFill>
                  <a:gsLst>
                    <a:gs pos="2917">
                      <a:schemeClr val="tx1"/>
                    </a:gs>
                    <a:gs pos="30000">
                      <a:schemeClr val="tx1"/>
                    </a:gs>
                  </a:gsLst>
                  <a:lin ang="5400000" scaled="0"/>
                </a:gradFill>
              </a:rPr>
              <a:t>と</a:t>
            </a:r>
            <a:r>
              <a:rPr lang="en-US" dirty="0">
                <a:gradFill>
                  <a:gsLst>
                    <a:gs pos="2917">
                      <a:schemeClr val="tx1"/>
                    </a:gs>
                    <a:gs pos="30000">
                      <a:schemeClr val="tx1"/>
                    </a:gs>
                  </a:gsLst>
                  <a:lin ang="5400000" scaled="0"/>
                </a:gradFill>
              </a:rPr>
              <a:t> de-serialization </a:t>
            </a:r>
            <a:r>
              <a:rPr lang="ja-JP" altLang="en-US" dirty="0">
                <a:gradFill>
                  <a:gsLst>
                    <a:gs pos="2917">
                      <a:schemeClr val="tx1"/>
                    </a:gs>
                    <a:gs pos="30000">
                      <a:schemeClr val="tx1"/>
                    </a:gs>
                  </a:gsLst>
                  <a:lin ang="5400000" scaled="0"/>
                </a:gradFill>
              </a:rPr>
              <a:t>が自動的に行われる。他のデータ形式もサポートされる。</a:t>
            </a:r>
            <a:endParaRPr lang="en-US" dirty="0">
              <a:gradFill>
                <a:gsLst>
                  <a:gs pos="2917">
                    <a:schemeClr val="tx1"/>
                  </a:gs>
                  <a:gs pos="30000">
                    <a:schemeClr val="tx1"/>
                  </a:gs>
                </a:gsLst>
                <a:lin ang="5400000" scaled="0"/>
              </a:gradFill>
            </a:endParaRPr>
          </a:p>
        </p:txBody>
      </p:sp>
      <p:cxnSp>
        <p:nvCxnSpPr>
          <p:cNvPr id="12" name="Connector: Elbow 11">
            <a:extLst>
              <a:ext uri="{FF2B5EF4-FFF2-40B4-BE49-F238E27FC236}">
                <a16:creationId xmlns:a16="http://schemas.microsoft.com/office/drawing/2014/main" id="{F5A919FA-2EF2-47C6-9560-81D468F478B2}"/>
              </a:ext>
            </a:extLst>
          </p:cNvPr>
          <p:cNvCxnSpPr/>
          <p:nvPr/>
        </p:nvCxnSpPr>
        <p:spPr>
          <a:xfrm>
            <a:off x="1189038" y="4615438"/>
            <a:ext cx="2796540" cy="1497513"/>
          </a:xfrm>
          <a:prstGeom prst="bentConnector3">
            <a:avLst>
              <a:gd name="adj1" fmla="val 13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31708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32307-77B3-417B-A3DD-BF5FA881C9A6}"/>
              </a:ext>
            </a:extLst>
          </p:cNvPr>
          <p:cNvSpPr txBox="1">
            <a:spLocks/>
          </p:cNvSpPr>
          <p:nvPr/>
        </p:nvSpPr>
        <p:spPr>
          <a:xfrm>
            <a:off x="533399" y="347173"/>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9.2 – Create environment file </a:t>
            </a:r>
          </a:p>
        </p:txBody>
      </p:sp>
      <p:sp>
        <p:nvSpPr>
          <p:cNvPr id="3" name="Rectangle 2">
            <a:extLst>
              <a:ext uri="{FF2B5EF4-FFF2-40B4-BE49-F238E27FC236}">
                <a16:creationId xmlns:a16="http://schemas.microsoft.com/office/drawing/2014/main" id="{2BA08E37-D161-4576-9E8D-2E304F866E68}"/>
              </a:ext>
            </a:extLst>
          </p:cNvPr>
          <p:cNvSpPr/>
          <p:nvPr/>
        </p:nvSpPr>
        <p:spPr>
          <a:xfrm>
            <a:off x="533400" y="891812"/>
            <a:ext cx="10661804" cy="923330"/>
          </a:xfrm>
          <a:prstGeom prst="rect">
            <a:avLst/>
          </a:prstGeom>
        </p:spPr>
        <p:txBody>
          <a:bodyPr wrap="square">
            <a:spAutoFit/>
          </a:bodyPr>
          <a:lstStyle/>
          <a:p>
            <a:r>
              <a:rPr lang="en-US" sz="1800" dirty="0">
                <a:latin typeface="Segoe UI Semilight" panose="020B0402040204020203" pitchFamily="34" charset="0"/>
                <a:cs typeface="Segoe UI Semilight" panose="020B0402040204020203" pitchFamily="34" charset="0"/>
              </a:rPr>
              <a:t>environment file </a:t>
            </a:r>
            <a:r>
              <a:rPr lang="ja-JP" altLang="en-US" sz="1800" dirty="0">
                <a:latin typeface="Segoe UI Semilight" panose="020B0402040204020203" pitchFamily="34" charset="0"/>
                <a:cs typeface="Segoe UI Semilight" panose="020B0402040204020203" pitchFamily="34" charset="0"/>
              </a:rPr>
              <a:t>の作成。ここでは</a:t>
            </a:r>
            <a:r>
              <a:rPr lang="en-US" sz="1800" dirty="0">
                <a:latin typeface="Segoe UI Semilight" panose="020B0402040204020203" pitchFamily="34" charset="0"/>
                <a:cs typeface="Segoe UI Semilight" panose="020B0402040204020203" pitchFamily="34" charset="0"/>
              </a:rPr>
              <a:t> </a:t>
            </a:r>
            <a:r>
              <a:rPr lang="en-US" sz="1800" i="1" dirty="0" err="1">
                <a:solidFill>
                  <a:srgbClr val="0070C0"/>
                </a:solidFill>
                <a:latin typeface="Segoe UI Semilight" panose="020B0402040204020203" pitchFamily="34" charset="0"/>
                <a:cs typeface="Segoe UI Semilight" panose="020B0402040204020203" pitchFamily="34" charset="0"/>
              </a:rPr>
              <a:t>myenv.yml</a:t>
            </a:r>
            <a:r>
              <a:rPr lang="ja-JP" altLang="en-US" sz="1800" dirty="0" err="1">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rPr>
              <a:t> Script</a:t>
            </a:r>
            <a:r>
              <a:rPr lang="ja-JP" altLang="en-US" sz="1800" dirty="0">
                <a:latin typeface="Segoe UI Semilight" panose="020B0402040204020203" pitchFamily="34" charset="0"/>
                <a:cs typeface="Segoe UI Semilight" panose="020B0402040204020203" pitchFamily="34" charset="0"/>
              </a:rPr>
              <a:t>実行のための依存関係 </a:t>
            </a:r>
            <a:r>
              <a:rPr lang="en-US" altLang="ja-JP" sz="1800" dirty="0">
                <a:latin typeface="Segoe UI Semilight" panose="020B0402040204020203" pitchFamily="34" charset="0"/>
                <a:cs typeface="Segoe UI Semilight" panose="020B0402040204020203" pitchFamily="34" charset="0"/>
              </a:rPr>
              <a:t>Package </a:t>
            </a:r>
            <a:r>
              <a:rPr lang="ja-JP" altLang="en-US" sz="1800" dirty="0">
                <a:latin typeface="Segoe UI Semilight" panose="020B0402040204020203" pitchFamily="34" charset="0"/>
                <a:cs typeface="Segoe UI Semilight" panose="020B0402040204020203" pitchFamily="34" charset="0"/>
              </a:rPr>
              <a:t>を指定したもの。</a:t>
            </a:r>
            <a:br>
              <a:rPr lang="en-US" altLang="ja-JP" sz="1800" dirty="0">
                <a:latin typeface="Segoe UI Semilight" panose="020B0402040204020203" pitchFamily="34" charset="0"/>
                <a:cs typeface="Segoe UI Semilight" panose="020B0402040204020203" pitchFamily="34" charset="0"/>
              </a:rPr>
            </a:br>
            <a:r>
              <a:rPr lang="en-US" altLang="ja-JP" sz="1800" dirty="0">
                <a:latin typeface="Segoe UI Semilight" panose="020B0402040204020203" pitchFamily="34" charset="0"/>
                <a:cs typeface="Segoe UI Semilight" panose="020B0402040204020203" pitchFamily="34" charset="0"/>
              </a:rPr>
              <a:t>Docker Image </a:t>
            </a:r>
            <a:r>
              <a:rPr lang="ja-JP" altLang="en-US" sz="1800" dirty="0">
                <a:latin typeface="Segoe UI Semilight" panose="020B0402040204020203" pitchFamily="34" charset="0"/>
                <a:cs typeface="Segoe UI Semilight" panose="020B0402040204020203" pitchFamily="34" charset="0"/>
              </a:rPr>
              <a:t>作成時に使用</a:t>
            </a:r>
            <a:r>
              <a:rPr lang="ja-JP" altLang="en-US" dirty="0">
                <a:latin typeface="Segoe UI Semilight" panose="020B0402040204020203" pitchFamily="34" charset="0"/>
                <a:cs typeface="Segoe UI Semilight" panose="020B0402040204020203" pitchFamily="34" charset="0"/>
              </a:rPr>
              <a:t>される。</a:t>
            </a:r>
            <a:br>
              <a:rPr lang="en-US" altLang="ja-JP" dirty="0">
                <a:latin typeface="Segoe UI Semilight" panose="020B0402040204020203" pitchFamily="34" charset="0"/>
                <a:cs typeface="Segoe UI Semilight" panose="020B0402040204020203" pitchFamily="34" charset="0"/>
              </a:rPr>
            </a:br>
            <a:r>
              <a:rPr lang="ja-JP" altLang="en-US" dirty="0">
                <a:latin typeface="Segoe UI Semilight" panose="020B0402040204020203" pitchFamily="34" charset="0"/>
                <a:cs typeface="Segoe UI Semilight" panose="020B0402040204020203" pitchFamily="34" charset="0"/>
              </a:rPr>
              <a:t>このサンプルでは、</a:t>
            </a:r>
            <a:r>
              <a:rPr lang="en-US" sz="1800" dirty="0">
                <a:latin typeface="Segoe UI Semilight" panose="020B0402040204020203" pitchFamily="34" charset="0"/>
                <a:cs typeface="Segoe UI Semilight" panose="020B0402040204020203" pitchFamily="34" charset="0"/>
              </a:rPr>
              <a:t> </a:t>
            </a:r>
            <a:r>
              <a:rPr lang="en-US" sz="1800" dirty="0" err="1">
                <a:solidFill>
                  <a:srgbClr val="0070C0"/>
                </a:solidFill>
                <a:latin typeface="Segoe UI Semilight" panose="020B0402040204020203" pitchFamily="34" charset="0"/>
                <a:cs typeface="Segoe UI Semilight" panose="020B0402040204020203" pitchFamily="34" charset="0"/>
              </a:rPr>
              <a:t>scikit</a:t>
            </a:r>
            <a:r>
              <a:rPr lang="en-US" sz="1800" dirty="0">
                <a:solidFill>
                  <a:srgbClr val="0070C0"/>
                </a:solidFill>
                <a:latin typeface="Segoe UI Semilight" panose="020B0402040204020203" pitchFamily="34" charset="0"/>
                <a:cs typeface="Segoe UI Semilight" panose="020B0402040204020203" pitchFamily="34" charset="0"/>
              </a:rPr>
              <a:t>-learn</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と </a:t>
            </a:r>
            <a:r>
              <a:rPr lang="en-US" sz="1800" dirty="0" err="1">
                <a:solidFill>
                  <a:srgbClr val="0070C0"/>
                </a:solidFill>
                <a:latin typeface="Segoe UI Semilight" panose="020B0402040204020203" pitchFamily="34" charset="0"/>
                <a:cs typeface="Segoe UI Semilight" panose="020B0402040204020203" pitchFamily="34" charset="0"/>
              </a:rPr>
              <a:t>azureml-sdk</a:t>
            </a:r>
            <a:r>
              <a:rPr lang="en-US" dirty="0">
                <a:solidFill>
                  <a:srgbClr val="272727"/>
                </a:solidFill>
                <a:latin typeface="Segoe UI Semilight" panose="020B0402040204020203" pitchFamily="34" charset="0"/>
                <a:cs typeface="Segoe UI Semilight" panose="020B0402040204020203" pitchFamily="34" charset="0"/>
              </a:rPr>
              <a:t> </a:t>
            </a:r>
            <a:r>
              <a:rPr lang="ja-JP" altLang="en-US" dirty="0">
                <a:solidFill>
                  <a:srgbClr val="272727"/>
                </a:solidFill>
                <a:latin typeface="Segoe UI Semilight" panose="020B0402040204020203" pitchFamily="34" charset="0"/>
                <a:cs typeface="Segoe UI Semilight" panose="020B0402040204020203" pitchFamily="34" charset="0"/>
              </a:rPr>
              <a:t>が指定されている</a:t>
            </a:r>
            <a:endParaRPr lang="en-US" sz="1800" dirty="0">
              <a:solidFill>
                <a:srgbClr val="272727"/>
              </a:soli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B937F89C-0526-43F6-BF93-D24F1E020607}"/>
              </a:ext>
            </a:extLst>
          </p:cNvPr>
          <p:cNvSpPr/>
          <p:nvPr/>
        </p:nvSpPr>
        <p:spPr>
          <a:xfrm>
            <a:off x="533399" y="1868643"/>
            <a:ext cx="10714039" cy="1815882"/>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azureml.core.conda_dependencies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myenv</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myenv.add_conda_package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with</a:t>
            </a:r>
            <a:r>
              <a:rPr lang="en-US" sz="1600">
                <a:solidFill>
                  <a:srgbClr val="000000"/>
                </a:solidFill>
                <a:latin typeface="Consolas" panose="020B0609020204030204" pitchFamily="49" charset="0"/>
              </a:rPr>
              <a:t> open(</a:t>
            </a:r>
            <a:r>
              <a:rPr lang="en-US" sz="1600">
                <a:solidFill>
                  <a:srgbClr val="A31515"/>
                </a:solidFill>
                <a:latin typeface="Consolas" panose="020B0609020204030204" pitchFamily="49" charset="0"/>
              </a:rPr>
              <a:t>"myenv.</a:t>
            </a:r>
            <a:r>
              <a:rPr lang="en-US" sz="1600" err="1">
                <a:solidFill>
                  <a:srgbClr val="A31515"/>
                </a:solidFill>
                <a:latin typeface="Consolas" panose="020B0609020204030204" pitchFamily="49" charset="0"/>
              </a:rPr>
              <a:t>yml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"w"</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as</a:t>
            </a:r>
            <a:r>
              <a:rPr lang="en-US" sz="1600">
                <a:solidFill>
                  <a:srgbClr val="000000"/>
                </a:solidFill>
                <a:latin typeface="Consolas" panose="020B0609020204030204" pitchFamily="49" charset="0"/>
              </a:rPr>
              <a:t> f: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f.write</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myenv.serialize_to_string</a:t>
            </a:r>
            <a:r>
              <a:rPr lang="en-US" sz="1600">
                <a:solidFill>
                  <a:srgbClr val="000000"/>
                </a:solidFill>
                <a:latin typeface="Consolas" panose="020B0609020204030204" pitchFamily="49" charset="0"/>
              </a:rPr>
              <a:t>())</a:t>
            </a:r>
            <a:endParaRPr lang="en-US" sz="1600"/>
          </a:p>
        </p:txBody>
      </p:sp>
      <p:sp>
        <p:nvSpPr>
          <p:cNvPr id="5" name="Title 1">
            <a:extLst>
              <a:ext uri="{FF2B5EF4-FFF2-40B4-BE49-F238E27FC236}">
                <a16:creationId xmlns:a16="http://schemas.microsoft.com/office/drawing/2014/main" id="{E15A6794-AE2F-418E-A917-98B1F5FA8225}"/>
              </a:ext>
            </a:extLst>
          </p:cNvPr>
          <p:cNvSpPr txBox="1">
            <a:spLocks/>
          </p:cNvSpPr>
          <p:nvPr/>
        </p:nvSpPr>
        <p:spPr>
          <a:xfrm>
            <a:off x="533399" y="3705164"/>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9.3 – Create configuration file </a:t>
            </a:r>
          </a:p>
        </p:txBody>
      </p:sp>
      <p:sp>
        <p:nvSpPr>
          <p:cNvPr id="6" name="Rectangle 5">
            <a:extLst>
              <a:ext uri="{FF2B5EF4-FFF2-40B4-BE49-F238E27FC236}">
                <a16:creationId xmlns:a16="http://schemas.microsoft.com/office/drawing/2014/main" id="{66CDDEE6-797D-4BFC-B170-7878DCBB9701}"/>
              </a:ext>
            </a:extLst>
          </p:cNvPr>
          <p:cNvSpPr/>
          <p:nvPr/>
        </p:nvSpPr>
        <p:spPr>
          <a:xfrm>
            <a:off x="533399" y="4167176"/>
            <a:ext cx="11017250" cy="646331"/>
          </a:xfrm>
          <a:prstGeom prst="rect">
            <a:avLst/>
          </a:prstGeom>
        </p:spPr>
        <p:txBody>
          <a:bodyPr wrap="square">
            <a:spAutoFit/>
          </a:bodyPr>
          <a:lstStyle/>
          <a:p>
            <a:r>
              <a:rPr lang="ja-JP" altLang="en-US" sz="1800" dirty="0">
                <a:latin typeface="Segoe UI Semilight" panose="020B0402040204020203" pitchFamily="34" charset="0"/>
                <a:cs typeface="Segoe UI Semilight" panose="020B0402040204020203" pitchFamily="34" charset="0"/>
              </a:rPr>
              <a:t>展開用の </a:t>
            </a:r>
            <a:r>
              <a:rPr lang="en-US" sz="1800" dirty="0">
                <a:latin typeface="Segoe UI Semilight" panose="020B0402040204020203" pitchFamily="34" charset="0"/>
                <a:cs typeface="Segoe UI Semilight" panose="020B0402040204020203" pitchFamily="34" charset="0"/>
              </a:rPr>
              <a:t>configuration </a:t>
            </a:r>
            <a:r>
              <a:rPr lang="ja-JP" altLang="en-US" sz="1800" dirty="0">
                <a:latin typeface="Segoe UI Semilight" panose="020B0402040204020203" pitchFamily="34" charset="0"/>
                <a:cs typeface="Segoe UI Semilight" panose="020B0402040204020203" pitchFamily="34" charset="0"/>
              </a:rPr>
              <a:t>ファイルと、</a:t>
            </a:r>
            <a:r>
              <a:rPr lang="en-US" altLang="ja-JP" sz="1800" dirty="0">
                <a:latin typeface="Segoe UI Semilight" panose="020B0402040204020203" pitchFamily="34" charset="0"/>
                <a:cs typeface="Segoe UI Semilight" panose="020B0402040204020203" pitchFamily="34" charset="0"/>
              </a:rPr>
              <a:t>CPU</a:t>
            </a:r>
            <a:r>
              <a:rPr lang="ja-JP" altLang="en-US" sz="1800" dirty="0">
                <a:latin typeface="Segoe UI Semilight" panose="020B0402040204020203" pitchFamily="34" charset="0"/>
                <a:cs typeface="Segoe UI Semilight" panose="020B0402040204020203" pitchFamily="34" charset="0"/>
              </a:rPr>
              <a:t>数、</a:t>
            </a:r>
            <a:r>
              <a:rPr lang="en-US" altLang="ja-JP" sz="1800" dirty="0">
                <a:latin typeface="Segoe UI Semilight" panose="020B0402040204020203" pitchFamily="34" charset="0"/>
                <a:cs typeface="Segoe UI Semilight" panose="020B0402040204020203" pitchFamily="34" charset="0"/>
              </a:rPr>
              <a:t>GB</a:t>
            </a:r>
            <a:r>
              <a:rPr lang="ja-JP" altLang="en-US" sz="1800" dirty="0">
                <a:latin typeface="Segoe UI Semilight" panose="020B0402040204020203" pitchFamily="34" charset="0"/>
                <a:cs typeface="Segoe UI Semilight" panose="020B0402040204020203" pitchFamily="34" charset="0"/>
              </a:rPr>
              <a:t>単位の</a:t>
            </a:r>
            <a:r>
              <a:rPr lang="en-US" altLang="ja-JP" sz="1800" dirty="0">
                <a:latin typeface="Segoe UI Semilight" panose="020B0402040204020203" pitchFamily="34" charset="0"/>
                <a:cs typeface="Segoe UI Semilight" panose="020B0402040204020203" pitchFamily="34" charset="0"/>
              </a:rPr>
              <a:t>RAM</a:t>
            </a:r>
            <a:r>
              <a:rPr lang="ja-JP" altLang="en-US" sz="1800" dirty="0">
                <a:latin typeface="Segoe UI Semilight" panose="020B0402040204020203" pitchFamily="34" charset="0"/>
                <a:cs typeface="Segoe UI Semilight" panose="020B0402040204020203" pitchFamily="34" charset="0"/>
              </a:rPr>
              <a:t>容量など、</a:t>
            </a:r>
            <a:r>
              <a:rPr lang="en-US" altLang="ja-JP" sz="1800" dirty="0">
                <a:latin typeface="Segoe UI Semilight" panose="020B0402040204020203" pitchFamily="34" charset="0"/>
                <a:cs typeface="Segoe UI Semilight" panose="020B0402040204020203" pitchFamily="34" charset="0"/>
              </a:rPr>
              <a:t>ACI </a:t>
            </a:r>
            <a:r>
              <a:rPr lang="ja-JP" altLang="en-US" sz="1800" dirty="0">
                <a:latin typeface="Segoe UI Semilight" panose="020B0402040204020203" pitchFamily="34" charset="0"/>
                <a:cs typeface="Segoe UI Semilight" panose="020B0402040204020203" pitchFamily="34" charset="0"/>
              </a:rPr>
              <a:t>作成に必要なパラメーターを設定。</a:t>
            </a:r>
            <a:br>
              <a:rPr lang="en-US" altLang="ja-JP" sz="1800" dirty="0">
                <a:latin typeface="Segoe UI Semilight" panose="020B0402040204020203" pitchFamily="34" charset="0"/>
                <a:cs typeface="Segoe UI Semilight" panose="020B0402040204020203" pitchFamily="34" charset="0"/>
              </a:rPr>
            </a:br>
            <a:r>
              <a:rPr lang="ja-JP" altLang="en-US" sz="1800" dirty="0">
                <a:latin typeface="Segoe UI Semilight" panose="020B0402040204020203" pitchFamily="34" charset="0"/>
                <a:cs typeface="Segoe UI Semilight" panose="020B0402040204020203" pitchFamily="34" charset="0"/>
              </a:rPr>
              <a:t>デフォルト値</a:t>
            </a:r>
            <a:r>
              <a:rPr lang="en-US" altLang="ja-JP" sz="1800" dirty="0">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rPr>
              <a:t>1 core 1 gigabyte RAM</a:t>
            </a:r>
          </a:p>
        </p:txBody>
      </p:sp>
      <p:sp>
        <p:nvSpPr>
          <p:cNvPr id="11" name="Rectangle 10">
            <a:extLst>
              <a:ext uri="{FF2B5EF4-FFF2-40B4-BE49-F238E27FC236}">
                <a16:creationId xmlns:a16="http://schemas.microsoft.com/office/drawing/2014/main" id="{A7FA0047-7D46-4623-90A0-57C73A049A54}"/>
              </a:ext>
            </a:extLst>
          </p:cNvPr>
          <p:cNvSpPr/>
          <p:nvPr/>
        </p:nvSpPr>
        <p:spPr>
          <a:xfrm>
            <a:off x="533399" y="4877592"/>
            <a:ext cx="10661804" cy="1374222"/>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azureml.core.webservice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AciWebservice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aciconfig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AciWebservice.deploy_configuration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cpu_cores</a:t>
            </a:r>
            <a:r>
              <a:rPr lang="en-US" sz="1600" dirty="0">
                <a:solidFill>
                  <a:srgbClr val="000000"/>
                </a:solidFill>
                <a:latin typeface="Consolas" panose="020B0609020204030204" pitchFamily="49" charset="0"/>
              </a:rPr>
              <a:t>=1, </a:t>
            </a:r>
            <a:r>
              <a:rPr lang="en-US" sz="1600" dirty="0" err="1">
                <a:solidFill>
                  <a:srgbClr val="000000"/>
                </a:solidFill>
                <a:latin typeface="Consolas" panose="020B0609020204030204" pitchFamily="49" charset="0"/>
              </a:rPr>
              <a:t>memory_gb</a:t>
            </a:r>
            <a:r>
              <a:rPr lang="en-US" sz="1600" dirty="0">
                <a:solidFill>
                  <a:srgbClr val="000000"/>
                </a:solidFill>
                <a:latin typeface="Consolas" panose="020B0609020204030204" pitchFamily="49" charset="0"/>
              </a:rPr>
              <a:t>=1, </a:t>
            </a:r>
          </a:p>
          <a:p>
            <a:r>
              <a:rPr lang="en-US" sz="1600" dirty="0">
                <a:solidFill>
                  <a:srgbClr val="000000"/>
                </a:solidFill>
                <a:latin typeface="Consolas" panose="020B0609020204030204" pitchFamily="49" charset="0"/>
              </a:rPr>
              <a:t>                                   tags={</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"MNIST"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"method"</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description=</a:t>
            </a:r>
            <a:r>
              <a:rPr lang="en-US" sz="1600" dirty="0">
                <a:solidFill>
                  <a:srgbClr val="A31515"/>
                </a:solidFill>
                <a:latin typeface="Consolas" panose="020B0609020204030204" pitchFamily="49" charset="0"/>
              </a:rPr>
              <a:t>'Predict MNIST with </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81663829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F05-A373-47B0-90D6-EF8506590D51}"/>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9.4 – Deploy the model to ACI </a:t>
            </a:r>
          </a:p>
        </p:txBody>
      </p:sp>
      <p:sp>
        <p:nvSpPr>
          <p:cNvPr id="3" name="Rectangle 2">
            <a:extLst>
              <a:ext uri="{FF2B5EF4-FFF2-40B4-BE49-F238E27FC236}">
                <a16:creationId xmlns:a16="http://schemas.microsoft.com/office/drawing/2014/main" id="{BD94556C-FBC0-4A29-AABA-367C177E9B2C}"/>
              </a:ext>
            </a:extLst>
          </p:cNvPr>
          <p:cNvSpPr/>
          <p:nvPr/>
        </p:nvSpPr>
        <p:spPr>
          <a:xfrm>
            <a:off x="441959" y="1707435"/>
            <a:ext cx="11162665" cy="4278094"/>
          </a:xfrm>
          <a:prstGeom prst="rect">
            <a:avLst/>
          </a:prstGeom>
          <a:solidFill>
            <a:schemeClr val="bg1">
              <a:lumMod val="95000"/>
            </a:schemeClr>
          </a:solidFill>
        </p:spPr>
        <p:txBody>
          <a:bodyPr wrap="square">
            <a:spAutoFit/>
          </a:bodyPr>
          <a:lstStyle/>
          <a:p>
            <a:r>
              <a:rPr lang="en-US" sz="1600" dirty="0">
                <a:solidFill>
                  <a:srgbClr val="000000"/>
                </a:solidFill>
                <a:latin typeface="Consolas" panose="020B0609020204030204" pitchFamily="49" charset="0"/>
              </a:rPr>
              <a:t>%%time </a:t>
            </a:r>
          </a:p>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azureml.core.webservice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Webservice </a:t>
            </a:r>
          </a:p>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azureml.core.image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ContainerImage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configure the image</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ContainerImage.image_configuration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execution_script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"score.py"</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runtime =</a:t>
            </a:r>
            <a:r>
              <a:rPr lang="en-US" sz="1600" dirty="0">
                <a:solidFill>
                  <a:srgbClr val="A31515"/>
                </a:solidFill>
                <a:latin typeface="Consolas" panose="020B0609020204030204" pitchFamily="49" charset="0"/>
              </a:rPr>
              <a:t>"python"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conda_file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myenv.yml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service = </a:t>
            </a:r>
            <a:r>
              <a:rPr lang="en-US" sz="1600" dirty="0" err="1">
                <a:solidFill>
                  <a:srgbClr val="000000"/>
                </a:solidFill>
                <a:latin typeface="Consolas" panose="020B0609020204030204" pitchFamily="49" charset="0"/>
              </a:rPr>
              <a:t>Webservice.deploy_from_model</a:t>
            </a:r>
            <a:r>
              <a:rPr lang="en-US" sz="1600" dirty="0">
                <a:solidFill>
                  <a:srgbClr val="000000"/>
                </a:solidFill>
                <a:latin typeface="Consolas" panose="020B0609020204030204" pitchFamily="49" charset="0"/>
              </a:rPr>
              <a:t>(workspace=</a:t>
            </a:r>
            <a:r>
              <a:rPr lang="en-US" sz="1600" dirty="0" err="1">
                <a:solidFill>
                  <a:srgbClr val="000000"/>
                </a:solidFill>
                <a:latin typeface="Consolas" panose="020B0609020204030204" pitchFamily="49" charset="0"/>
              </a:rPr>
              <a:t>ws</a:t>
            </a:r>
            <a:r>
              <a:rPr lang="en-US" sz="1600" dirty="0">
                <a:solidFill>
                  <a:srgbClr val="000000"/>
                </a:solidFill>
                <a:latin typeface="Consolas" panose="020B0609020204030204" pitchFamily="49" charset="0"/>
              </a:rPr>
              <a:t>, name=</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mnist</a:t>
            </a:r>
            <a:r>
              <a:rPr lang="en-US" sz="1600" dirty="0">
                <a:solidFill>
                  <a:srgbClr val="A31515"/>
                </a:solidFill>
                <a:latin typeface="Consolas" panose="020B0609020204030204" pitchFamily="49" charset="0"/>
              </a:rPr>
              <a:t>-svc’</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deployment_config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aciconfig</a:t>
            </a:r>
            <a:r>
              <a:rPr lang="en-US" sz="1600" dirty="0">
                <a:solidFill>
                  <a:srgbClr val="000000"/>
                </a:solidFill>
                <a:latin typeface="Consolas" panose="020B0609020204030204" pitchFamily="49" charset="0"/>
              </a:rPr>
              <a:t>, models=[model],</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service.wait_for_deployment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show_output</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499681A2-BCAC-47AA-99C7-1FAFB25E9271}"/>
              </a:ext>
            </a:extLst>
          </p:cNvPr>
          <p:cNvSpPr/>
          <p:nvPr/>
        </p:nvSpPr>
        <p:spPr>
          <a:xfrm>
            <a:off x="6431280" y="1296319"/>
            <a:ext cx="3756660" cy="1107996"/>
          </a:xfrm>
          <a:prstGeom prst="rect">
            <a:avLst/>
          </a:prstGeom>
          <a:solidFill>
            <a:srgbClr val="75E4FF"/>
          </a:solidFill>
        </p:spPr>
        <p:txBody>
          <a:bodyPr wrap="square" lIns="0" tIns="0" rIns="0" bIns="0" rtlCol="0">
            <a:spAutoFit/>
          </a:bodyPr>
          <a:lstStyle/>
          <a:p>
            <a:r>
              <a:rPr lang="ja-JP" altLang="en-US" dirty="0">
                <a:gradFill>
                  <a:gsLst>
                    <a:gs pos="2917">
                      <a:schemeClr val="tx1"/>
                    </a:gs>
                    <a:gs pos="30000">
                      <a:schemeClr val="tx1"/>
                    </a:gs>
                  </a:gsLst>
                  <a:lin ang="5400000" scaled="0"/>
                </a:gradFill>
                <a:latin typeface="+mn-ea"/>
              </a:rPr>
              <a:t>以下を使って </a:t>
            </a:r>
            <a:r>
              <a:rPr lang="en-US" altLang="ja-JP" dirty="0">
                <a:gradFill>
                  <a:gsLst>
                    <a:gs pos="2917">
                      <a:schemeClr val="tx1"/>
                    </a:gs>
                    <a:gs pos="30000">
                      <a:schemeClr val="tx1"/>
                    </a:gs>
                  </a:gsLst>
                  <a:lin ang="5400000" scaled="0"/>
                </a:gradFill>
                <a:latin typeface="+mn-ea"/>
              </a:rPr>
              <a:t>Image Build:</a:t>
            </a:r>
            <a:endParaRPr lang="en-US" dirty="0">
              <a:gradFill>
                <a:gsLst>
                  <a:gs pos="2917">
                    <a:schemeClr val="tx1"/>
                  </a:gs>
                  <a:gs pos="30000">
                    <a:schemeClr val="tx1"/>
                  </a:gs>
                </a:gsLst>
                <a:lin ang="5400000" scaled="0"/>
              </a:gradFill>
              <a:latin typeface="+mn-ea"/>
            </a:endParaRP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scoring file (score.py)</a:t>
            </a: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environment file (</a:t>
            </a:r>
            <a:r>
              <a:rPr lang="en-US" dirty="0" err="1">
                <a:gradFill>
                  <a:gsLst>
                    <a:gs pos="2917">
                      <a:schemeClr val="tx1"/>
                    </a:gs>
                    <a:gs pos="30000">
                      <a:schemeClr val="tx1"/>
                    </a:gs>
                  </a:gsLst>
                  <a:lin ang="5400000" scaled="0"/>
                </a:gradFill>
                <a:latin typeface="+mn-ea"/>
              </a:rPr>
              <a:t>myenv.yml</a:t>
            </a:r>
            <a:r>
              <a:rPr lang="en-US" dirty="0">
                <a:gradFill>
                  <a:gsLst>
                    <a:gs pos="2917">
                      <a:schemeClr val="tx1"/>
                    </a:gs>
                    <a:gs pos="30000">
                      <a:schemeClr val="tx1"/>
                    </a:gs>
                  </a:gsLst>
                  <a:lin ang="5400000" scaled="0"/>
                </a:gradFill>
                <a:latin typeface="+mn-ea"/>
              </a:rPr>
              <a:t>)</a:t>
            </a: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model file</a:t>
            </a:r>
          </a:p>
        </p:txBody>
      </p:sp>
      <p:sp>
        <p:nvSpPr>
          <p:cNvPr id="9" name="Rectangle 8">
            <a:extLst>
              <a:ext uri="{FF2B5EF4-FFF2-40B4-BE49-F238E27FC236}">
                <a16:creationId xmlns:a16="http://schemas.microsoft.com/office/drawing/2014/main" id="{1B5EA3F0-3032-4D42-8715-772765FD3DA2}"/>
              </a:ext>
            </a:extLst>
          </p:cNvPr>
          <p:cNvSpPr/>
          <p:nvPr/>
        </p:nvSpPr>
        <p:spPr>
          <a:xfrm>
            <a:off x="8656161" y="2968270"/>
            <a:ext cx="3063557" cy="553998"/>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Workspace </a:t>
            </a:r>
            <a:r>
              <a:rPr lang="ja-JP" altLang="en-US" dirty="0">
                <a:gradFill>
                  <a:gsLst>
                    <a:gs pos="2917">
                      <a:schemeClr val="tx1"/>
                    </a:gs>
                    <a:gs pos="30000">
                      <a:schemeClr val="tx1"/>
                    </a:gs>
                  </a:gsLst>
                  <a:lin ang="5400000" scaled="0"/>
                </a:gradFill>
              </a:rPr>
              <a:t>へ </a:t>
            </a:r>
            <a:r>
              <a:rPr lang="en-US" altLang="ja-JP" dirty="0">
                <a:gradFill>
                  <a:gsLst>
                    <a:gs pos="2917">
                      <a:schemeClr val="tx1"/>
                    </a:gs>
                    <a:gs pos="30000">
                      <a:schemeClr val="tx1"/>
                    </a:gs>
                  </a:gsLst>
                  <a:lin ang="5400000" scaled="0"/>
                </a:gradFill>
              </a:rPr>
              <a:t>Image </a:t>
            </a:r>
            <a:r>
              <a:rPr lang="ja-JP" altLang="en-US" dirty="0">
                <a:gradFill>
                  <a:gsLst>
                    <a:gs pos="2917">
                      <a:schemeClr val="tx1"/>
                    </a:gs>
                    <a:gs pos="30000">
                      <a:schemeClr val="tx1"/>
                    </a:gs>
                  </a:gsLst>
                  <a:lin ang="5400000" scaled="0"/>
                </a:gradFill>
              </a:rPr>
              <a:t>を登録。</a:t>
            </a:r>
            <a:r>
              <a:rPr lang="en-US" altLang="ja-JP" dirty="0">
                <a:gradFill>
                  <a:gsLst>
                    <a:gs pos="2917">
                      <a:schemeClr val="tx1"/>
                    </a:gs>
                    <a:gs pos="30000">
                      <a:schemeClr val="tx1"/>
                    </a:gs>
                  </a:gsLst>
                  <a:lin ang="5400000" scaled="0"/>
                </a:gradFill>
              </a:rPr>
              <a:t>ACI Container </a:t>
            </a:r>
            <a:r>
              <a:rPr lang="ja-JP" altLang="en-US" dirty="0">
                <a:gradFill>
                  <a:gsLst>
                    <a:gs pos="2917">
                      <a:schemeClr val="tx1"/>
                    </a:gs>
                    <a:gs pos="30000">
                      <a:schemeClr val="tx1"/>
                    </a:gs>
                  </a:gsLst>
                  <a:lin ang="5400000" scaled="0"/>
                </a:gradFill>
              </a:rPr>
              <a:t>へ </a:t>
            </a:r>
            <a:r>
              <a:rPr lang="en-US" altLang="ja-JP" dirty="0">
                <a:gradFill>
                  <a:gsLst>
                    <a:gs pos="2917">
                      <a:schemeClr val="tx1"/>
                    </a:gs>
                    <a:gs pos="30000">
                      <a:schemeClr val="tx1"/>
                    </a:gs>
                  </a:gsLst>
                  <a:lin ang="5400000" scaled="0"/>
                </a:gradFill>
              </a:rPr>
              <a:t>Image </a:t>
            </a:r>
            <a:r>
              <a:rPr lang="ja-JP" altLang="en-US" dirty="0">
                <a:gradFill>
                  <a:gsLst>
                    <a:gs pos="2917">
                      <a:schemeClr val="tx1"/>
                    </a:gs>
                    <a:gs pos="30000">
                      <a:schemeClr val="tx1"/>
                    </a:gs>
                  </a:gsLst>
                  <a:lin ang="5400000" scaled="0"/>
                </a:gradFill>
              </a:rPr>
              <a:t>を送信</a:t>
            </a:r>
            <a:endParaRPr lang="en-US" dirty="0">
              <a:gradFill>
                <a:gsLst>
                  <a:gs pos="2917">
                    <a:schemeClr val="tx1"/>
                  </a:gs>
                  <a:gs pos="30000">
                    <a:schemeClr val="tx1"/>
                  </a:gs>
                </a:gsLst>
                <a:lin ang="5400000" scaled="0"/>
              </a:gradFill>
            </a:endParaRPr>
          </a:p>
        </p:txBody>
      </p:sp>
      <p:cxnSp>
        <p:nvCxnSpPr>
          <p:cNvPr id="11" name="Connector: Elbow 10">
            <a:extLst>
              <a:ext uri="{FF2B5EF4-FFF2-40B4-BE49-F238E27FC236}">
                <a16:creationId xmlns:a16="http://schemas.microsoft.com/office/drawing/2014/main" id="{07CF4FE4-45DD-4DE1-BBDC-6AB94C62727D}"/>
              </a:ext>
            </a:extLst>
          </p:cNvPr>
          <p:cNvCxnSpPr/>
          <p:nvPr/>
        </p:nvCxnSpPr>
        <p:spPr>
          <a:xfrm rot="5400000" flipH="1" flipV="1">
            <a:off x="6812280" y="1143851"/>
            <a:ext cx="822960" cy="5760720"/>
          </a:xfrm>
          <a:prstGeom prst="bentConnector3">
            <a:avLst>
              <a:gd name="adj1" fmla="val 2092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74702E0-2C94-4459-AC73-F94E7E6BED04}"/>
              </a:ext>
            </a:extLst>
          </p:cNvPr>
          <p:cNvSpPr/>
          <p:nvPr/>
        </p:nvSpPr>
        <p:spPr>
          <a:xfrm>
            <a:off x="6431281" y="5651433"/>
            <a:ext cx="1320904" cy="276999"/>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ACI </a:t>
            </a:r>
            <a:r>
              <a:rPr lang="ja-JP" altLang="en-US" dirty="0">
                <a:gradFill>
                  <a:gsLst>
                    <a:gs pos="2917">
                      <a:schemeClr val="tx1"/>
                    </a:gs>
                    <a:gs pos="30000">
                      <a:schemeClr val="tx1"/>
                    </a:gs>
                  </a:gsLst>
                  <a:lin ang="5400000" scaled="0"/>
                </a:gradFill>
              </a:rPr>
              <a:t>の起動</a:t>
            </a:r>
            <a:endParaRPr lang="en-US" dirty="0">
              <a:gradFill>
                <a:gsLst>
                  <a:gs pos="2917">
                    <a:schemeClr val="tx1"/>
                  </a:gs>
                  <a:gs pos="30000">
                    <a:schemeClr val="tx1"/>
                  </a:gs>
                </a:gsLst>
                <a:lin ang="5400000" scaled="0"/>
              </a:gradFill>
            </a:endParaRPr>
          </a:p>
        </p:txBody>
      </p:sp>
      <p:cxnSp>
        <p:nvCxnSpPr>
          <p:cNvPr id="20" name="Straight Arrow Connector 19">
            <a:extLst>
              <a:ext uri="{FF2B5EF4-FFF2-40B4-BE49-F238E27FC236}">
                <a16:creationId xmlns:a16="http://schemas.microsoft.com/office/drawing/2014/main" id="{5D055F1B-3DC1-4829-8287-79F2D85B2723}"/>
              </a:ext>
            </a:extLst>
          </p:cNvPr>
          <p:cNvCxnSpPr/>
          <p:nvPr/>
        </p:nvCxnSpPr>
        <p:spPr>
          <a:xfrm>
            <a:off x="5658243" y="5771944"/>
            <a:ext cx="640080"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236C6C4-3B7F-4AA5-AF1D-D703A094E0DE}"/>
              </a:ext>
            </a:extLst>
          </p:cNvPr>
          <p:cNvCxnSpPr/>
          <p:nvPr/>
        </p:nvCxnSpPr>
        <p:spPr>
          <a:xfrm rot="5400000" flipH="1" flipV="1">
            <a:off x="6111240" y="990600"/>
            <a:ext cx="548640" cy="3291840"/>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923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5449-347F-42E3-A44F-915E1100F2C9}"/>
              </a:ext>
            </a:extLst>
          </p:cNvPr>
          <p:cNvSpPr txBox="1">
            <a:spLocks/>
          </p:cNvSpPr>
          <p:nvPr/>
        </p:nvSpPr>
        <p:spPr>
          <a:xfrm>
            <a:off x="587374" y="504152"/>
            <a:ext cx="11017250"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10 – Test the deployed model using the HTTP end point</a:t>
            </a:r>
          </a:p>
        </p:txBody>
      </p:sp>
      <p:sp>
        <p:nvSpPr>
          <p:cNvPr id="4" name="Rectangle 3">
            <a:extLst>
              <a:ext uri="{FF2B5EF4-FFF2-40B4-BE49-F238E27FC236}">
                <a16:creationId xmlns:a16="http://schemas.microsoft.com/office/drawing/2014/main" id="{7627F153-FD61-4D8C-86E3-E20BFC785940}"/>
              </a:ext>
            </a:extLst>
          </p:cNvPr>
          <p:cNvSpPr/>
          <p:nvPr/>
        </p:nvSpPr>
        <p:spPr>
          <a:xfrm>
            <a:off x="587374" y="1844824"/>
            <a:ext cx="10751820" cy="3811043"/>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requests </a:t>
            </a:r>
          </a:p>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json </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send a random row from the test set to score</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np.random.randint</a:t>
            </a:r>
            <a:r>
              <a:rPr lang="en-US" sz="1600" dirty="0">
                <a:solidFill>
                  <a:srgbClr val="000000"/>
                </a:solidFill>
                <a:latin typeface="Consolas" panose="020B0609020204030204" pitchFamily="49" charset="0"/>
              </a:rPr>
              <a:t>(0, </a:t>
            </a:r>
            <a:r>
              <a:rPr lang="en-US" sz="1600" dirty="0" err="1">
                <a:solidFill>
                  <a:srgbClr val="000000"/>
                </a:solidFill>
                <a:latin typeface="Consolas" panose="020B0609020204030204" pitchFamily="49" charset="0"/>
              </a:rPr>
              <a:t>len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)-1) </a:t>
            </a:r>
          </a:p>
          <a:p>
            <a:r>
              <a:rPr lang="en-US" sz="1600" dirty="0" err="1">
                <a:solidFill>
                  <a:srgbClr val="000000"/>
                </a:solidFill>
                <a:latin typeface="Consolas" panose="020B0609020204030204" pitchFamily="49" charset="0"/>
              </a:rPr>
              <a:t>input_data</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"{\"data\": ["</a:t>
            </a:r>
            <a:r>
              <a:rPr lang="en-US" sz="1600" dirty="0">
                <a:solidFill>
                  <a:srgbClr val="000000"/>
                </a:solidFill>
                <a:latin typeface="Consolas" panose="020B0609020204030204" pitchFamily="49" charset="0"/>
              </a:rPr>
              <a:t> + str(list(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headers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Content-Type'</a:t>
            </a:r>
            <a:r>
              <a:rPr lang="en-US" sz="1600" dirty="0" err="1">
                <a:solidFill>
                  <a:srgbClr val="000000"/>
                </a:solidFill>
                <a:latin typeface="Consolas" panose="020B0609020204030204" pitchFamily="49" charset="0"/>
              </a:rPr>
              <a:t>:</a:t>
            </a:r>
            <a:r>
              <a:rPr lang="en-US" sz="1600" dirty="0" err="1">
                <a:solidFill>
                  <a:srgbClr val="A31515"/>
                </a:solidFill>
                <a:latin typeface="Consolas" panose="020B0609020204030204" pitchFamily="49" charset="0"/>
              </a:rPr>
              <a:t>'application</a:t>
            </a:r>
            <a:r>
              <a:rPr lang="en-US" sz="1600" dirty="0">
                <a:solidFill>
                  <a:srgbClr val="A31515"/>
                </a:solidFill>
                <a:latin typeface="Consolas" panose="020B0609020204030204" pitchFamily="49" charset="0"/>
              </a:rPr>
              <a:t>/json’</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resp = </a:t>
            </a:r>
            <a:r>
              <a:rPr lang="en-US" sz="1600" dirty="0" err="1">
                <a:solidFill>
                  <a:srgbClr val="000000"/>
                </a:solidFill>
                <a:latin typeface="Consolas" panose="020B0609020204030204" pitchFamily="49" charset="0"/>
              </a:rPr>
              <a:t>requests.post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service.scoring_uri</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input_data</a:t>
            </a:r>
            <a:r>
              <a:rPr lang="en-US" sz="1600" dirty="0">
                <a:solidFill>
                  <a:srgbClr val="000000"/>
                </a:solidFill>
                <a:latin typeface="Consolas" panose="020B0609020204030204" pitchFamily="49" charset="0"/>
              </a:rPr>
              <a:t>, headers=headers)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"POST to </a:t>
            </a:r>
            <a:r>
              <a:rPr lang="en-US" sz="1600" dirty="0" err="1">
                <a:solidFill>
                  <a:srgbClr val="A31515"/>
                </a:solidFill>
                <a:latin typeface="Consolas" panose="020B0609020204030204" pitchFamily="49" charset="0"/>
              </a:rPr>
              <a:t>url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service.scoring_uri</a:t>
            </a:r>
            <a:r>
              <a:rPr lang="en-US" sz="1600" dirty="0">
                <a:solidFill>
                  <a:srgbClr val="000000"/>
                </a:solidFill>
                <a:latin typeface="Consolas" panose="020B0609020204030204" pitchFamily="49" charset="0"/>
              </a:rPr>
              <a:t>) </a:t>
            </a:r>
          </a:p>
          <a:p>
            <a:r>
              <a:rPr lang="en-US" sz="1600" dirty="0">
                <a:solidFill>
                  <a:srgbClr val="008000"/>
                </a:solidFill>
                <a:latin typeface="Consolas" panose="020B0609020204030204" pitchFamily="49" charset="0"/>
              </a:rPr>
              <a:t>#print("input data:", </a:t>
            </a:r>
            <a:r>
              <a:rPr lang="en-US" sz="1600" dirty="0" err="1">
                <a:solidFill>
                  <a:srgbClr val="008000"/>
                </a:solidFill>
                <a:latin typeface="Consolas" panose="020B0609020204030204" pitchFamily="49" charset="0"/>
              </a:rPr>
              <a:t>input_data</a:t>
            </a:r>
            <a:r>
              <a:rPr lang="en-US" sz="1600" dirty="0">
                <a:solidFill>
                  <a:srgbClr val="008000"/>
                </a:solidFill>
                <a:latin typeface="Consolas" panose="020B0609020204030204" pitchFamily="49" charset="0"/>
              </a:rPr>
              <a: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"label:"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"prediction:"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resp.text</a:t>
            </a:r>
            <a:r>
              <a:rPr lang="en-US" sz="1600" dirty="0">
                <a:solidFill>
                  <a:srgbClr val="000000"/>
                </a:solidFill>
                <a:latin typeface="Consolas" panose="020B0609020204030204" pitchFamily="49" charset="0"/>
              </a:rPr>
              <a:t>)</a:t>
            </a:r>
            <a:endParaRPr lang="en-US" sz="1600" dirty="0"/>
          </a:p>
        </p:txBody>
      </p:sp>
      <p:sp>
        <p:nvSpPr>
          <p:cNvPr id="5" name="Rectangle 4">
            <a:extLst>
              <a:ext uri="{FF2B5EF4-FFF2-40B4-BE49-F238E27FC236}">
                <a16:creationId xmlns:a16="http://schemas.microsoft.com/office/drawing/2014/main" id="{5C8F4D0E-5028-4731-923E-E8BB684A737D}"/>
              </a:ext>
            </a:extLst>
          </p:cNvPr>
          <p:cNvSpPr/>
          <p:nvPr/>
        </p:nvSpPr>
        <p:spPr>
          <a:xfrm>
            <a:off x="6857999" y="5051924"/>
            <a:ext cx="3992881" cy="276999"/>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HTTP</a:t>
            </a:r>
            <a:r>
              <a:rPr lang="ja-JP" altLang="en-US" dirty="0">
                <a:gradFill>
                  <a:gsLst>
                    <a:gs pos="2917">
                      <a:schemeClr val="tx1"/>
                    </a:gs>
                    <a:gs pos="30000">
                      <a:schemeClr val="tx1"/>
                    </a:gs>
                  </a:gsLst>
                  <a:lin ang="5400000" scaled="0"/>
                </a:gradFill>
              </a:rPr>
              <a:t>エンドポイントへ推論用データ送信</a:t>
            </a:r>
            <a:endParaRPr lang="en-US" dirty="0">
              <a:gradFill>
                <a:gsLst>
                  <a:gs pos="2917">
                    <a:schemeClr val="tx1"/>
                  </a:gs>
                  <a:gs pos="30000">
                    <a:schemeClr val="tx1"/>
                  </a:gs>
                </a:gsLst>
                <a:lin ang="5400000" scaled="0"/>
              </a:gradFill>
            </a:endParaRPr>
          </a:p>
        </p:txBody>
      </p:sp>
      <p:cxnSp>
        <p:nvCxnSpPr>
          <p:cNvPr id="7" name="Connector: Elbow 6">
            <a:extLst>
              <a:ext uri="{FF2B5EF4-FFF2-40B4-BE49-F238E27FC236}">
                <a16:creationId xmlns:a16="http://schemas.microsoft.com/office/drawing/2014/main" id="{22AEAD6F-B094-462D-8630-7C750ECB9C86}"/>
              </a:ext>
            </a:extLst>
          </p:cNvPr>
          <p:cNvCxnSpPr/>
          <p:nvPr/>
        </p:nvCxnSpPr>
        <p:spPr>
          <a:xfrm rot="16200000" flipH="1">
            <a:off x="5494020" y="1648585"/>
            <a:ext cx="640080" cy="5943600"/>
          </a:xfrm>
          <a:prstGeom prst="bentConnector3">
            <a:avLst>
              <a:gd name="adj1" fmla="val 2838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0503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61D41-02B5-482E-876F-91A81A049A7D}"/>
              </a:ext>
            </a:extLst>
          </p:cNvPr>
          <p:cNvSpPr>
            <a:spLocks noGrp="1"/>
          </p:cNvSpPr>
          <p:nvPr>
            <p:ph type="title"/>
          </p:nvPr>
        </p:nvSpPr>
        <p:spPr>
          <a:xfrm>
            <a:off x="695400" y="2099405"/>
            <a:ext cx="5400600" cy="1329595"/>
          </a:xfrm>
        </p:spPr>
        <p:txBody>
          <a:bodyPr/>
          <a:lstStyle/>
          <a:p>
            <a:r>
              <a:rPr kumimoji="1" lang="en-US" altLang="ja-JP" dirty="0"/>
              <a:t>Automated Machine Learning</a:t>
            </a:r>
            <a:endParaRPr kumimoji="1" lang="ja-JP" altLang="en-US" dirty="0"/>
          </a:p>
        </p:txBody>
      </p:sp>
    </p:spTree>
    <p:extLst>
      <p:ext uri="{BB962C8B-B14F-4D97-AF65-F5344CB8AC3E}">
        <p14:creationId xmlns:p14="http://schemas.microsoft.com/office/powerpoint/2010/main" val="239583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600CFE3-4E11-4F55-8ECB-D1D5506410EC}"/>
              </a:ext>
            </a:extLst>
          </p:cNvPr>
          <p:cNvSpPr>
            <a:spLocks noGrp="1"/>
          </p:cNvSpPr>
          <p:nvPr>
            <p:ph type="title"/>
          </p:nvPr>
        </p:nvSpPr>
        <p:spPr/>
        <p:txBody>
          <a:bodyPr/>
          <a:lstStyle/>
          <a:p>
            <a:r>
              <a:rPr kumimoji="1" lang="en-US" altLang="ja-JP" dirty="0"/>
              <a:t>Azure Machine Learning Services</a:t>
            </a:r>
            <a:endParaRPr kumimoji="1" lang="ja-JP" altLang="en-US" dirty="0"/>
          </a:p>
        </p:txBody>
      </p:sp>
    </p:spTree>
    <p:extLst>
      <p:ext uri="{BB962C8B-B14F-4D97-AF65-F5344CB8AC3E}">
        <p14:creationId xmlns:p14="http://schemas.microsoft.com/office/powerpoint/2010/main" val="31230385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53499" y="4221088"/>
            <a:ext cx="6885001" cy="568809"/>
          </a:xfrm>
          <a:prstGeom prst="rect">
            <a:avLst/>
          </a:prstGeom>
          <a:noFill/>
        </p:spPr>
        <p:txBody>
          <a:bodyPr wrap="squar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ja-JP" altLang="en-US" sz="2800" spc="-50" dirty="0">
                <a:solidFill>
                  <a:srgbClr val="0078D4"/>
                </a:solidFill>
                <a:latin typeface="+mn-ea"/>
                <a:cs typeface="Segoe UI Semibold" panose="020B0702040204020203" pitchFamily="34" charset="0"/>
              </a:rPr>
              <a:t>この車の妥当な価格は</a:t>
            </a:r>
            <a:r>
              <a:rPr lang="en-US" altLang="ja-JP" sz="2800" spc="-50" dirty="0">
                <a:solidFill>
                  <a:srgbClr val="0078D4"/>
                </a:solidFill>
                <a:latin typeface="+mn-ea"/>
                <a:cs typeface="Segoe UI Semibold" panose="020B0702040204020203" pitchFamily="34" charset="0"/>
              </a:rPr>
              <a:t>?</a:t>
            </a:r>
            <a:endParaRPr lang="en-US" sz="2800" spc="-50" dirty="0">
              <a:solidFill>
                <a:srgbClr val="0078D4"/>
              </a:solidFill>
              <a:latin typeface="+mn-ea"/>
              <a:cs typeface="Segoe UI Semibold" panose="020B0702040204020203" pitchFamily="34" charset="0"/>
            </a:endParaRP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39266" y="2007604"/>
            <a:ext cx="3297904" cy="1984097"/>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mn-ea"/>
            </a:endParaRPr>
          </a:p>
        </p:txBody>
      </p:sp>
    </p:spTree>
    <p:extLst>
      <p:ext uri="{BB962C8B-B14F-4D97-AF65-F5344CB8AC3E}">
        <p14:creationId xmlns:p14="http://schemas.microsoft.com/office/powerpoint/2010/main" val="19564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549" y="2780243"/>
            <a:ext cx="1371450"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1</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2</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3</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4</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6343" y="2827305"/>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2802669"/>
            <a:ext cx="2083918" cy="3411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27428" rIns="91427" bIns="45713" numCol="1" spcCol="0" rtlCol="0" fromWordArt="0" anchor="t" anchorCtr="0" forceAA="0" compatLnSpc="1">
            <a:prstTxWarp prst="textNoShape">
              <a:avLst/>
            </a:prstTxWarp>
            <a:noAutofit/>
          </a:bodyPr>
          <a:lstStyle/>
          <a:p>
            <a:pPr defTabSz="932293" fontAlgn="base">
              <a:lnSpc>
                <a:spcPct val="150000"/>
              </a:lnSpc>
              <a:spcBef>
                <a:spcPct val="0"/>
              </a:spcBef>
              <a:spcAft>
                <a:spcPts val="600"/>
              </a:spcAft>
              <a:defRPr/>
            </a:pPr>
            <a:r>
              <a:rPr lang="en-US" sz="1200" dirty="0">
                <a:solidFill>
                  <a:prstClr val="white"/>
                </a:solidFill>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89338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41041"/>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88690"/>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677" y="294893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677" y="32965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677" y="364424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677" y="39918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0712" y="4218228"/>
            <a:ext cx="574115" cy="240609"/>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dirty="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70274" y="2268209"/>
            <a:ext cx="7251453" cy="346521"/>
            <a:chOff x="735582" y="2268043"/>
            <a:chExt cx="7252482" cy="346570"/>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6343" y="3527090"/>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6343" y="3877336"/>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4889" y="4281249"/>
            <a:ext cx="1450408" cy="146981"/>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677"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タイトル 2">
            <a:extLst>
              <a:ext uri="{FF2B5EF4-FFF2-40B4-BE49-F238E27FC236}">
                <a16:creationId xmlns:a16="http://schemas.microsoft.com/office/drawing/2014/main" id="{2C29F924-B678-4C69-A8ED-A105ABAF0260}"/>
              </a:ext>
            </a:extLst>
          </p:cNvPr>
          <p:cNvSpPr>
            <a:spLocks noGrp="1"/>
          </p:cNvSpPr>
          <p:nvPr>
            <p:ph type="title"/>
          </p:nvPr>
        </p:nvSpPr>
        <p:spPr/>
        <p:txBody>
          <a:bodyPr/>
          <a:lstStyle/>
          <a:p>
            <a:r>
              <a:rPr kumimoji="1" lang="ja-JP" altLang="en-US" dirty="0"/>
              <a:t>モデルの開発には、多くの </a:t>
            </a:r>
            <a:r>
              <a:rPr kumimoji="1" lang="ja-JP" altLang="en-US" dirty="0">
                <a:solidFill>
                  <a:srgbClr val="FF0000"/>
                </a:solidFill>
              </a:rPr>
              <a:t>試行錯誤 </a:t>
            </a:r>
            <a:r>
              <a:rPr lang="ja-JP" altLang="en-US" dirty="0"/>
              <a:t>が必要</a:t>
            </a:r>
            <a:r>
              <a:rPr lang="en-US" altLang="ja-JP" dirty="0"/>
              <a:t>…</a:t>
            </a:r>
            <a:endParaRPr lang="ja-JP" altLang="en-US" dirty="0"/>
          </a:p>
        </p:txBody>
      </p:sp>
    </p:spTree>
    <p:extLst>
      <p:ext uri="{BB962C8B-B14F-4D97-AF65-F5344CB8AC3E}">
        <p14:creationId xmlns:p14="http://schemas.microsoft.com/office/powerpoint/2010/main" val="1418527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N Neighbors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Weights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Metric</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P</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3156537"/>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91769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57248"/>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96793"/>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410" y="297325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682" y="331280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541" y="3652346"/>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422" y="399189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5493" y="4225153"/>
            <a:ext cx="564552" cy="237743"/>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9046" y="5680087"/>
            <a:ext cx="8659839" cy="667279"/>
            <a:chOff x="837632" y="5844616"/>
            <a:chExt cx="9792001" cy="667373"/>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cs typeface="Segoe UI Semibold" panose="020B0702040204020203" pitchFamily="34" charset="0"/>
                </a:rPr>
                <a:t>繰り返し</a:t>
              </a:r>
              <a:endParaRPr lang="en-US" sz="1400" dirty="0">
                <a:solidFill>
                  <a:srgbClr val="0078D4"/>
                </a:solidFill>
                <a:cs typeface="Segoe UI Semibold" panose="020B0702040204020203" pitchFamily="34" charset="0"/>
              </a:endParaRP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195" y="3751822"/>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5139" y="2805555"/>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983" y="2829465"/>
            <a:ext cx="1859308" cy="1349172"/>
            <a:chOff x="887982" y="2979620"/>
            <a:chExt cx="1859572" cy="1349364"/>
          </a:xfrm>
          <a:solidFill>
            <a:srgbClr val="00B050"/>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7962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983" y="3179358"/>
            <a:ext cx="1859308" cy="999280"/>
            <a:chOff x="887982" y="3329562"/>
            <a:chExt cx="1859572" cy="999422"/>
          </a:xfrm>
          <a:solidFill>
            <a:srgbClr val="00B050"/>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29562"/>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4889" y="4281249"/>
            <a:ext cx="1450408" cy="146981"/>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254"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01942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5">
            <a:extLst>
              <a:ext uri="{FF2B5EF4-FFF2-40B4-BE49-F238E27FC236}">
                <a16:creationId xmlns:a16="http://schemas.microsoft.com/office/drawing/2014/main" id="{9F4C5D5A-3E8E-4E2E-8D6B-276E21E55E81}"/>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102" name="Rectangle 8">
            <a:extLst>
              <a:ext uri="{FF2B5EF4-FFF2-40B4-BE49-F238E27FC236}">
                <a16:creationId xmlns:a16="http://schemas.microsoft.com/office/drawing/2014/main" id="{7108384C-3FE8-451E-9EC4-E4121F55514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grpSp>
        <p:nvGrpSpPr>
          <p:cNvPr id="2" name="Group 1">
            <a:extLst>
              <a:ext uri="{FF2B5EF4-FFF2-40B4-BE49-F238E27FC236}">
                <a16:creationId xmlns:a16="http://schemas.microsoft.com/office/drawing/2014/main" id="{BD8AE1ED-2270-4A61-B841-2FB66EFCD65D}"/>
              </a:ext>
            </a:extLst>
          </p:cNvPr>
          <p:cNvGrpSpPr/>
          <p:nvPr/>
        </p:nvGrpSpPr>
        <p:grpSpPr>
          <a:xfrm>
            <a:off x="5884476" y="3044591"/>
            <a:ext cx="1450408" cy="1505168"/>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561" y="2809595"/>
            <a:ext cx="2078488" cy="3201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Gradient Boosted</a:t>
            </a: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561" y="3511931"/>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SVM</a:t>
            </a: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561" y="3867686"/>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Bayesian Regression</a:t>
            </a: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561" y="4223443"/>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LGBM</a:t>
            </a: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561" y="3156174"/>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Nearest Neighbors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09461" y="2353971"/>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192" y="3749303"/>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9046" y="5680087"/>
            <a:ext cx="8659839" cy="667279"/>
            <a:chOff x="837632" y="5844616"/>
            <a:chExt cx="9792001" cy="667373"/>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latin typeface="+mn-ea"/>
                  <a:cs typeface="Segoe UI Semibold" panose="020B0702040204020203" pitchFamily="34" charset="0"/>
                </a:rPr>
                <a:t>繰り返し</a:t>
              </a:r>
              <a:endParaRPr lang="en-US" sz="1400" dirty="0">
                <a:solidFill>
                  <a:srgbClr val="0078D4"/>
                </a:solidFill>
                <a:latin typeface="+mn-ea"/>
                <a:cs typeface="Segoe UI Semibold" panose="020B0702040204020203" pitchFamily="34" charset="0"/>
              </a:endParaRP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42" y="411912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26" y="3779917"/>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3997" y="310150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798" y="344071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983" y="4229034"/>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Regulations</a:t>
            </a: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983" y="3181196"/>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Condition</a:t>
            </a: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983" y="2831303"/>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Mileage</a:t>
            </a: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983" y="3531088"/>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Car brand</a:t>
            </a: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343" y="3879052"/>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Year of make</a:t>
            </a: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836" y="445832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588250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chemeClr val="accent1"/>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95556E-C7E8-445E-B463-BBC6CB9B6910}"/>
              </a:ext>
            </a:extLst>
          </p:cNvPr>
          <p:cNvSpPr/>
          <p:nvPr/>
        </p:nvSpPr>
        <p:spPr>
          <a:xfrm>
            <a:off x="1505117" y="5664677"/>
            <a:ext cx="9161642" cy="369279"/>
          </a:xfrm>
          <a:prstGeom prst="rect">
            <a:avLst/>
          </a:prstGeom>
        </p:spPr>
        <p:txBody>
          <a:bodyPr wrap="square">
            <a:spAutoFit/>
          </a:bodyPr>
          <a:lstStyle/>
          <a:p>
            <a:pPr algn="ctr" defTabSz="914192">
              <a:defRPr/>
            </a:pPr>
            <a:r>
              <a:rPr lang="en-US" sz="1765" i="1" dirty="0">
                <a:solidFill>
                  <a:srgbClr val="1A1A1A"/>
                </a:solidFill>
                <a:latin typeface="Segoe UI"/>
              </a:rPr>
              <a:t>Source: http://scikit-learn.org/stable/tutorial/machine_learning_map/index.html</a:t>
            </a:r>
          </a:p>
        </p:txBody>
      </p:sp>
      <p:pic>
        <p:nvPicPr>
          <p:cNvPr id="9" name="picture">
            <a:extLst>
              <a:ext uri="{FF2B5EF4-FFF2-40B4-BE49-F238E27FC236}">
                <a16:creationId xmlns:a16="http://schemas.microsoft.com/office/drawing/2014/main" id="{1AAC57FD-9B01-46A4-9076-F690450A07D9}"/>
              </a:ext>
            </a:extLst>
          </p:cNvPr>
          <p:cNvPicPr/>
          <p:nvPr/>
        </p:nvPicPr>
        <p:blipFill>
          <a:blip r:embed="rId2" cstate="print">
            <a:extLst>
              <a:ext uri="{28A0092B-C50C-407E-A947-70E740481C1C}">
                <a14:useLocalDpi xmlns:a14="http://schemas.microsoft.com/office/drawing/2010/main"/>
              </a:ext>
            </a:extLst>
          </a:blip>
          <a:stretch>
            <a:fillRect/>
          </a:stretch>
        </p:blipFill>
        <p:spPr>
          <a:xfrm>
            <a:off x="1346180" y="961886"/>
            <a:ext cx="9479516" cy="4702792"/>
          </a:xfrm>
          <a:prstGeom prst="rect">
            <a:avLst/>
          </a:prstGeom>
          <a:effectLst>
            <a:outerShdw blurRad="50800" dist="38100" dir="8100000" algn="tr" rotWithShape="0">
              <a:prstClr val="black">
                <a:alpha val="40000"/>
              </a:prstClr>
            </a:outerShdw>
          </a:effectLst>
        </p:spPr>
      </p:pic>
      <p:sp>
        <p:nvSpPr>
          <p:cNvPr id="4" name="タイトル 3">
            <a:extLst>
              <a:ext uri="{FF2B5EF4-FFF2-40B4-BE49-F238E27FC236}">
                <a16:creationId xmlns:a16="http://schemas.microsoft.com/office/drawing/2014/main" id="{A04C5721-22AA-4824-AA74-6C273A070F21}"/>
              </a:ext>
            </a:extLst>
          </p:cNvPr>
          <p:cNvSpPr>
            <a:spLocks noGrp="1"/>
          </p:cNvSpPr>
          <p:nvPr>
            <p:ph type="title"/>
          </p:nvPr>
        </p:nvSpPr>
        <p:spPr/>
        <p:txBody>
          <a:bodyPr/>
          <a:lstStyle/>
          <a:p>
            <a:r>
              <a:rPr lang="ja-JP" altLang="en-US" dirty="0"/>
              <a:t>効果的なアルゴリズム はどれ</a:t>
            </a:r>
            <a:r>
              <a:rPr lang="en-US" altLang="ja-JP" dirty="0"/>
              <a:t>?</a:t>
            </a:r>
            <a:endParaRPr lang="ja-JP" altLang="en-US" dirty="0"/>
          </a:p>
        </p:txBody>
      </p:sp>
    </p:spTree>
    <p:extLst>
      <p:ext uri="{BB962C8B-B14F-4D97-AF65-F5344CB8AC3E}">
        <p14:creationId xmlns:p14="http://schemas.microsoft.com/office/powerpoint/2010/main" val="245391952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59725" y="3545885"/>
            <a:ext cx="627901" cy="2397758"/>
          </a:xfrm>
          <a:prstGeom prst="rect">
            <a:avLst/>
          </a:prstGeom>
          <a:solidFill>
            <a:srgbClr val="00B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987" y="2736607"/>
            <a:ext cx="4654028" cy="3207380"/>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1">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099" y="5435486"/>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986" y="5435486"/>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263" y="2736605"/>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263" y="4761201"/>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820" y="4085641"/>
            <a:ext cx="784915" cy="508500"/>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099" y="3411123"/>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7074" y="3495300"/>
            <a:ext cx="159540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algn="ctr" defTabSz="914225">
              <a:defRPr/>
            </a:pPr>
            <a:r>
              <a:rPr lang="ja-JP" altLang="en-US" sz="1400" dirty="0">
                <a:solidFill>
                  <a:srgbClr val="0078D4"/>
                </a:solidFill>
                <a:latin typeface="Segoe UI Semibold"/>
              </a:rPr>
              <a:t>データセット</a:t>
            </a:r>
            <a:endParaRPr lang="en-US" sz="1400" dirty="0">
              <a:solidFill>
                <a:srgbClr val="0078D4"/>
              </a:solidFill>
              <a:latin typeface="Segoe UI Semibold"/>
            </a:endParaRPr>
          </a:p>
        </p:txBody>
      </p:sp>
      <p:sp>
        <p:nvSpPr>
          <p:cNvPr id="148" name="Rectangle 147">
            <a:extLst>
              <a:ext uri="{FF2B5EF4-FFF2-40B4-BE49-F238E27FC236}">
                <a16:creationId xmlns:a16="http://schemas.microsoft.com/office/drawing/2014/main" id="{C8B504DD-81B2-4C36-98A7-1A6BE77AB9CC}"/>
              </a:ext>
            </a:extLst>
          </p:cNvPr>
          <p:cNvSpPr/>
          <p:nvPr/>
        </p:nvSpPr>
        <p:spPr>
          <a:xfrm>
            <a:off x="819344" y="4502523"/>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目標設定</a:t>
            </a:r>
            <a:endParaRPr lang="en-US" sz="1400" dirty="0">
              <a:solidFill>
                <a:srgbClr val="0078D4"/>
              </a:solidFill>
              <a:latin typeface="Segoe UI Semibold"/>
            </a:endParaRPr>
          </a:p>
        </p:txBody>
      </p:sp>
      <p:sp>
        <p:nvSpPr>
          <p:cNvPr id="149" name="Rectangle 148">
            <a:extLst>
              <a:ext uri="{FF2B5EF4-FFF2-40B4-BE49-F238E27FC236}">
                <a16:creationId xmlns:a16="http://schemas.microsoft.com/office/drawing/2014/main" id="{C858710D-2E37-4079-A01B-AC799219DA2A}"/>
              </a:ext>
            </a:extLst>
          </p:cNvPr>
          <p:cNvSpPr/>
          <p:nvPr/>
        </p:nvSpPr>
        <p:spPr>
          <a:xfrm>
            <a:off x="819344" y="5511894"/>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学習の一貫性</a:t>
            </a:r>
            <a:endParaRPr lang="en-US" sz="1400" dirty="0">
              <a:solidFill>
                <a:srgbClr val="0078D4"/>
              </a:solidFill>
              <a:latin typeface="Segoe UI Semibold"/>
            </a:endParaRP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4812"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出力</a:t>
            </a:r>
            <a:endParaRPr lang="en-US" sz="2353" dirty="0">
              <a:solidFill>
                <a:srgbClr val="0078D4"/>
              </a:solidFill>
              <a:latin typeface="Segoe UI Semibold"/>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2513"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入力</a:t>
            </a:r>
            <a:endParaRPr lang="en-US" sz="2353" dirty="0">
              <a:solidFill>
                <a:srgbClr val="0078D4"/>
              </a:solidFill>
              <a:latin typeface="Segoe UI Semibold"/>
            </a:endParaRP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1541" y="4292891"/>
            <a:ext cx="2099680" cy="318046"/>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178" y="4331013"/>
            <a:ext cx="2099682" cy="266375"/>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1342" y="1122788"/>
            <a:ext cx="5249315" cy="1176733"/>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学習を並列処理</a:t>
            </a:r>
            <a:br>
              <a:rPr lang="en-US" altLang="ja-JP" sz="2353" dirty="0">
                <a:solidFill>
                  <a:srgbClr val="0078D4"/>
                </a:solidFill>
                <a:latin typeface="Segoe UI Semibold"/>
              </a:rPr>
            </a:br>
            <a:r>
              <a:rPr lang="en-US" altLang="ja-JP" sz="2353" dirty="0">
                <a:solidFill>
                  <a:srgbClr val="0078D4"/>
                </a:solidFill>
                <a:latin typeface="Segoe UI Semibold"/>
              </a:rPr>
              <a:t>Compute </a:t>
            </a:r>
            <a:r>
              <a:rPr lang="ja-JP" altLang="en-US" sz="2353" dirty="0">
                <a:solidFill>
                  <a:srgbClr val="0078D4"/>
                </a:solidFill>
                <a:latin typeface="Segoe UI Semibold"/>
              </a:rPr>
              <a:t>リソース管理</a:t>
            </a:r>
            <a:br>
              <a:rPr lang="en-US" altLang="ja-JP" sz="2353" dirty="0">
                <a:solidFill>
                  <a:srgbClr val="0078D4"/>
                </a:solidFill>
                <a:latin typeface="Segoe UI Semibold"/>
              </a:rPr>
            </a:br>
            <a:r>
              <a:rPr lang="ja-JP" altLang="en-US" sz="2353" dirty="0">
                <a:solidFill>
                  <a:srgbClr val="0078D4"/>
                </a:solidFill>
                <a:latin typeface="Segoe UI Semibold"/>
              </a:rPr>
              <a:t>ベストなモデルの選択</a:t>
            </a:r>
            <a:endParaRPr lang="en-US" sz="2353" dirty="0">
              <a:solidFill>
                <a:srgbClr val="0078D4"/>
              </a:solidFill>
              <a:latin typeface="Segoe UI Semibold"/>
            </a:endParaRP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988" y="5437105"/>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265" y="2738224"/>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265" y="4762820"/>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822" y="4087260"/>
            <a:ext cx="784911" cy="505262"/>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101" y="3412742"/>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099" y="5435486"/>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7480" y="3419689"/>
            <a:ext cx="632390" cy="2523955"/>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5588" y="3033231"/>
            <a:ext cx="498376" cy="436254"/>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988" y="5437105"/>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265" y="4762820"/>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822" y="4087260"/>
            <a:ext cx="784911" cy="505262"/>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101" y="3412742"/>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099" y="5435486"/>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265" y="4762820"/>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822" y="4087260"/>
            <a:ext cx="784911" cy="505262"/>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101" y="3412742"/>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099" y="5435486"/>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822" y="4087260"/>
            <a:ext cx="784911" cy="505262"/>
          </a:xfrm>
          <a:prstGeom prst="rect">
            <a:avLst/>
          </a:prstGeom>
          <a:solidFill>
            <a:srgbClr val="00B050"/>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sp>
        <p:nvSpPr>
          <p:cNvPr id="5" name="TextBox 4">
            <a:extLst>
              <a:ext uri="{FF2B5EF4-FFF2-40B4-BE49-F238E27FC236}">
                <a16:creationId xmlns:a16="http://schemas.microsoft.com/office/drawing/2014/main" id="{E9A9F4A2-34D2-4122-B219-A325533A8008}"/>
              </a:ext>
            </a:extLst>
          </p:cNvPr>
          <p:cNvSpPr txBox="1"/>
          <p:nvPr/>
        </p:nvSpPr>
        <p:spPr>
          <a:xfrm>
            <a:off x="9614567" y="3015669"/>
            <a:ext cx="1918212"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dirty="0">
                <a:solidFill>
                  <a:srgbClr val="0078D4"/>
                </a:solidFill>
                <a:latin typeface="Segoe UI Semibold"/>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411" y="4188880"/>
            <a:ext cx="497733" cy="302023"/>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600" dirty="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7002" y="4057393"/>
            <a:ext cx="375548" cy="42466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747" y="5122603"/>
            <a:ext cx="372058" cy="368826"/>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195" y="2353971"/>
            <a:ext cx="2391412" cy="3241281"/>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195" y="2353971"/>
            <a:ext cx="2391412" cy="3241281"/>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 name="タイトル 5">
            <a:extLst>
              <a:ext uri="{FF2B5EF4-FFF2-40B4-BE49-F238E27FC236}">
                <a16:creationId xmlns:a16="http://schemas.microsoft.com/office/drawing/2014/main" id="{8149DB6E-A542-4A00-B4A3-2806BFE9CCAB}"/>
              </a:ext>
            </a:extLst>
          </p:cNvPr>
          <p:cNvSpPr>
            <a:spLocks noGrp="1"/>
          </p:cNvSpPr>
          <p:nvPr>
            <p:ph type="title"/>
          </p:nvPr>
        </p:nvSpPr>
        <p:spPr/>
        <p:txBody>
          <a:bodyPr/>
          <a:lstStyle/>
          <a:p>
            <a:r>
              <a:rPr lang="en-US" altLang="ja-JP" dirty="0"/>
              <a:t>Automated Machine Learning</a:t>
            </a:r>
            <a:endParaRPr lang="ja-JP" altLang="en-US" dirty="0"/>
          </a:p>
        </p:txBody>
      </p:sp>
      <p:sp>
        <p:nvSpPr>
          <p:cNvPr id="131" name="正方形/長方形 130">
            <a:extLst>
              <a:ext uri="{FF2B5EF4-FFF2-40B4-BE49-F238E27FC236}">
                <a16:creationId xmlns:a16="http://schemas.microsoft.com/office/drawing/2014/main" id="{64DB61E3-07A0-42A0-B933-6893AF79CDB4}"/>
              </a:ext>
            </a:extLst>
          </p:cNvPr>
          <p:cNvSpPr/>
          <p:nvPr/>
        </p:nvSpPr>
        <p:spPr bwMode="auto">
          <a:xfrm rot="2700000">
            <a:off x="10096395" y="718899"/>
            <a:ext cx="2777924" cy="29950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altLang="ja-JP" sz="2000" dirty="0">
                <a:gradFill>
                  <a:gsLst>
                    <a:gs pos="40075">
                      <a:srgbClr val="FFFFFF"/>
                    </a:gs>
                    <a:gs pos="30000">
                      <a:srgbClr val="FFFFFF"/>
                    </a:gs>
                  </a:gsLst>
                  <a:lin ang="5400000" scaled="0"/>
                </a:gradFill>
              </a:rPr>
              <a:t>Public Preview</a:t>
            </a:r>
            <a:endParaRPr lang="ja-JP" altLang="en-US" sz="20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91932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3.78095E-6 2.86882E-6 L -0.38307 0.05311 " pathEditMode="relative" rAng="0" ptsTypes="AA">
                                      <p:cBhvr>
                                        <p:cTn id="13" dur="1500" fill="hold"/>
                                        <p:tgtEl>
                                          <p:spTgt spid="155"/>
                                        </p:tgtEl>
                                        <p:attrNameLst>
                                          <p:attrName>ppt_x</p:attrName>
                                          <p:attrName>ppt_y</p:attrName>
                                        </p:attrNameLst>
                                      </p:cBhvr>
                                      <p:rCtr x="-19160" y="2655"/>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750"/>
                                        <p:tgtEl>
                                          <p:spTgt spid="69"/>
                                        </p:tgtEl>
                                      </p:cBhvr>
                                    </p:animEffect>
                                  </p:childTnLst>
                                </p:cTn>
                              </p:par>
                              <p:par>
                                <p:cTn id="28" presetID="10" presetClass="entr" presetSubtype="0" fill="hold" nodeType="withEffect">
                                  <p:stCondLst>
                                    <p:cond delay="75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750"/>
                                        <p:tgtEl>
                                          <p:spTgt spid="2"/>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750"/>
                                        <p:tgtEl>
                                          <p:spTgt spid="147"/>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750"/>
                                        <p:tgtEl>
                                          <p:spTgt spid="148"/>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750"/>
                                        <p:tgtEl>
                                          <p:spTgt spid="149"/>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750"/>
                                        <p:tgtEl>
                                          <p:spTgt spid="150"/>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750"/>
                                        <p:tgtEl>
                                          <p:spTgt spid="32"/>
                                        </p:tgtEl>
                                      </p:cBhvr>
                                    </p:animEffect>
                                  </p:childTnLst>
                                </p:cTn>
                              </p:par>
                              <p:par>
                                <p:cTn id="46" presetID="10" presetClass="entr" presetSubtype="0" fill="hold" nodeType="withEffect">
                                  <p:stCondLst>
                                    <p:cond delay="75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750"/>
                                        <p:tgtEl>
                                          <p:spTgt spid="109"/>
                                        </p:tgtEl>
                                      </p:cBhvr>
                                    </p:animEffect>
                                  </p:childTnLst>
                                </p:cTn>
                              </p:par>
                              <p:par>
                                <p:cTn id="49" presetID="10" presetClass="entr" presetSubtype="0" fill="hold" nodeType="withEffect">
                                  <p:stCondLst>
                                    <p:cond delay="750"/>
                                  </p:stCondLst>
                                  <p:childTnLst>
                                    <p:set>
                                      <p:cBhvr>
                                        <p:cTn id="50" dur="1" fill="hold">
                                          <p:stCondLst>
                                            <p:cond delay="0"/>
                                          </p:stCondLst>
                                        </p:cTn>
                                        <p:tgtEl>
                                          <p:spTgt spid="212"/>
                                        </p:tgtEl>
                                        <p:attrNameLst>
                                          <p:attrName>style.visibility</p:attrName>
                                        </p:attrNameLst>
                                      </p:cBhvr>
                                      <p:to>
                                        <p:strVal val="visible"/>
                                      </p:to>
                                    </p:set>
                                    <p:animEffect transition="in" filter="fade">
                                      <p:cBhvr>
                                        <p:cTn id="51" dur="750"/>
                                        <p:tgtEl>
                                          <p:spTgt spid="212"/>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750"/>
                                        <p:tgtEl>
                                          <p:spTgt spid="71"/>
                                        </p:tgtEl>
                                      </p:cBhvr>
                                    </p:animEffect>
                                  </p:childTnLst>
                                </p:cTn>
                              </p:par>
                              <p:par>
                                <p:cTn id="55" presetID="10" presetClass="entr" presetSubtype="0" fill="hold" nodeType="withEffect">
                                  <p:stCondLst>
                                    <p:cond delay="750"/>
                                  </p:stCondLst>
                                  <p:childTnLst>
                                    <p:set>
                                      <p:cBhvr>
                                        <p:cTn id="56" dur="1" fill="hold">
                                          <p:stCondLst>
                                            <p:cond delay="0"/>
                                          </p:stCondLst>
                                        </p:cTn>
                                        <p:tgtEl>
                                          <p:spTgt spid="218"/>
                                        </p:tgtEl>
                                        <p:attrNameLst>
                                          <p:attrName>style.visibility</p:attrName>
                                        </p:attrNameLst>
                                      </p:cBhvr>
                                      <p:to>
                                        <p:strVal val="visible"/>
                                      </p:to>
                                    </p:set>
                                    <p:animEffect transition="in" filter="fade">
                                      <p:cBhvr>
                                        <p:cTn id="57" dur="750"/>
                                        <p:tgtEl>
                                          <p:spTgt spid="2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250"/>
                                  </p:stCondLst>
                                  <p:childTnLst>
                                    <p:set>
                                      <p:cBhvr>
                                        <p:cTn id="61" dur="1" fill="hold">
                                          <p:stCondLst>
                                            <p:cond delay="0"/>
                                          </p:stCondLst>
                                        </p:cTn>
                                        <p:tgtEl>
                                          <p:spTgt spid="206"/>
                                        </p:tgtEl>
                                        <p:attrNameLst>
                                          <p:attrName>style.visibility</p:attrName>
                                        </p:attrNameLst>
                                      </p:cBhvr>
                                      <p:to>
                                        <p:strVal val="visible"/>
                                      </p:to>
                                    </p:set>
                                    <p:animEffect transition="in" filter="fade">
                                      <p:cBhvr>
                                        <p:cTn id="62" dur="500"/>
                                        <p:tgtEl>
                                          <p:spTgt spid="206"/>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750"/>
                                        <p:tgtEl>
                                          <p:spTgt spid="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07"/>
                                        </p:tgtEl>
                                        <p:attrNameLst>
                                          <p:attrName>style.visibility</p:attrName>
                                        </p:attrNameLst>
                                      </p:cBhvr>
                                      <p:to>
                                        <p:strVal val="visible"/>
                                      </p:to>
                                    </p:set>
                                    <p:animEffect transition="in" filter="fade">
                                      <p:cBhvr>
                                        <p:cTn id="68" dur="750"/>
                                        <p:tgtEl>
                                          <p:spTgt spid="20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208"/>
                                        </p:tgtEl>
                                        <p:attrNameLst>
                                          <p:attrName>style.visibility</p:attrName>
                                        </p:attrNameLst>
                                      </p:cBhvr>
                                      <p:to>
                                        <p:strVal val="visible"/>
                                      </p:to>
                                    </p:set>
                                    <p:animEffect transition="in" filter="fade">
                                      <p:cBhvr>
                                        <p:cTn id="71" dur="750"/>
                                        <p:tgtEl>
                                          <p:spTgt spid="208"/>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209"/>
                                        </p:tgtEl>
                                        <p:attrNameLst>
                                          <p:attrName>style.visibility</p:attrName>
                                        </p:attrNameLst>
                                      </p:cBhvr>
                                      <p:to>
                                        <p:strVal val="visible"/>
                                      </p:to>
                                    </p:set>
                                    <p:animEffect transition="in" filter="fade">
                                      <p:cBhvr>
                                        <p:cTn id="74" dur="750"/>
                                        <p:tgtEl>
                                          <p:spTgt spid="20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0"/>
                                        </p:tgtEl>
                                        <p:attrNameLst>
                                          <p:attrName>style.visibility</p:attrName>
                                        </p:attrNameLst>
                                      </p:cBhvr>
                                      <p:to>
                                        <p:strVal val="visible"/>
                                      </p:to>
                                    </p:set>
                                    <p:animEffect transition="in" filter="fade">
                                      <p:cBhvr>
                                        <p:cTn id="77" dur="500"/>
                                        <p:tgtEl>
                                          <p:spTgt spid="210"/>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650"/>
                                        <p:tgtEl>
                                          <p:spTgt spid="92"/>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125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750"/>
                                        <p:tgtEl>
                                          <p:spTgt spid="57"/>
                                        </p:tgtEl>
                                      </p:cBhvr>
                                    </p:animEffect>
                                  </p:childTnLst>
                                </p:cTn>
                              </p:par>
                              <p:par>
                                <p:cTn id="87" presetID="10" presetClass="entr" presetSubtype="0" fill="hold" grpId="0" nodeType="withEffect">
                                  <p:stCondLst>
                                    <p:cond delay="100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750"/>
                                        <p:tgtEl>
                                          <p:spTgt spid="58"/>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750"/>
                                        <p:tgtEl>
                                          <p:spTgt spid="62"/>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ntr" presetSubtype="0" fill="hold" grpId="0" nodeType="withEffect">
                                  <p:stCondLst>
                                    <p:cond delay="650"/>
                                  </p:stCondLst>
                                  <p:childTnLst>
                                    <p:set>
                                      <p:cBhvr>
                                        <p:cTn id="97" dur="1" fill="hold">
                                          <p:stCondLst>
                                            <p:cond delay="0"/>
                                          </p:stCondLst>
                                        </p:cTn>
                                        <p:tgtEl>
                                          <p:spTgt spid="65"/>
                                        </p:tgtEl>
                                        <p:attrNameLst>
                                          <p:attrName>style.visibility</p:attrName>
                                        </p:attrNameLst>
                                      </p:cBhvr>
                                      <p:to>
                                        <p:strVal val="visible"/>
                                      </p:to>
                                    </p:set>
                                    <p:animEffect transition="in" filter="fade">
                                      <p:cBhvr>
                                        <p:cTn id="98" dur="650"/>
                                        <p:tgtEl>
                                          <p:spTgt spid="65"/>
                                        </p:tgtEl>
                                      </p:cBhvr>
                                    </p:animEffect>
                                  </p:childTnLst>
                                </p:cTn>
                              </p:par>
                              <p:par>
                                <p:cTn id="99" presetID="10" presetClass="entr" presetSubtype="0" fill="hold" grpId="0" nodeType="withEffect">
                                  <p:stCondLst>
                                    <p:cond delay="1250"/>
                                  </p:stCondLst>
                                  <p:childTnLst>
                                    <p:set>
                                      <p:cBhvr>
                                        <p:cTn id="100" dur="1" fill="hold">
                                          <p:stCondLst>
                                            <p:cond delay="0"/>
                                          </p:stCondLst>
                                        </p:cTn>
                                        <p:tgtEl>
                                          <p:spTgt spid="154"/>
                                        </p:tgtEl>
                                        <p:attrNameLst>
                                          <p:attrName>style.visibility</p:attrName>
                                        </p:attrNameLst>
                                      </p:cBhvr>
                                      <p:to>
                                        <p:strVal val="visible"/>
                                      </p:to>
                                    </p:set>
                                    <p:animEffect transition="in" filter="fade">
                                      <p:cBhvr>
                                        <p:cTn id="101" dur="500"/>
                                        <p:tgtEl>
                                          <p:spTgt spid="154"/>
                                        </p:tgtEl>
                                      </p:cBhvr>
                                    </p:animEffect>
                                  </p:childTnLst>
                                </p:cTn>
                              </p:par>
                              <p:par>
                                <p:cTn id="102" presetID="10" presetClass="entr" presetSubtype="0" fill="hold" grpId="0" nodeType="withEffect">
                                  <p:stCondLst>
                                    <p:cond delay="175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750"/>
                                        <p:tgtEl>
                                          <p:spTgt spid="156"/>
                                        </p:tgtEl>
                                      </p:cBhvr>
                                    </p:animEffect>
                                  </p:childTnLst>
                                </p:cTn>
                              </p:par>
                              <p:par>
                                <p:cTn id="105" presetID="10" presetClass="entr" presetSubtype="0" fill="hold" grpId="0" nodeType="withEffect">
                                  <p:stCondLst>
                                    <p:cond delay="2000"/>
                                  </p:stCondLst>
                                  <p:childTnLst>
                                    <p:set>
                                      <p:cBhvr>
                                        <p:cTn id="106" dur="1" fill="hold">
                                          <p:stCondLst>
                                            <p:cond delay="0"/>
                                          </p:stCondLst>
                                        </p:cTn>
                                        <p:tgtEl>
                                          <p:spTgt spid="160"/>
                                        </p:tgtEl>
                                        <p:attrNameLst>
                                          <p:attrName>style.visibility</p:attrName>
                                        </p:attrNameLst>
                                      </p:cBhvr>
                                      <p:to>
                                        <p:strVal val="visible"/>
                                      </p:to>
                                    </p:set>
                                    <p:animEffect transition="in" filter="fade">
                                      <p:cBhvr>
                                        <p:cTn id="107" dur="750"/>
                                        <p:tgtEl>
                                          <p:spTgt spid="16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61"/>
                                        </p:tgtEl>
                                        <p:attrNameLst>
                                          <p:attrName>style.visibility</p:attrName>
                                        </p:attrNameLst>
                                      </p:cBhvr>
                                      <p:to>
                                        <p:strVal val="visible"/>
                                      </p:to>
                                    </p:set>
                                    <p:animEffect transition="in" filter="fade">
                                      <p:cBhvr>
                                        <p:cTn id="110" dur="500"/>
                                        <p:tgtEl>
                                          <p:spTgt spid="161"/>
                                        </p:tgtEl>
                                      </p:cBhvr>
                                    </p:animEffect>
                                  </p:childTnLst>
                                </p:cTn>
                              </p:par>
                              <p:par>
                                <p:cTn id="111" presetID="10" presetClass="entr" presetSubtype="0" fill="hold" grpId="0" nodeType="withEffect">
                                  <p:stCondLst>
                                    <p:cond delay="1300"/>
                                  </p:stCondLst>
                                  <p:childTnLst>
                                    <p:set>
                                      <p:cBhvr>
                                        <p:cTn id="112" dur="1" fill="hold">
                                          <p:stCondLst>
                                            <p:cond delay="0"/>
                                          </p:stCondLst>
                                        </p:cTn>
                                        <p:tgtEl>
                                          <p:spTgt spid="162"/>
                                        </p:tgtEl>
                                        <p:attrNameLst>
                                          <p:attrName>style.visibility</p:attrName>
                                        </p:attrNameLst>
                                      </p:cBhvr>
                                      <p:to>
                                        <p:strVal val="visible"/>
                                      </p:to>
                                    </p:set>
                                    <p:animEffect transition="in" filter="fade">
                                      <p:cBhvr>
                                        <p:cTn id="113" dur="650"/>
                                        <p:tgtEl>
                                          <p:spTgt spid="162"/>
                                        </p:tgtEl>
                                      </p:cBhvr>
                                    </p:animEffect>
                                  </p:childTnLst>
                                </p:cTn>
                              </p:par>
                              <p:par>
                                <p:cTn id="114" presetID="10" presetClass="entr" presetSubtype="0" fill="hold" grpId="0" nodeType="withEffect">
                                  <p:stCondLst>
                                    <p:cond delay="2500"/>
                                  </p:stCondLst>
                                  <p:childTnLst>
                                    <p:set>
                                      <p:cBhvr>
                                        <p:cTn id="115" dur="1" fill="hold">
                                          <p:stCondLst>
                                            <p:cond delay="0"/>
                                          </p:stCondLst>
                                        </p:cTn>
                                        <p:tgtEl>
                                          <p:spTgt spid="178"/>
                                        </p:tgtEl>
                                        <p:attrNameLst>
                                          <p:attrName>style.visibility</p:attrName>
                                        </p:attrNameLst>
                                      </p:cBhvr>
                                      <p:to>
                                        <p:strVal val="visible"/>
                                      </p:to>
                                    </p:set>
                                    <p:animEffect transition="in" filter="fade">
                                      <p:cBhvr>
                                        <p:cTn id="116" dur="750"/>
                                        <p:tgtEl>
                                          <p:spTgt spid="178"/>
                                        </p:tgtEl>
                                      </p:cBhvr>
                                    </p:animEffect>
                                  </p:childTnLst>
                                </p:cTn>
                              </p:par>
                              <p:par>
                                <p:cTn id="117" presetID="10" presetClass="entr" presetSubtype="0" fill="hold" grpId="0" nodeType="withEffect">
                                  <p:stCondLst>
                                    <p:cond delay="2750"/>
                                  </p:stCondLst>
                                  <p:childTnLst>
                                    <p:set>
                                      <p:cBhvr>
                                        <p:cTn id="118" dur="1" fill="hold">
                                          <p:stCondLst>
                                            <p:cond delay="0"/>
                                          </p:stCondLst>
                                        </p:cTn>
                                        <p:tgtEl>
                                          <p:spTgt spid="182"/>
                                        </p:tgtEl>
                                        <p:attrNameLst>
                                          <p:attrName>style.visibility</p:attrName>
                                        </p:attrNameLst>
                                      </p:cBhvr>
                                      <p:to>
                                        <p:strVal val="visible"/>
                                      </p:to>
                                    </p:set>
                                    <p:animEffect transition="in" filter="fade">
                                      <p:cBhvr>
                                        <p:cTn id="119" dur="750"/>
                                        <p:tgtEl>
                                          <p:spTgt spid="182"/>
                                        </p:tgtEl>
                                      </p:cBhvr>
                                    </p:animEffect>
                                  </p:childTnLst>
                                </p:cTn>
                              </p:par>
                              <p:par>
                                <p:cTn id="120" presetID="10" presetClass="entr" presetSubtype="0" fill="hold" grpId="0" nodeType="withEffect">
                                  <p:stCondLst>
                                    <p:cond delay="1500"/>
                                  </p:stCondLst>
                                  <p:childTnLst>
                                    <p:set>
                                      <p:cBhvr>
                                        <p:cTn id="121" dur="1" fill="hold">
                                          <p:stCondLst>
                                            <p:cond delay="0"/>
                                          </p:stCondLst>
                                        </p:cTn>
                                        <p:tgtEl>
                                          <p:spTgt spid="183"/>
                                        </p:tgtEl>
                                        <p:attrNameLst>
                                          <p:attrName>style.visibility</p:attrName>
                                        </p:attrNameLst>
                                      </p:cBhvr>
                                      <p:to>
                                        <p:strVal val="visible"/>
                                      </p:to>
                                    </p:set>
                                    <p:animEffect transition="in" filter="fade">
                                      <p:cBhvr>
                                        <p:cTn id="122" dur="500"/>
                                        <p:tgtEl>
                                          <p:spTgt spid="183"/>
                                        </p:tgtEl>
                                      </p:cBhvr>
                                    </p:animEffect>
                                  </p:childTnLst>
                                </p:cTn>
                              </p:par>
                              <p:par>
                                <p:cTn id="123" presetID="10" presetClass="entr" presetSubtype="0" fill="hold" grpId="0" nodeType="withEffect">
                                  <p:stCondLst>
                                    <p:cond delay="1950"/>
                                  </p:stCondLst>
                                  <p:childTnLst>
                                    <p:set>
                                      <p:cBhvr>
                                        <p:cTn id="124" dur="1" fill="hold">
                                          <p:stCondLst>
                                            <p:cond delay="0"/>
                                          </p:stCondLst>
                                        </p:cTn>
                                        <p:tgtEl>
                                          <p:spTgt spid="184"/>
                                        </p:tgtEl>
                                        <p:attrNameLst>
                                          <p:attrName>style.visibility</p:attrName>
                                        </p:attrNameLst>
                                      </p:cBhvr>
                                      <p:to>
                                        <p:strVal val="visible"/>
                                      </p:to>
                                    </p:set>
                                    <p:animEffect transition="in" filter="fade">
                                      <p:cBhvr>
                                        <p:cTn id="125" dur="650"/>
                                        <p:tgtEl>
                                          <p:spTgt spid="184"/>
                                        </p:tgtEl>
                                      </p:cBhvr>
                                    </p:animEffect>
                                  </p:childTnLst>
                                </p:cTn>
                              </p:par>
                              <p:par>
                                <p:cTn id="126" presetID="10" presetClass="entr" presetSubtype="0" fill="hold" grpId="0" nodeType="withEffect">
                                  <p:stCondLst>
                                    <p:cond delay="3500"/>
                                  </p:stCondLst>
                                  <p:childTnLst>
                                    <p:set>
                                      <p:cBhvr>
                                        <p:cTn id="127" dur="1" fill="hold">
                                          <p:stCondLst>
                                            <p:cond delay="0"/>
                                          </p:stCondLst>
                                        </p:cTn>
                                        <p:tgtEl>
                                          <p:spTgt spid="195"/>
                                        </p:tgtEl>
                                        <p:attrNameLst>
                                          <p:attrName>style.visibility</p:attrName>
                                        </p:attrNameLst>
                                      </p:cBhvr>
                                      <p:to>
                                        <p:strVal val="visible"/>
                                      </p:to>
                                    </p:set>
                                    <p:animEffect transition="in" filter="fade">
                                      <p:cBhvr>
                                        <p:cTn id="128" dur="750"/>
                                        <p:tgtEl>
                                          <p:spTgt spid="195"/>
                                        </p:tgtEl>
                                      </p:cBhvr>
                                    </p:animEffect>
                                  </p:childTnLst>
                                </p:cTn>
                              </p:par>
                            </p:childTnLst>
                          </p:cTn>
                        </p:par>
                        <p:par>
                          <p:cTn id="129" fill="hold">
                            <p:stCondLst>
                              <p:cond delay="4250"/>
                            </p:stCondLst>
                            <p:childTnLst>
                              <p:par>
                                <p:cTn id="130" presetID="10" presetClass="entr" presetSubtype="0" fill="hold" grpId="0" nodeType="afterEffect">
                                  <p:stCondLst>
                                    <p:cond delay="500"/>
                                  </p:stCondLst>
                                  <p:childTnLst>
                                    <p:set>
                                      <p:cBhvr>
                                        <p:cTn id="131" dur="1" fill="hold">
                                          <p:stCondLst>
                                            <p:cond delay="0"/>
                                          </p:stCondLst>
                                        </p:cTn>
                                        <p:tgtEl>
                                          <p:spTgt spid="197"/>
                                        </p:tgtEl>
                                        <p:attrNameLst>
                                          <p:attrName>style.visibility</p:attrName>
                                        </p:attrNameLst>
                                      </p:cBhvr>
                                      <p:to>
                                        <p:strVal val="visible"/>
                                      </p:to>
                                    </p:set>
                                    <p:animEffect transition="in" filter="fade">
                                      <p:cBhvr>
                                        <p:cTn id="132" dur="500"/>
                                        <p:tgtEl>
                                          <p:spTgt spid="197"/>
                                        </p:tgtEl>
                                      </p:cBhvr>
                                    </p:animEffect>
                                  </p:childTnLst>
                                </p:cTn>
                              </p:par>
                              <p:par>
                                <p:cTn id="133" presetID="3" presetClass="emph" presetSubtype="2" fill="hold" grpId="1" nodeType="withEffect">
                                  <p:stCondLst>
                                    <p:cond delay="500"/>
                                  </p:stCondLst>
                                  <p:childTnLst>
                                    <p:animClr clrSpc="rgb" dir="cw">
                                      <p:cBhvr override="childStyle">
                                        <p:cTn id="134" dur="500" fill="hold"/>
                                        <p:tgtEl>
                                          <p:spTgt spid="195"/>
                                        </p:tgtEl>
                                        <p:attrNameLst>
                                          <p:attrName>style.color</p:attrName>
                                        </p:attrNameLst>
                                      </p:cBhvr>
                                      <p:to>
                                        <a:srgbClr val="000000"/>
                                      </p:to>
                                    </p:animClr>
                                  </p:childTnLst>
                                </p:cTn>
                              </p:par>
                              <p:par>
                                <p:cTn id="135" presetID="63" presetClass="path" presetSubtype="0" accel="50000" decel="50000" fill="hold" grpId="1" nodeType="withEffect">
                                  <p:stCondLst>
                                    <p:cond delay="500"/>
                                  </p:stCondLst>
                                  <p:childTnLst>
                                    <p:animMotion origin="layout" path="M 3.125E-6 -3.7037E-7 L 0.28776 -3.7037E-7 " pathEditMode="relative" rAng="0" ptsTypes="AA">
                                      <p:cBhvr>
                                        <p:cTn id="136" dur="1750" fill="hold"/>
                                        <p:tgtEl>
                                          <p:spTgt spid="197"/>
                                        </p:tgtEl>
                                        <p:attrNameLst>
                                          <p:attrName>ppt_x</p:attrName>
                                          <p:attrName>ppt_y</p:attrName>
                                        </p:attrNameLst>
                                      </p:cBhvr>
                                      <p:rCtr x="14388" y="0"/>
                                    </p:animMotion>
                                  </p:childTnLst>
                                </p:cTn>
                              </p:par>
                            </p:childTnLst>
                          </p:cTn>
                        </p:par>
                        <p:par>
                          <p:cTn id="137" fill="hold">
                            <p:stCondLst>
                              <p:cond delay="6500"/>
                            </p:stCondLst>
                            <p:childTnLst>
                              <p:par>
                                <p:cTn id="138" presetID="10" presetClass="entr" presetSubtype="0" fill="hold" grpId="0"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5" grpId="0"/>
      <p:bldP spid="197" grpId="0"/>
      <p:bldP spid="197" grpId="1"/>
      <p:bldP spid="155" grpId="0" animBg="1"/>
      <p:bldP spid="155" grpId="1" animBg="1"/>
      <p:bldP spid="155" grpId="2" animBg="1"/>
      <p:bldP spid="155" grpId="3"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F38529-ACEE-4347-87AE-DF7054B567D4}"/>
              </a:ext>
            </a:extLst>
          </p:cNvPr>
          <p:cNvPicPr>
            <a:picLocks noChangeAspect="1"/>
          </p:cNvPicPr>
          <p:nvPr/>
        </p:nvPicPr>
        <p:blipFill>
          <a:blip r:embed="rId3"/>
          <a:stretch>
            <a:fillRect/>
          </a:stretch>
        </p:blipFill>
        <p:spPr>
          <a:xfrm>
            <a:off x="695400" y="923045"/>
            <a:ext cx="10873208" cy="5433156"/>
          </a:xfrm>
          <a:prstGeom prst="rect">
            <a:avLst/>
          </a:prstGeom>
        </p:spPr>
      </p:pic>
      <p:sp>
        <p:nvSpPr>
          <p:cNvPr id="5" name="タイトル 4">
            <a:extLst>
              <a:ext uri="{FF2B5EF4-FFF2-40B4-BE49-F238E27FC236}">
                <a16:creationId xmlns:a16="http://schemas.microsoft.com/office/drawing/2014/main" id="{233CC4AD-5F9D-4788-9E03-DE9AFD719E1C}"/>
              </a:ext>
            </a:extLst>
          </p:cNvPr>
          <p:cNvSpPr>
            <a:spLocks noGrp="1"/>
          </p:cNvSpPr>
          <p:nvPr>
            <p:ph type="title"/>
          </p:nvPr>
        </p:nvSpPr>
        <p:spPr/>
        <p:txBody>
          <a:bodyPr/>
          <a:lstStyle/>
          <a:p>
            <a:r>
              <a:rPr lang="ja-JP" altLang="en-US" dirty="0"/>
              <a:t>ジョブ出力例</a:t>
            </a:r>
          </a:p>
        </p:txBody>
      </p:sp>
    </p:spTree>
    <p:extLst>
      <p:ext uri="{BB962C8B-B14F-4D97-AF65-F5344CB8AC3E}">
        <p14:creationId xmlns:p14="http://schemas.microsoft.com/office/powerpoint/2010/main" val="100135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ja-JP" altLang="en-US" dirty="0"/>
              <a:t>ジョブの管理</a:t>
            </a:r>
            <a:endParaRPr lang="en-US" dirty="0"/>
          </a:p>
        </p:txBody>
      </p:sp>
      <p:sp>
        <p:nvSpPr>
          <p:cNvPr id="6" name="Text Placeholder 5"/>
          <p:cNvSpPr>
            <a:spLocks noGrp="1"/>
          </p:cNvSpPr>
          <p:nvPr>
            <p:ph sz="quarter" idx="10"/>
          </p:nvPr>
        </p:nvSpPr>
        <p:spPr/>
        <p:txBody>
          <a:bodyPr>
            <a:normAutofit/>
          </a:bodyPr>
          <a:lstStyle/>
          <a:p>
            <a:r>
              <a:rPr lang="ja-JP" altLang="en-US" dirty="0"/>
              <a:t>監視メトリックスと</a:t>
            </a:r>
            <a:br>
              <a:rPr lang="en-US" altLang="ja-JP" dirty="0"/>
            </a:br>
            <a:r>
              <a:rPr lang="ja-JP" altLang="en-US" dirty="0"/>
              <a:t>閾値の設定</a:t>
            </a:r>
            <a:endParaRPr lang="en-US" dirty="0"/>
          </a:p>
          <a:p>
            <a:r>
              <a:rPr lang="ja-JP" altLang="en-US" dirty="0"/>
              <a:t>パフォーマンスの悪い</a:t>
            </a:r>
            <a:br>
              <a:rPr lang="en-US" altLang="ja-JP" dirty="0"/>
            </a:br>
            <a:r>
              <a:rPr lang="ja-JP" altLang="en-US" dirty="0"/>
              <a:t>ジョブの停止</a:t>
            </a:r>
            <a:endParaRPr lang="en-US" dirty="0"/>
          </a:p>
          <a:p>
            <a:r>
              <a:rPr lang="ja-JP" altLang="en-US" dirty="0"/>
              <a:t>空きリソースを別へ</a:t>
            </a:r>
            <a:endParaRPr lang="en-US" dirty="0"/>
          </a:p>
        </p:txBody>
      </p:sp>
      <p:sp>
        <p:nvSpPr>
          <p:cNvPr id="4" name="Text Placeholder 5">
            <a:extLst>
              <a:ext uri="{FF2B5EF4-FFF2-40B4-BE49-F238E27FC236}">
                <a16:creationId xmlns:a16="http://schemas.microsoft.com/office/drawing/2014/main" id="{2D9AF378-FB43-4997-929D-627D26592942}"/>
              </a:ext>
            </a:extLst>
          </p:cNvPr>
          <p:cNvSpPr txBox="1">
            <a:spLocks/>
          </p:cNvSpPr>
          <p:nvPr/>
        </p:nvSpPr>
        <p:spPr>
          <a:xfrm>
            <a:off x="6090089" y="4402186"/>
            <a:ext cx="5482871" cy="198208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ja-JP"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t>
            </a:r>
            <a:r>
              <a:rPr kumimoji="0" lang="en-US"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arly termination algorithms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Bandit policy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Median Stopping policy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Truncation Selection policy</a:t>
            </a:r>
          </a:p>
        </p:txBody>
      </p:sp>
      <p:pic>
        <p:nvPicPr>
          <p:cNvPr id="3" name="Picture 2" descr="A close up of a map&#10;&#10;Description generated with very high confidence">
            <a:extLst>
              <a:ext uri="{FF2B5EF4-FFF2-40B4-BE49-F238E27FC236}">
                <a16:creationId xmlns:a16="http://schemas.microsoft.com/office/drawing/2014/main" id="{2312FEC1-DCA4-45E3-AF75-2E85D63F01F0}"/>
              </a:ext>
            </a:extLst>
          </p:cNvPr>
          <p:cNvPicPr>
            <a:picLocks noChangeAspect="1"/>
          </p:cNvPicPr>
          <p:nvPr/>
        </p:nvPicPr>
        <p:blipFill>
          <a:blip r:embed="rId3"/>
          <a:stretch>
            <a:fillRect/>
          </a:stretch>
        </p:blipFill>
        <p:spPr>
          <a:xfrm>
            <a:off x="5159896" y="1141650"/>
            <a:ext cx="6920173" cy="3167341"/>
          </a:xfrm>
          <a:prstGeom prst="rect">
            <a:avLst/>
          </a:prstGeom>
        </p:spPr>
      </p:pic>
      <p:sp>
        <p:nvSpPr>
          <p:cNvPr id="2" name="Oval 1">
            <a:extLst>
              <a:ext uri="{FF2B5EF4-FFF2-40B4-BE49-F238E27FC236}">
                <a16:creationId xmlns:a16="http://schemas.microsoft.com/office/drawing/2014/main" id="{A49E32B2-EA42-44E5-A217-A4DE006312B3}"/>
              </a:ext>
            </a:extLst>
          </p:cNvPr>
          <p:cNvSpPr/>
          <p:nvPr/>
        </p:nvSpPr>
        <p:spPr bwMode="auto">
          <a:xfrm>
            <a:off x="6456040" y="2278458"/>
            <a:ext cx="415013" cy="1678268"/>
          </a:xfrm>
          <a:prstGeom prst="ellipse">
            <a:avLst/>
          </a:prstGeom>
          <a:noFill/>
          <a:ln w="50800" cmpd="sng">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Callout: Line with No Border 21">
            <a:extLst>
              <a:ext uri="{FF2B5EF4-FFF2-40B4-BE49-F238E27FC236}">
                <a16:creationId xmlns:a16="http://schemas.microsoft.com/office/drawing/2014/main" id="{F42C879D-D9A1-45F1-A2F0-A57912CA2728}"/>
              </a:ext>
            </a:extLst>
          </p:cNvPr>
          <p:cNvSpPr/>
          <p:nvPr/>
        </p:nvSpPr>
        <p:spPr>
          <a:xfrm>
            <a:off x="7104112" y="2467325"/>
            <a:ext cx="2952328" cy="523350"/>
          </a:xfrm>
          <a:prstGeom prst="callout1">
            <a:avLst>
              <a:gd name="adj1" fmla="val 105844"/>
              <a:gd name="adj2" fmla="val 9170"/>
              <a:gd name="adj3" fmla="val 162366"/>
              <a:gd name="adj4" fmla="val -2621"/>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1A1A1A"/>
                </a:solidFill>
                <a:effectLst/>
                <a:uLnTx/>
                <a:uFillTx/>
                <a:latin typeface="Segoe UI"/>
                <a:ea typeface="+mn-ea"/>
                <a:cs typeface="+mn-cs"/>
              </a:rPr>
              <a:t>Early terminate poorly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1A1A1A"/>
                </a:solidFill>
                <a:effectLst/>
                <a:uLnTx/>
                <a:uFillTx/>
                <a:latin typeface="Segoe UI"/>
                <a:ea typeface="+mn-ea"/>
                <a:cs typeface="+mn-cs"/>
              </a:rPr>
              <a:t>performing runs</a:t>
            </a:r>
          </a:p>
        </p:txBody>
      </p:sp>
    </p:spTree>
    <p:extLst>
      <p:ext uri="{BB962C8B-B14F-4D97-AF65-F5344CB8AC3E}">
        <p14:creationId xmlns:p14="http://schemas.microsoft.com/office/powerpoint/2010/main" val="1573152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A67FE0D-6182-45CF-A7A9-E2A8EB21A6CC}"/>
              </a:ext>
            </a:extLst>
          </p:cNvPr>
          <p:cNvGraphicFramePr>
            <a:graphicFrameLocks noGrp="1"/>
          </p:cNvGraphicFramePr>
          <p:nvPr>
            <p:extLst>
              <p:ext uri="{D42A27DB-BD31-4B8C-83A1-F6EECF244321}">
                <p14:modId xmlns:p14="http://schemas.microsoft.com/office/powerpoint/2010/main" val="3997836348"/>
              </p:ext>
            </p:extLst>
          </p:nvPr>
        </p:nvGraphicFramePr>
        <p:xfrm>
          <a:off x="451778" y="1080951"/>
          <a:ext cx="11473302" cy="4393559"/>
        </p:xfrm>
        <a:graphic>
          <a:graphicData uri="http://schemas.openxmlformats.org/drawingml/2006/table">
            <a:tbl>
              <a:tblPr firstRow="1" bandRow="1">
                <a:tableStyleId>{5C22544A-7EE6-4342-B048-85BDC9FD1C3A}</a:tableStyleId>
              </a:tblPr>
              <a:tblGrid>
                <a:gridCol w="1512698">
                  <a:extLst>
                    <a:ext uri="{9D8B030D-6E8A-4147-A177-3AD203B41FA5}">
                      <a16:colId xmlns:a16="http://schemas.microsoft.com/office/drawing/2014/main" val="233198797"/>
                    </a:ext>
                  </a:extLst>
                </a:gridCol>
                <a:gridCol w="3193932">
                  <a:extLst>
                    <a:ext uri="{9D8B030D-6E8A-4147-A177-3AD203B41FA5}">
                      <a16:colId xmlns:a16="http://schemas.microsoft.com/office/drawing/2014/main" val="51569949"/>
                    </a:ext>
                  </a:extLst>
                </a:gridCol>
                <a:gridCol w="6766672">
                  <a:extLst>
                    <a:ext uri="{9D8B030D-6E8A-4147-A177-3AD203B41FA5}">
                      <a16:colId xmlns:a16="http://schemas.microsoft.com/office/drawing/2014/main" val="2795106030"/>
                    </a:ext>
                  </a:extLst>
                </a:gridCol>
              </a:tblGrid>
              <a:tr h="265993">
                <a:tc gridSpan="2">
                  <a:txBody>
                    <a:bodyPr/>
                    <a:lstStyle/>
                    <a:p>
                      <a:pPr marL="0" algn="ctr" defTabSz="914367" rtl="0" eaLnBrk="1" latinLnBrk="0" hangingPunct="1"/>
                      <a:r>
                        <a:rPr lang="en-US" sz="1765" b="1" kern="1200" dirty="0">
                          <a:solidFill>
                            <a:schemeClr val="tx2"/>
                          </a:solidFill>
                          <a:latin typeface="+mn-lt"/>
                          <a:ea typeface="+mn-ea"/>
                          <a:cs typeface="+mn-cs"/>
                        </a:rPr>
                        <a:t>Category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algn="ctr" defTabSz="914367" rtl="0" eaLnBrk="1" latinLnBrk="0" hangingPunct="1"/>
                      <a:r>
                        <a:rPr lang="en-US" sz="1765" b="1" kern="1200" dirty="0">
                          <a:solidFill>
                            <a:schemeClr val="tx2"/>
                          </a:solidFill>
                          <a:latin typeface="+mn-lt"/>
                          <a:ea typeface="+mn-ea"/>
                          <a:cs typeface="+mn-cs"/>
                        </a:rPr>
                        <a:t>Value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75961911"/>
                  </a:ext>
                </a:extLst>
              </a:tr>
              <a:tr h="487814">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ML Problem Spaces</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Classification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Regression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Forecasting</a:t>
                      </a:r>
                      <a:r>
                        <a:rPr lang="ja-JP" alt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a:t>
                      </a:r>
                      <a:r>
                        <a:rPr lang="en-US" altLang="ja-JP"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(Public</a:t>
                      </a:r>
                      <a:r>
                        <a:rPr lang="ja-JP" alt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a:t>
                      </a:r>
                      <a:r>
                        <a:rPr lang="en-US" altLang="ja-JP"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Preview)</a:t>
                      </a:r>
                      <a:endPar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29323837"/>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Frameworks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37816580"/>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Languages </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Python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5595580"/>
                  </a:ext>
                </a:extLst>
              </a:tr>
              <a:tr h="699907">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Type and Data Formats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Numerical</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Text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 supported data formats (</a:t>
                      </a:r>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Numpy</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Pandas)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0854544"/>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sources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lvl="1"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Files, Azure Blob Storage</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6175610"/>
                  </a:ext>
                </a:extLst>
              </a:tr>
              <a:tr h="487814">
                <a:tc rowSpan="2">
                  <a:txBody>
                    <a:bodyPr/>
                    <a:lstStyle/>
                    <a:p>
                      <a:r>
                        <a:rPr lang="en-US" sz="1600" dirty="0">
                          <a:solidFill>
                            <a:schemeClr val="tx2"/>
                          </a:solidFill>
                          <a:latin typeface="+mn-lt"/>
                          <a:cs typeface="Segoe UI Semilight" panose="020B0402040204020203" pitchFamily="34" charset="0"/>
                          <a:hlinkClick r:id="rId2">
                            <a:extLst>
                              <a:ext uri="{A12FA001-AC4F-418D-AE19-62706E023703}">
                                <ahyp:hlinkClr xmlns:ahyp="http://schemas.microsoft.com/office/drawing/2018/hyperlinkcolor" val="tx"/>
                              </a:ext>
                            </a:extLst>
                          </a:hlinkClick>
                        </a:rPr>
                        <a:t>Compute Target</a:t>
                      </a:r>
                      <a:endParaRPr lang="en-US" sz="1600" dirty="0">
                        <a:solidFill>
                          <a:schemeClr val="tx2"/>
                        </a:solidFill>
                        <a:latin typeface="+mn-lt"/>
                        <a:cs typeface="Segoe UI Semilight" panose="020B0402040204020203" pitchFamily="34" charset="0"/>
                      </a:endParaRPr>
                    </a:p>
                  </a:txBody>
                  <a:tcPr anchor="ctr">
                    <a:lnR w="12700" cap="flat" cmpd="sng" algn="ctr">
                      <a:solidFill>
                        <a:schemeClr val="bg2">
                          <a:lumMod val="9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Hyperparameter Tuning</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Azure ML Compute (Batch AI), Azure Databricks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7767515"/>
                  </a:ext>
                </a:extLst>
              </a:tr>
              <a:tr h="515759">
                <a:tc v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Model Selection</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Compute, Azure ML Compute (Batch AI), Azure Databricks</a:t>
                      </a:r>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60109303"/>
                  </a:ext>
                </a:extLst>
              </a:tr>
            </a:tbl>
          </a:graphicData>
        </a:graphic>
      </p:graphicFrame>
      <p:sp>
        <p:nvSpPr>
          <p:cNvPr id="6" name="タイトル 5">
            <a:extLst>
              <a:ext uri="{FF2B5EF4-FFF2-40B4-BE49-F238E27FC236}">
                <a16:creationId xmlns:a16="http://schemas.microsoft.com/office/drawing/2014/main" id="{05D86A48-5FEF-43B3-8A08-F6F04C5AF5A5}"/>
              </a:ext>
            </a:extLst>
          </p:cNvPr>
          <p:cNvSpPr>
            <a:spLocks noGrp="1"/>
          </p:cNvSpPr>
          <p:nvPr>
            <p:ph type="title"/>
          </p:nvPr>
        </p:nvSpPr>
        <p:spPr/>
        <p:txBody>
          <a:bodyPr/>
          <a:lstStyle/>
          <a:p>
            <a:r>
              <a:rPr lang="ja-JP" altLang="en-US" dirty="0"/>
              <a:t>対応範囲</a:t>
            </a:r>
          </a:p>
        </p:txBody>
      </p:sp>
    </p:spTree>
    <p:extLst>
      <p:ext uri="{BB962C8B-B14F-4D97-AF65-F5344CB8AC3E}">
        <p14:creationId xmlns:p14="http://schemas.microsoft.com/office/powerpoint/2010/main" val="324875538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529D5369-08DE-48E6-B30E-72E28C585DBF}"/>
              </a:ext>
            </a:extLst>
          </p:cNvPr>
          <p:cNvSpPr>
            <a:spLocks noGrp="1"/>
          </p:cNvSpPr>
          <p:nvPr>
            <p:ph type="title"/>
          </p:nvPr>
        </p:nvSpPr>
        <p:spPr/>
        <p:txBody>
          <a:bodyPr/>
          <a:lstStyle/>
          <a:p>
            <a:r>
              <a:rPr lang="ja-JP" altLang="en-US" dirty="0"/>
              <a:t>アルゴリズム</a:t>
            </a:r>
          </a:p>
        </p:txBody>
      </p:sp>
      <p:graphicFrame>
        <p:nvGraphicFramePr>
          <p:cNvPr id="2" name="表 1">
            <a:extLst>
              <a:ext uri="{FF2B5EF4-FFF2-40B4-BE49-F238E27FC236}">
                <a16:creationId xmlns:a16="http://schemas.microsoft.com/office/drawing/2014/main" id="{C35667D3-6645-49AA-930D-759C7C47AE96}"/>
              </a:ext>
            </a:extLst>
          </p:cNvPr>
          <p:cNvGraphicFramePr>
            <a:graphicFrameLocks noGrp="1"/>
          </p:cNvGraphicFramePr>
          <p:nvPr>
            <p:extLst/>
          </p:nvPr>
        </p:nvGraphicFramePr>
        <p:xfrm>
          <a:off x="701476" y="1064821"/>
          <a:ext cx="10552038" cy="4470696"/>
        </p:xfrm>
        <a:graphic>
          <a:graphicData uri="http://schemas.openxmlformats.org/drawingml/2006/table">
            <a:tbl>
              <a:tblPr>
                <a:tableStyleId>{793D81CF-94F2-401A-BA57-92F5A7B2D0C5}</a:tableStyleId>
              </a:tblPr>
              <a:tblGrid>
                <a:gridCol w="3517346">
                  <a:extLst>
                    <a:ext uri="{9D8B030D-6E8A-4147-A177-3AD203B41FA5}">
                      <a16:colId xmlns:a16="http://schemas.microsoft.com/office/drawing/2014/main" val="2086048973"/>
                    </a:ext>
                  </a:extLst>
                </a:gridCol>
                <a:gridCol w="3517346">
                  <a:extLst>
                    <a:ext uri="{9D8B030D-6E8A-4147-A177-3AD203B41FA5}">
                      <a16:colId xmlns:a16="http://schemas.microsoft.com/office/drawing/2014/main" val="3730393438"/>
                    </a:ext>
                  </a:extLst>
                </a:gridCol>
                <a:gridCol w="3517346">
                  <a:extLst>
                    <a:ext uri="{9D8B030D-6E8A-4147-A177-3AD203B41FA5}">
                      <a16:colId xmlns:a16="http://schemas.microsoft.com/office/drawing/2014/main" val="1317903532"/>
                    </a:ext>
                  </a:extLst>
                </a:gridCol>
              </a:tblGrid>
              <a:tr h="372558">
                <a:tc>
                  <a:txBody>
                    <a:bodyPr/>
                    <a:lstStyle/>
                    <a:p>
                      <a:pPr algn="l" fontAlgn="b"/>
                      <a:r>
                        <a:rPr lang="ja-JP" altLang="en-US" sz="1800" dirty="0">
                          <a:effectLst/>
                        </a:rPr>
                        <a:t>分類</a:t>
                      </a:r>
                      <a:endParaRPr lang="ja-JP" altLang="en-US" sz="1800" dirty="0">
                        <a:effectLst/>
                        <a:latin typeface="+mn-ea"/>
                        <a:ea typeface="+mn-ea"/>
                      </a:endParaRPr>
                    </a:p>
                  </a:txBody>
                  <a:tcPr marL="50939" marR="50939" marT="38204" marB="38204" anchor="b"/>
                </a:tc>
                <a:tc>
                  <a:txBody>
                    <a:bodyPr/>
                    <a:lstStyle/>
                    <a:p>
                      <a:pPr algn="l" fontAlgn="b"/>
                      <a:r>
                        <a:rPr lang="ja-JP" altLang="en-US" sz="1800" dirty="0">
                          <a:effectLst/>
                        </a:rPr>
                        <a:t>回帰</a:t>
                      </a:r>
                      <a:endParaRPr lang="ja-JP" altLang="en-US" sz="1800" dirty="0">
                        <a:effectLst/>
                        <a:latin typeface="+mn-ea"/>
                        <a:ea typeface="+mn-ea"/>
                      </a:endParaRPr>
                    </a:p>
                  </a:txBody>
                  <a:tcPr marL="50939" marR="50939" marT="38204" marB="38204" anchor="b"/>
                </a:tc>
                <a:tc>
                  <a:txBody>
                    <a:bodyPr/>
                    <a:lstStyle/>
                    <a:p>
                      <a:pPr algn="l" fontAlgn="b"/>
                      <a:r>
                        <a:rPr lang="ja-JP" altLang="en-US" sz="1800">
                          <a:effectLst/>
                        </a:rPr>
                        <a:t>予測</a:t>
                      </a:r>
                      <a:endParaRPr lang="ja-JP" altLang="en-US" sz="1800">
                        <a:effectLst/>
                        <a:latin typeface="+mn-ea"/>
                        <a:ea typeface="+mn-ea"/>
                      </a:endParaRPr>
                    </a:p>
                  </a:txBody>
                  <a:tcPr marL="50939" marR="50939" marT="38204" marB="38204" anchor="b"/>
                </a:tc>
                <a:extLst>
                  <a:ext uri="{0D108BD9-81ED-4DB2-BD59-A6C34878D82A}">
                    <a16:rowId xmlns:a16="http://schemas.microsoft.com/office/drawing/2014/main" val="159334677"/>
                  </a:ext>
                </a:extLst>
              </a:tr>
              <a:tr h="372558">
                <a:tc>
                  <a:txBody>
                    <a:bodyPr/>
                    <a:lstStyle/>
                    <a:p>
                      <a:pPr fontAlgn="t"/>
                      <a:r>
                        <a:rPr lang="ja-JP" altLang="en-US" sz="1800" u="none" strike="noStrike">
                          <a:effectLst/>
                          <a:hlinkClick r:id="rId2"/>
                        </a:rPr>
                        <a:t>ロジスティック回帰</a:t>
                      </a:r>
                      <a:endParaRPr lang="ja-JP" altLang="en-US" sz="1800">
                        <a:effectLst/>
                        <a:latin typeface="+mn-ea"/>
                        <a:ea typeface="+mn-ea"/>
                      </a:endParaRPr>
                    </a:p>
                  </a:txBody>
                  <a:tcPr marL="50939" marR="50939" marT="38204" marB="38204"/>
                </a:tc>
                <a:tc>
                  <a:txBody>
                    <a:bodyPr/>
                    <a:lstStyle/>
                    <a:p>
                      <a:pPr fontAlgn="t"/>
                      <a:r>
                        <a:rPr lang="en-US" sz="1800" u="none" strike="noStrike">
                          <a:effectLst/>
                          <a:hlinkClick r:id="rId3"/>
                        </a:rPr>
                        <a:t>Elastic Net</a:t>
                      </a:r>
                      <a:endParaRPr lang="en-US" sz="1800">
                        <a:effectLst/>
                        <a:latin typeface="+mn-ea"/>
                        <a:ea typeface="+mn-ea"/>
                      </a:endParaRPr>
                    </a:p>
                  </a:txBody>
                  <a:tcPr marL="50939" marR="50939" marT="38204" marB="38204"/>
                </a:tc>
                <a:tc>
                  <a:txBody>
                    <a:bodyPr/>
                    <a:lstStyle/>
                    <a:p>
                      <a:pPr fontAlgn="t"/>
                      <a:r>
                        <a:rPr lang="en-US" sz="1800" u="none" strike="noStrike">
                          <a:effectLst/>
                          <a:hlinkClick r:id="rId3"/>
                        </a:rPr>
                        <a:t>Elastic Net</a:t>
                      </a:r>
                      <a:endParaRPr lang="en-US" sz="1800">
                        <a:effectLst/>
                        <a:latin typeface="+mn-ea"/>
                        <a:ea typeface="+mn-ea"/>
                      </a:endParaRPr>
                    </a:p>
                  </a:txBody>
                  <a:tcPr marL="50939" marR="50939" marT="38204" marB="38204"/>
                </a:tc>
                <a:extLst>
                  <a:ext uri="{0D108BD9-81ED-4DB2-BD59-A6C34878D82A}">
                    <a16:rowId xmlns:a16="http://schemas.microsoft.com/office/drawing/2014/main" val="1823734185"/>
                  </a:ext>
                </a:extLst>
              </a:tr>
              <a:tr h="372558">
                <a:tc>
                  <a:txBody>
                    <a:bodyPr/>
                    <a:lstStyle/>
                    <a:p>
                      <a:pPr fontAlgn="t"/>
                      <a:r>
                        <a:rPr lang="zh-TW" altLang="en-US" sz="1800" u="none" strike="noStrike">
                          <a:effectLst/>
                          <a:hlinkClick r:id="rId4"/>
                        </a:rPr>
                        <a:t>確率的勾配降下法 </a:t>
                      </a:r>
                      <a:r>
                        <a:rPr lang="en-US" altLang="zh-TW" sz="1800" u="none" strike="noStrike">
                          <a:effectLst/>
                          <a:hlinkClick r:id="rId4"/>
                        </a:rPr>
                        <a:t>(SGD)</a:t>
                      </a:r>
                      <a:endParaRPr lang="zh-TW" altLang="en-US" sz="1800">
                        <a:effectLst/>
                        <a:latin typeface="+mn-ea"/>
                        <a:ea typeface="+mn-ea"/>
                      </a:endParaRPr>
                    </a:p>
                  </a:txBody>
                  <a:tcPr marL="50939" marR="50939" marT="38204" marB="38204"/>
                </a:tc>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extLst>
                  <a:ext uri="{0D108BD9-81ED-4DB2-BD59-A6C34878D82A}">
                    <a16:rowId xmlns:a16="http://schemas.microsoft.com/office/drawing/2014/main" val="2765708075"/>
                  </a:ext>
                </a:extLst>
              </a:tr>
              <a:tr h="372558">
                <a:tc>
                  <a:txBody>
                    <a:bodyPr/>
                    <a:lstStyle/>
                    <a:p>
                      <a:pPr fontAlgn="t"/>
                      <a:r>
                        <a:rPr lang="ja-JP" altLang="en-US" sz="1800" u="none" strike="noStrike">
                          <a:effectLst/>
                          <a:hlinkClick r:id="rId6"/>
                        </a:rPr>
                        <a:t>単純ベイズ</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7"/>
                        </a:rPr>
                        <a:t>勾配ブースティング</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7"/>
                        </a:rPr>
                        <a:t>勾配ブースティング</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866682583"/>
                  </a:ext>
                </a:extLst>
              </a:tr>
              <a:tr h="372558">
                <a:tc>
                  <a:txBody>
                    <a:bodyPr/>
                    <a:lstStyle/>
                    <a:p>
                      <a:pPr fontAlgn="t"/>
                      <a:r>
                        <a:rPr lang="en-US" altLang="ja-JP" sz="1800" u="none" strike="noStrike">
                          <a:effectLst/>
                          <a:hlinkClick r:id="rId8"/>
                        </a:rPr>
                        <a:t>C </a:t>
                      </a:r>
                      <a:r>
                        <a:rPr lang="ja-JP" altLang="en-US" sz="1800" u="none" strike="noStrike">
                          <a:effectLst/>
                          <a:hlinkClick r:id="rId8"/>
                        </a:rPr>
                        <a:t>のサポート ベクター分類 </a:t>
                      </a:r>
                      <a:r>
                        <a:rPr lang="en-US" altLang="ja-JP" sz="1800" u="none" strike="noStrike">
                          <a:effectLst/>
                          <a:hlinkClick r:id="rId8"/>
                        </a:rPr>
                        <a:t>(SVC)</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9"/>
                        </a:rPr>
                        <a:t>デシジョン ツリー</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9"/>
                        </a:rPr>
                        <a:t>デシジョン ツリー</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2039973493"/>
                  </a:ext>
                </a:extLst>
              </a:tr>
              <a:tr h="372558">
                <a:tc>
                  <a:txBody>
                    <a:bodyPr/>
                    <a:lstStyle/>
                    <a:p>
                      <a:pPr fontAlgn="t"/>
                      <a:r>
                        <a:rPr lang="en-US" sz="1800" u="none" strike="noStrike">
                          <a:effectLst/>
                          <a:hlinkClick r:id="rId8"/>
                        </a:rPr>
                        <a:t>Linear SVC</a:t>
                      </a:r>
                      <a:endParaRPr lang="en-US" sz="1800">
                        <a:effectLst/>
                        <a:latin typeface="+mn-ea"/>
                        <a:ea typeface="+mn-ea"/>
                      </a:endParaRPr>
                    </a:p>
                  </a:txBody>
                  <a:tcPr marL="50939" marR="50939" marT="38204" marB="38204"/>
                </a:tc>
                <a:tc>
                  <a:txBody>
                    <a:bodyPr/>
                    <a:lstStyle/>
                    <a:p>
                      <a:pPr fontAlgn="t"/>
                      <a:r>
                        <a:rPr lang="en-US" altLang="ja-JP" sz="1800" u="none" strike="noStrike">
                          <a:effectLst/>
                          <a:hlinkClick r:id="rId10"/>
                        </a:rPr>
                        <a:t>K </a:t>
                      </a:r>
                      <a:r>
                        <a:rPr lang="ja-JP" altLang="en-US" sz="1800" u="none" strike="noStrike">
                          <a:effectLst/>
                          <a:hlinkClick r:id="rId10"/>
                        </a:rPr>
                        <a:t>ニアレスト ネイバー</a:t>
                      </a:r>
                      <a:endParaRPr lang="ja-JP" altLang="en-US" sz="1800">
                        <a:effectLst/>
                        <a:latin typeface="+mn-ea"/>
                        <a:ea typeface="+mn-ea"/>
                      </a:endParaRPr>
                    </a:p>
                  </a:txBody>
                  <a:tcPr marL="50939" marR="50939" marT="38204" marB="38204"/>
                </a:tc>
                <a:tc>
                  <a:txBody>
                    <a:bodyPr/>
                    <a:lstStyle/>
                    <a:p>
                      <a:pPr fontAlgn="t"/>
                      <a:r>
                        <a:rPr lang="en-US" altLang="ja-JP" sz="1800" u="none" strike="noStrike">
                          <a:effectLst/>
                          <a:hlinkClick r:id="rId10"/>
                        </a:rPr>
                        <a:t>K </a:t>
                      </a:r>
                      <a:r>
                        <a:rPr lang="ja-JP" altLang="en-US" sz="1800" u="none" strike="noStrike">
                          <a:effectLst/>
                          <a:hlinkClick r:id="rId10"/>
                        </a:rPr>
                        <a:t>ニアレスト ネイバー</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4152960021"/>
                  </a:ext>
                </a:extLst>
              </a:tr>
              <a:tr h="372558">
                <a:tc>
                  <a:txBody>
                    <a:bodyPr/>
                    <a:lstStyle/>
                    <a:p>
                      <a:pPr fontAlgn="t"/>
                      <a:r>
                        <a:rPr lang="en-US" altLang="ja-JP" sz="1800" u="none" strike="noStrike">
                          <a:effectLst/>
                          <a:hlinkClick r:id="rId11"/>
                        </a:rPr>
                        <a:t>K </a:t>
                      </a:r>
                      <a:r>
                        <a:rPr lang="ja-JP" altLang="en-US" sz="1800" u="none" strike="noStrike">
                          <a:effectLst/>
                          <a:hlinkClick r:id="rId11"/>
                        </a:rPr>
                        <a:t>ニアレスト ネイバー</a:t>
                      </a:r>
                      <a:endParaRPr lang="ja-JP" altLang="en-US" sz="1800">
                        <a:effectLst/>
                        <a:latin typeface="+mn-ea"/>
                        <a:ea typeface="+mn-ea"/>
                      </a:endParaRPr>
                    </a:p>
                  </a:txBody>
                  <a:tcPr marL="50939" marR="50939" marT="38204" marB="38204"/>
                </a:tc>
                <a:tc>
                  <a:txBody>
                    <a:bodyPr/>
                    <a:lstStyle/>
                    <a:p>
                      <a:pPr fontAlgn="t"/>
                      <a:r>
                        <a:rPr lang="en-US" sz="1800" u="none" strike="noStrike">
                          <a:effectLst/>
                          <a:hlinkClick r:id="rId12"/>
                        </a:rPr>
                        <a:t>LARS Lasso</a:t>
                      </a:r>
                      <a:endParaRPr lang="en-US" sz="1800">
                        <a:effectLst/>
                        <a:latin typeface="+mn-ea"/>
                        <a:ea typeface="+mn-ea"/>
                      </a:endParaRPr>
                    </a:p>
                  </a:txBody>
                  <a:tcPr marL="50939" marR="50939" marT="38204" marB="38204"/>
                </a:tc>
                <a:tc>
                  <a:txBody>
                    <a:bodyPr/>
                    <a:lstStyle/>
                    <a:p>
                      <a:pPr fontAlgn="t"/>
                      <a:r>
                        <a:rPr lang="en-US" sz="1800" u="none" strike="noStrike">
                          <a:effectLst/>
                          <a:hlinkClick r:id="rId12"/>
                        </a:rPr>
                        <a:t>LARS Lasso</a:t>
                      </a:r>
                      <a:endParaRPr lang="en-US" sz="1800">
                        <a:effectLst/>
                        <a:latin typeface="+mn-ea"/>
                        <a:ea typeface="+mn-ea"/>
                      </a:endParaRPr>
                    </a:p>
                  </a:txBody>
                  <a:tcPr marL="50939" marR="50939" marT="38204" marB="38204"/>
                </a:tc>
                <a:extLst>
                  <a:ext uri="{0D108BD9-81ED-4DB2-BD59-A6C34878D82A}">
                    <a16:rowId xmlns:a16="http://schemas.microsoft.com/office/drawing/2014/main" val="1142919057"/>
                  </a:ext>
                </a:extLst>
              </a:tr>
              <a:tr h="372558">
                <a:tc>
                  <a:txBody>
                    <a:bodyPr/>
                    <a:lstStyle/>
                    <a:p>
                      <a:pPr fontAlgn="t"/>
                      <a:r>
                        <a:rPr lang="ja-JP" altLang="en-US" sz="1800" u="none" strike="noStrike">
                          <a:effectLst/>
                          <a:hlinkClick r:id="rId13"/>
                        </a:rPr>
                        <a:t>デシジョン ツリー</a:t>
                      </a:r>
                      <a:endParaRPr lang="ja-JP" altLang="en-US" sz="1800">
                        <a:effectLst/>
                        <a:latin typeface="+mn-ea"/>
                        <a:ea typeface="+mn-ea"/>
                      </a:endParaRPr>
                    </a:p>
                  </a:txBody>
                  <a:tcPr marL="50939" marR="50939" marT="38204" marB="38204"/>
                </a:tc>
                <a:tc>
                  <a:txBody>
                    <a:bodyPr/>
                    <a:lstStyle/>
                    <a:p>
                      <a:pPr fontAlgn="t"/>
                      <a:r>
                        <a:rPr lang="zh-TW" altLang="en-US" sz="1800" u="none" strike="noStrike">
                          <a:effectLst/>
                          <a:hlinkClick r:id="rId14"/>
                        </a:rPr>
                        <a:t>確率的勾配降下法 </a:t>
                      </a:r>
                      <a:r>
                        <a:rPr lang="en-US" altLang="zh-TW" sz="1800" u="none" strike="noStrike">
                          <a:effectLst/>
                          <a:hlinkClick r:id="rId14"/>
                        </a:rPr>
                        <a:t>(SGD)</a:t>
                      </a:r>
                      <a:endParaRPr lang="zh-TW" altLang="en-US" sz="1800">
                        <a:effectLst/>
                        <a:latin typeface="+mn-ea"/>
                        <a:ea typeface="+mn-ea"/>
                      </a:endParaRPr>
                    </a:p>
                  </a:txBody>
                  <a:tcPr marL="50939" marR="50939" marT="38204" marB="38204"/>
                </a:tc>
                <a:tc>
                  <a:txBody>
                    <a:bodyPr/>
                    <a:lstStyle/>
                    <a:p>
                      <a:pPr fontAlgn="t"/>
                      <a:r>
                        <a:rPr lang="zh-TW" altLang="en-US" sz="1800" u="none" strike="noStrike">
                          <a:effectLst/>
                          <a:hlinkClick r:id="rId14"/>
                        </a:rPr>
                        <a:t>確率的勾配降下法 </a:t>
                      </a:r>
                      <a:r>
                        <a:rPr lang="en-US" altLang="zh-TW" sz="1800" u="none" strike="noStrike">
                          <a:effectLst/>
                          <a:hlinkClick r:id="rId14"/>
                        </a:rPr>
                        <a:t>(SGD)</a:t>
                      </a:r>
                      <a:endParaRPr lang="zh-TW" altLang="en-US" sz="1800">
                        <a:effectLst/>
                        <a:latin typeface="+mn-ea"/>
                        <a:ea typeface="+mn-ea"/>
                      </a:endParaRPr>
                    </a:p>
                  </a:txBody>
                  <a:tcPr marL="50939" marR="50939" marT="38204" marB="38204"/>
                </a:tc>
                <a:extLst>
                  <a:ext uri="{0D108BD9-81ED-4DB2-BD59-A6C34878D82A}">
                    <a16:rowId xmlns:a16="http://schemas.microsoft.com/office/drawing/2014/main" val="1150314585"/>
                  </a:ext>
                </a:extLst>
              </a:tr>
              <a:tr h="372558">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2973503394"/>
                  </a:ext>
                </a:extLst>
              </a:tr>
              <a:tr h="372558">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extLst>
                  <a:ext uri="{0D108BD9-81ED-4DB2-BD59-A6C34878D82A}">
                    <a16:rowId xmlns:a16="http://schemas.microsoft.com/office/drawing/2014/main" val="981238388"/>
                  </a:ext>
                </a:extLst>
              </a:tr>
              <a:tr h="372558">
                <a:tc>
                  <a:txBody>
                    <a:bodyPr/>
                    <a:lstStyle/>
                    <a:p>
                      <a:pPr fontAlgn="t"/>
                      <a:r>
                        <a:rPr lang="ja-JP" altLang="en-US" sz="1800" u="none" strike="noStrike">
                          <a:effectLst/>
                          <a:hlinkClick r:id="rId17"/>
                        </a:rPr>
                        <a:t>勾配ブースティング</a:t>
                      </a:r>
                      <a:endParaRPr lang="ja-JP" altLang="en-US" sz="1800">
                        <a:effectLst/>
                        <a:latin typeface="+mn-ea"/>
                        <a:ea typeface="+mn-ea"/>
                      </a:endParaRPr>
                    </a:p>
                  </a:txBody>
                  <a:tcPr marL="50939" marR="50939" marT="38204" marB="38204"/>
                </a:tc>
                <a:tc>
                  <a:txBody>
                    <a:bodyPr/>
                    <a:lstStyle/>
                    <a:p>
                      <a:pPr fontAlgn="t"/>
                      <a:endParaRPr lang="ja-JP" altLang="en-US" sz="1800">
                        <a:effectLst/>
                        <a:latin typeface="+mn-ea"/>
                        <a:ea typeface="+mn-ea"/>
                      </a:endParaRPr>
                    </a:p>
                  </a:txBody>
                  <a:tcPr marL="50939" marR="50939" marT="38204" marB="38204"/>
                </a:tc>
                <a:tc>
                  <a:txBody>
                    <a:bodyPr/>
                    <a:lstStyle/>
                    <a:p>
                      <a:pPr fontAlgn="t"/>
                      <a:endParaRPr lang="ja-JP" altLang="en-US" sz="1800">
                        <a:effectLst/>
                        <a:latin typeface="+mn-ea"/>
                        <a:ea typeface="+mn-ea"/>
                      </a:endParaRPr>
                    </a:p>
                  </a:txBody>
                  <a:tcPr marL="50939" marR="50939" marT="38204" marB="38204"/>
                </a:tc>
                <a:extLst>
                  <a:ext uri="{0D108BD9-81ED-4DB2-BD59-A6C34878D82A}">
                    <a16:rowId xmlns:a16="http://schemas.microsoft.com/office/drawing/2014/main" val="1424876757"/>
                  </a:ext>
                </a:extLst>
              </a:tr>
              <a:tr h="372558">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tc>
                  <a:txBody>
                    <a:bodyPr/>
                    <a:lstStyle/>
                    <a:p>
                      <a:endParaRPr kumimoji="1" lang="ja-JP" altLang="en-US" sz="1800">
                        <a:latin typeface="+mn-ea"/>
                        <a:ea typeface="+mn-ea"/>
                      </a:endParaRPr>
                    </a:p>
                  </a:txBody>
                  <a:tcPr marL="45845" marR="45845" marT="22923" marB="22923"/>
                </a:tc>
                <a:tc>
                  <a:txBody>
                    <a:bodyPr/>
                    <a:lstStyle/>
                    <a:p>
                      <a:endParaRPr kumimoji="1" lang="ja-JP" altLang="en-US" sz="1800" dirty="0">
                        <a:latin typeface="+mn-ea"/>
                        <a:ea typeface="+mn-ea"/>
                      </a:endParaRPr>
                    </a:p>
                  </a:txBody>
                  <a:tcPr marL="45845" marR="45845" marT="22923" marB="22923"/>
                </a:tc>
                <a:extLst>
                  <a:ext uri="{0D108BD9-81ED-4DB2-BD59-A6C34878D82A}">
                    <a16:rowId xmlns:a16="http://schemas.microsoft.com/office/drawing/2014/main" val="1599681932"/>
                  </a:ext>
                </a:extLst>
              </a:tr>
            </a:tbl>
          </a:graphicData>
        </a:graphic>
      </p:graphicFrame>
      <p:sp>
        <p:nvSpPr>
          <p:cNvPr id="6" name="テキスト ボックス 5">
            <a:extLst>
              <a:ext uri="{FF2B5EF4-FFF2-40B4-BE49-F238E27FC236}">
                <a16:creationId xmlns:a16="http://schemas.microsoft.com/office/drawing/2014/main" id="{831D5AC7-BC80-4CB2-8C09-8FF94DA76D73}"/>
              </a:ext>
            </a:extLst>
          </p:cNvPr>
          <p:cNvSpPr txBox="1"/>
          <p:nvPr/>
        </p:nvSpPr>
        <p:spPr>
          <a:xfrm>
            <a:off x="858851" y="5816262"/>
            <a:ext cx="10225136" cy="461665"/>
          </a:xfrm>
          <a:prstGeom prst="rect">
            <a:avLst/>
          </a:prstGeom>
          <a:noFill/>
        </p:spPr>
        <p:txBody>
          <a:bodyPr wrap="square" lIns="182880" tIns="146304" rIns="182880" bIns="146304" rtlCol="0">
            <a:spAutoFit/>
          </a:bodyPr>
          <a:lstStyle/>
          <a:p>
            <a:pPr algn="ctr">
              <a:lnSpc>
                <a:spcPct val="90000"/>
              </a:lnSpc>
              <a:spcAft>
                <a:spcPts val="600"/>
              </a:spcAft>
            </a:pPr>
            <a:r>
              <a:rPr lang="en-US" altLang="ja-JP" sz="1200" dirty="0">
                <a:gradFill>
                  <a:gsLst>
                    <a:gs pos="2917">
                      <a:schemeClr val="tx1"/>
                    </a:gs>
                    <a:gs pos="30000">
                      <a:schemeClr val="tx1"/>
                    </a:gs>
                  </a:gsLst>
                  <a:lin ang="5400000" scaled="0"/>
                </a:gradFill>
              </a:rPr>
              <a:t>https://docs.microsoft.com/ja-jp/azure/machine-learning/service/how-to-configure-auto-train</a:t>
            </a:r>
            <a:endParaRPr kumimoji="1" lang="ja-JP" altLang="en-US" sz="1200" dirty="0" err="1">
              <a:gradFill>
                <a:gsLst>
                  <a:gs pos="2917">
                    <a:schemeClr val="tx1"/>
                  </a:gs>
                  <a:gs pos="30000">
                    <a:schemeClr val="tx1"/>
                  </a:gs>
                </a:gsLst>
                <a:lin ang="5400000" scaled="0"/>
              </a:gradFill>
            </a:endParaRPr>
          </a:p>
        </p:txBody>
      </p:sp>
      <p:sp>
        <p:nvSpPr>
          <p:cNvPr id="5" name="正方形/長方形 4">
            <a:extLst>
              <a:ext uri="{FF2B5EF4-FFF2-40B4-BE49-F238E27FC236}">
                <a16:creationId xmlns:a16="http://schemas.microsoft.com/office/drawing/2014/main" id="{CEC16253-8B9A-44F3-B5C1-D71FA3ABB51C}"/>
              </a:ext>
            </a:extLst>
          </p:cNvPr>
          <p:cNvSpPr/>
          <p:nvPr/>
        </p:nvSpPr>
        <p:spPr bwMode="auto">
          <a:xfrm rot="2700000">
            <a:off x="10096962" y="718514"/>
            <a:ext cx="2778318" cy="29954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ja-JP" sz="2000" dirty="0">
                <a:gradFill>
                  <a:gsLst>
                    <a:gs pos="40075">
                      <a:srgbClr val="FFFFFF"/>
                    </a:gs>
                    <a:gs pos="30000">
                      <a:srgbClr val="FFFFFF"/>
                    </a:gs>
                  </a:gsLst>
                  <a:lin ang="5400000" scaled="0"/>
                </a:gradFill>
              </a:rPr>
              <a:t>Public Preview</a:t>
            </a:r>
            <a:endParaRPr kumimoji="1" lang="ja-JP" altLang="en-US" sz="2000" dirty="0">
              <a:gradFill>
                <a:gsLst>
                  <a:gs pos="40075">
                    <a:srgbClr val="FFFFFF"/>
                  </a:gs>
                  <a:gs pos="30000">
                    <a:srgbClr val="FFFFFF"/>
                  </a:gs>
                </a:gsLst>
                <a:lin ang="5400000" scaled="0"/>
              </a:gradFill>
            </a:endParaRPr>
          </a:p>
        </p:txBody>
      </p:sp>
      <p:sp>
        <p:nvSpPr>
          <p:cNvPr id="3" name="テキスト ボックス 2">
            <a:extLst>
              <a:ext uri="{FF2B5EF4-FFF2-40B4-BE49-F238E27FC236}">
                <a16:creationId xmlns:a16="http://schemas.microsoft.com/office/drawing/2014/main" id="{702A578F-CAEE-4699-8CBF-F0A3BE087DF3}"/>
              </a:ext>
            </a:extLst>
          </p:cNvPr>
          <p:cNvSpPr txBox="1"/>
          <p:nvPr/>
        </p:nvSpPr>
        <p:spPr>
          <a:xfrm>
            <a:off x="2855640" y="5524730"/>
            <a:ext cx="6910358" cy="517065"/>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1600" dirty="0">
                <a:gradFill>
                  <a:gsLst>
                    <a:gs pos="2917">
                      <a:schemeClr val="tx1"/>
                    </a:gs>
                    <a:gs pos="30000">
                      <a:schemeClr val="tx1"/>
                    </a:gs>
                  </a:gsLst>
                  <a:lin ang="5400000" scaled="0"/>
                </a:gradFill>
              </a:rPr>
              <a:t>予測は</a:t>
            </a:r>
            <a:r>
              <a:rPr kumimoji="1" lang="en-US" altLang="ja-JP" sz="1600" dirty="0">
                <a:gradFill>
                  <a:gsLst>
                    <a:gs pos="2917">
                      <a:schemeClr val="tx1"/>
                    </a:gs>
                    <a:gs pos="30000">
                      <a:schemeClr val="tx1"/>
                    </a:gs>
                  </a:gsLst>
                  <a:lin ang="5400000" scaled="0"/>
                </a:gradFill>
              </a:rPr>
              <a:t>Public Preview</a:t>
            </a:r>
            <a:endParaRPr kumimoji="1" lang="ja-JP" altLang="en-US"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1580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処理 2">
            <a:extLst>
              <a:ext uri="{FF2B5EF4-FFF2-40B4-BE49-F238E27FC236}">
                <a16:creationId xmlns:a16="http://schemas.microsoft.com/office/drawing/2014/main" id="{0B2CA32A-B0B1-45D7-B189-5417BE8F7626}"/>
              </a:ext>
            </a:extLst>
          </p:cNvPr>
          <p:cNvSpPr/>
          <p:nvPr/>
        </p:nvSpPr>
        <p:spPr bwMode="auto">
          <a:xfrm>
            <a:off x="1055440" y="976497"/>
            <a:ext cx="2024650" cy="107855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2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DCB00878-9F33-43BC-9991-FE3731EDBC00}"/>
              </a:ext>
            </a:extLst>
          </p:cNvPr>
          <p:cNvSpPr>
            <a:spLocks noGrp="1"/>
          </p:cNvSpPr>
          <p:nvPr>
            <p:ph type="title"/>
          </p:nvPr>
        </p:nvSpPr>
        <p:spPr/>
        <p:txBody>
          <a:bodyPr/>
          <a:lstStyle/>
          <a:p>
            <a:r>
              <a:rPr lang="ja-JP" altLang="en-US" dirty="0"/>
              <a:t>モデル開発は繰り返す</a:t>
            </a:r>
            <a:endParaRPr lang="en-US" dirty="0"/>
          </a:p>
        </p:txBody>
      </p:sp>
      <p:sp>
        <p:nvSpPr>
          <p:cNvPr id="9" name="Oval 8">
            <a:extLst>
              <a:ext uri="{FF2B5EF4-FFF2-40B4-BE49-F238E27FC236}">
                <a16:creationId xmlns:a16="http://schemas.microsoft.com/office/drawing/2014/main" id="{1AD47732-8750-4595-A10A-A75A795D60FB}"/>
              </a:ext>
            </a:extLst>
          </p:cNvPr>
          <p:cNvSpPr/>
          <p:nvPr/>
        </p:nvSpPr>
        <p:spPr bwMode="auto">
          <a:xfrm>
            <a:off x="3582576" y="1494470"/>
            <a:ext cx="3719116" cy="3618294"/>
          </a:xfrm>
          <a:prstGeom prst="ellipse">
            <a:avLst/>
          </a:prstGeom>
          <a:solidFill>
            <a:schemeClr val="bg1">
              <a:lumMod val="95000"/>
            </a:schemeClr>
          </a:solidFill>
          <a:ln w="19050" cap="flat" cmpd="sng" algn="ctr">
            <a:solidFill>
              <a:srgbClr val="0078D4"/>
            </a:solid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10" name="Oval 9">
            <a:extLst>
              <a:ext uri="{FF2B5EF4-FFF2-40B4-BE49-F238E27FC236}">
                <a16:creationId xmlns:a16="http://schemas.microsoft.com/office/drawing/2014/main" id="{D2F70CD4-6302-4E4D-AF68-36DE6421D590}"/>
              </a:ext>
            </a:extLst>
          </p:cNvPr>
          <p:cNvSpPr/>
          <p:nvPr/>
        </p:nvSpPr>
        <p:spPr bwMode="auto">
          <a:xfrm>
            <a:off x="5159478" y="1278195"/>
            <a:ext cx="565312" cy="565312"/>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1"/>
              </a:solidFill>
              <a:effectLst/>
              <a:uLnTx/>
              <a:uFillTx/>
              <a:cs typeface="Segoe UI" pitchFamily="34" charset="0"/>
            </a:endParaRPr>
          </a:p>
        </p:txBody>
      </p:sp>
      <p:sp>
        <p:nvSpPr>
          <p:cNvPr id="12" name="Rectangle 2">
            <a:extLst>
              <a:ext uri="{FF2B5EF4-FFF2-40B4-BE49-F238E27FC236}">
                <a16:creationId xmlns:a16="http://schemas.microsoft.com/office/drawing/2014/main" id="{C4FAE54B-6329-4DFA-AA0F-7FB0892FCE2E}"/>
              </a:ext>
            </a:extLst>
          </p:cNvPr>
          <p:cNvSpPr txBox="1">
            <a:spLocks noChangeArrowheads="1"/>
          </p:cNvSpPr>
          <p:nvPr/>
        </p:nvSpPr>
        <p:spPr bwMode="auto">
          <a:xfrm>
            <a:off x="4119784" y="958309"/>
            <a:ext cx="2310688" cy="39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1. </a:t>
            </a:r>
            <a:r>
              <a:rPr lang="ja-JP" altLang="en-US" sz="2000" kern="0" dirty="0">
                <a:solidFill>
                  <a:srgbClr val="080808"/>
                </a:solidFill>
                <a:latin typeface="+mn-lt"/>
              </a:rPr>
              <a:t>課題の特定</a:t>
            </a:r>
            <a:endParaRPr lang="en-US" altLang="en-US" sz="2000" kern="0" dirty="0">
              <a:solidFill>
                <a:srgbClr val="080808"/>
              </a:solidFill>
              <a:latin typeface="+mn-lt"/>
            </a:endParaRPr>
          </a:p>
        </p:txBody>
      </p:sp>
      <p:sp>
        <p:nvSpPr>
          <p:cNvPr id="13" name="Oval 12">
            <a:extLst>
              <a:ext uri="{FF2B5EF4-FFF2-40B4-BE49-F238E27FC236}">
                <a16:creationId xmlns:a16="http://schemas.microsoft.com/office/drawing/2014/main" id="{EFB807CF-C8AD-40E2-8CAF-9AE7C749BD5E}"/>
              </a:ext>
            </a:extLst>
          </p:cNvPr>
          <p:cNvSpPr/>
          <p:nvPr/>
        </p:nvSpPr>
        <p:spPr bwMode="auto">
          <a:xfrm>
            <a:off x="6678993" y="2055056"/>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5" name="Rectangle 2">
            <a:extLst>
              <a:ext uri="{FF2B5EF4-FFF2-40B4-BE49-F238E27FC236}">
                <a16:creationId xmlns:a16="http://schemas.microsoft.com/office/drawing/2014/main" id="{455DA254-5D82-48A4-8B8F-05534EA7622D}"/>
              </a:ext>
            </a:extLst>
          </p:cNvPr>
          <p:cNvSpPr txBox="1">
            <a:spLocks noChangeArrowheads="1"/>
          </p:cNvSpPr>
          <p:nvPr/>
        </p:nvSpPr>
        <p:spPr bwMode="auto">
          <a:xfrm>
            <a:off x="6992846" y="1671424"/>
            <a:ext cx="2900062" cy="4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2. </a:t>
            </a:r>
            <a:r>
              <a:rPr lang="ja-JP" altLang="en-US" sz="2000" kern="0" dirty="0">
                <a:solidFill>
                  <a:srgbClr val="080808"/>
                </a:solidFill>
                <a:latin typeface="+mn-lt"/>
              </a:rPr>
              <a:t>データの取得と加工</a:t>
            </a:r>
            <a:endParaRPr lang="en-US" altLang="en-US" sz="2000" kern="0" dirty="0">
              <a:solidFill>
                <a:srgbClr val="080808"/>
              </a:solidFill>
              <a:latin typeface="+mn-lt"/>
            </a:endParaRPr>
          </a:p>
        </p:txBody>
      </p:sp>
      <p:sp>
        <p:nvSpPr>
          <p:cNvPr id="18" name="Oval 17">
            <a:extLst>
              <a:ext uri="{FF2B5EF4-FFF2-40B4-BE49-F238E27FC236}">
                <a16:creationId xmlns:a16="http://schemas.microsoft.com/office/drawing/2014/main" id="{111DC8D6-ACED-4D8C-850D-94F49BA7E9E0}"/>
              </a:ext>
            </a:extLst>
          </p:cNvPr>
          <p:cNvSpPr/>
          <p:nvPr/>
        </p:nvSpPr>
        <p:spPr bwMode="auto">
          <a:xfrm>
            <a:off x="7042358" y="321056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ectangle 2">
            <a:extLst>
              <a:ext uri="{FF2B5EF4-FFF2-40B4-BE49-F238E27FC236}">
                <a16:creationId xmlns:a16="http://schemas.microsoft.com/office/drawing/2014/main" id="{177B8049-D667-4BDD-B3FC-EDE680EAA165}"/>
              </a:ext>
            </a:extLst>
          </p:cNvPr>
          <p:cNvSpPr txBox="1">
            <a:spLocks noChangeArrowheads="1"/>
          </p:cNvSpPr>
          <p:nvPr/>
        </p:nvSpPr>
        <p:spPr bwMode="auto">
          <a:xfrm>
            <a:off x="7507417" y="2815594"/>
            <a:ext cx="3388249" cy="47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3. </a:t>
            </a:r>
            <a:r>
              <a:rPr lang="ja-JP" altLang="en-US" sz="2000" kern="0" dirty="0">
                <a:solidFill>
                  <a:srgbClr val="080808"/>
                </a:solidFill>
                <a:latin typeface="+mn-lt"/>
              </a:rPr>
              <a:t>モデルの設計</a:t>
            </a:r>
            <a:endParaRPr lang="en-US" altLang="en-US" sz="2000" kern="0" dirty="0">
              <a:solidFill>
                <a:srgbClr val="080808"/>
              </a:solidFill>
              <a:latin typeface="+mn-lt"/>
            </a:endParaRPr>
          </a:p>
        </p:txBody>
      </p:sp>
      <p:sp>
        <p:nvSpPr>
          <p:cNvPr id="23" name="Rectangle 2">
            <a:extLst>
              <a:ext uri="{FF2B5EF4-FFF2-40B4-BE49-F238E27FC236}">
                <a16:creationId xmlns:a16="http://schemas.microsoft.com/office/drawing/2014/main" id="{51701762-4AB9-4517-88BB-A0193EFA9AAE}"/>
              </a:ext>
            </a:extLst>
          </p:cNvPr>
          <p:cNvSpPr txBox="1">
            <a:spLocks noChangeArrowheads="1"/>
          </p:cNvSpPr>
          <p:nvPr/>
        </p:nvSpPr>
        <p:spPr bwMode="auto">
          <a:xfrm>
            <a:off x="5189496" y="3931394"/>
            <a:ext cx="1687371" cy="34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4. </a:t>
            </a:r>
            <a:r>
              <a:rPr lang="ja-JP" altLang="en-US" sz="2000" kern="0" dirty="0">
                <a:solidFill>
                  <a:srgbClr val="080808"/>
                </a:solidFill>
                <a:latin typeface="+mn-lt"/>
              </a:rPr>
              <a:t>モデルの作成</a:t>
            </a:r>
            <a:endParaRPr lang="en-US" altLang="en-US" sz="2000" kern="0" dirty="0">
              <a:solidFill>
                <a:srgbClr val="080808"/>
              </a:solidFill>
              <a:latin typeface="+mn-lt"/>
            </a:endParaRPr>
          </a:p>
        </p:txBody>
      </p:sp>
      <p:sp>
        <p:nvSpPr>
          <p:cNvPr id="24" name="Oval 23">
            <a:extLst>
              <a:ext uri="{FF2B5EF4-FFF2-40B4-BE49-F238E27FC236}">
                <a16:creationId xmlns:a16="http://schemas.microsoft.com/office/drawing/2014/main" id="{EA10D7F7-D604-4D5A-A409-5FC7CCA51126}"/>
              </a:ext>
            </a:extLst>
          </p:cNvPr>
          <p:cNvSpPr/>
          <p:nvPr/>
        </p:nvSpPr>
        <p:spPr bwMode="auto">
          <a:xfrm>
            <a:off x="3721478" y="418578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6" name="Rectangle 2">
            <a:extLst>
              <a:ext uri="{FF2B5EF4-FFF2-40B4-BE49-F238E27FC236}">
                <a16:creationId xmlns:a16="http://schemas.microsoft.com/office/drawing/2014/main" id="{F3B6401A-767E-4485-92FA-251164D326F3}"/>
              </a:ext>
            </a:extLst>
          </p:cNvPr>
          <p:cNvSpPr txBox="1">
            <a:spLocks noChangeArrowheads="1"/>
          </p:cNvSpPr>
          <p:nvPr/>
        </p:nvSpPr>
        <p:spPr bwMode="auto">
          <a:xfrm>
            <a:off x="1883607" y="3935485"/>
            <a:ext cx="1768420" cy="75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5. </a:t>
            </a:r>
            <a:r>
              <a:rPr lang="ja-JP" altLang="en-US" sz="2000" kern="0" dirty="0">
                <a:solidFill>
                  <a:srgbClr val="080808"/>
                </a:solidFill>
                <a:latin typeface="+mn-lt"/>
              </a:rPr>
              <a:t>モデルの</a:t>
            </a:r>
            <a:br>
              <a:rPr lang="en-US" altLang="ja-JP" sz="2000" kern="0" dirty="0">
                <a:solidFill>
                  <a:srgbClr val="080808"/>
                </a:solidFill>
                <a:latin typeface="+mn-lt"/>
              </a:rPr>
            </a:br>
            <a:r>
              <a:rPr lang="ja-JP" altLang="en-US" sz="2000" kern="0" dirty="0">
                <a:solidFill>
                  <a:srgbClr val="080808"/>
                </a:solidFill>
                <a:latin typeface="+mn-lt"/>
              </a:rPr>
              <a:t>テストと評価</a:t>
            </a:r>
            <a:endParaRPr lang="en-US" altLang="en-US" sz="2000" kern="0" dirty="0">
              <a:solidFill>
                <a:srgbClr val="080808"/>
              </a:solidFill>
              <a:latin typeface="+mn-lt"/>
            </a:endParaRPr>
          </a:p>
        </p:txBody>
      </p:sp>
      <p:sp>
        <p:nvSpPr>
          <p:cNvPr id="27" name="Oval 26">
            <a:extLst>
              <a:ext uri="{FF2B5EF4-FFF2-40B4-BE49-F238E27FC236}">
                <a16:creationId xmlns:a16="http://schemas.microsoft.com/office/drawing/2014/main" id="{2C871665-2DEA-42CF-8A86-36B81E27D8B1}"/>
              </a:ext>
            </a:extLst>
          </p:cNvPr>
          <p:cNvSpPr/>
          <p:nvPr/>
        </p:nvSpPr>
        <p:spPr bwMode="auto">
          <a:xfrm>
            <a:off x="6273151" y="4376637"/>
            <a:ext cx="2108263" cy="2024163"/>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21" name="Oval 20">
            <a:extLst>
              <a:ext uri="{FF2B5EF4-FFF2-40B4-BE49-F238E27FC236}">
                <a16:creationId xmlns:a16="http://schemas.microsoft.com/office/drawing/2014/main" id="{8DBC1981-A4AA-4668-9A29-4E680C703946}"/>
              </a:ext>
            </a:extLst>
          </p:cNvPr>
          <p:cNvSpPr/>
          <p:nvPr/>
        </p:nvSpPr>
        <p:spPr bwMode="auto">
          <a:xfrm>
            <a:off x="6355235" y="4311577"/>
            <a:ext cx="565312" cy="565312"/>
          </a:xfrm>
          <a:prstGeom prst="ellipse">
            <a:avLst/>
          </a:prstGeom>
          <a:solidFill>
            <a:schemeClr val="bg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8" name="Rectangle 2">
            <a:extLst>
              <a:ext uri="{FF2B5EF4-FFF2-40B4-BE49-F238E27FC236}">
                <a16:creationId xmlns:a16="http://schemas.microsoft.com/office/drawing/2014/main" id="{FCF9731F-7DB5-4F48-988F-36E34CD39C4C}"/>
              </a:ext>
            </a:extLst>
          </p:cNvPr>
          <p:cNvSpPr txBox="1">
            <a:spLocks noChangeArrowheads="1"/>
          </p:cNvSpPr>
          <p:nvPr/>
        </p:nvSpPr>
        <p:spPr bwMode="auto">
          <a:xfrm>
            <a:off x="7920054" y="4172606"/>
            <a:ext cx="1087605" cy="30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a. </a:t>
            </a:r>
            <a:r>
              <a:rPr lang="ja-JP" altLang="en-US" sz="1600" kern="0" dirty="0">
                <a:solidFill>
                  <a:srgbClr val="080808"/>
                </a:solidFill>
                <a:latin typeface="+mn-lt"/>
              </a:rPr>
              <a:t>初期化</a:t>
            </a:r>
            <a:endParaRPr lang="en-US" altLang="en-US" sz="1600" kern="0" dirty="0">
              <a:solidFill>
                <a:srgbClr val="080808"/>
              </a:solidFill>
              <a:latin typeface="+mn-lt"/>
            </a:endParaRPr>
          </a:p>
        </p:txBody>
      </p:sp>
      <p:sp>
        <p:nvSpPr>
          <p:cNvPr id="29" name="Rectangle 2">
            <a:extLst>
              <a:ext uri="{FF2B5EF4-FFF2-40B4-BE49-F238E27FC236}">
                <a16:creationId xmlns:a16="http://schemas.microsoft.com/office/drawing/2014/main" id="{9FBBEC4F-EE91-4F61-A5D3-6D2A374096E6}"/>
              </a:ext>
            </a:extLst>
          </p:cNvPr>
          <p:cNvSpPr txBox="1">
            <a:spLocks noChangeArrowheads="1"/>
          </p:cNvSpPr>
          <p:nvPr/>
        </p:nvSpPr>
        <p:spPr bwMode="auto">
          <a:xfrm>
            <a:off x="8459775" y="5212114"/>
            <a:ext cx="3252849"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b. </a:t>
            </a:r>
            <a:r>
              <a:rPr lang="ja-JP" altLang="en-US" sz="1600" kern="0" dirty="0">
                <a:solidFill>
                  <a:srgbClr val="080808"/>
                </a:solidFill>
                <a:latin typeface="+mn-lt"/>
              </a:rPr>
              <a:t>データセットからミニバッチデータ取得</a:t>
            </a:r>
            <a:endParaRPr lang="en-US" altLang="en-US" sz="1600" kern="0" dirty="0">
              <a:solidFill>
                <a:srgbClr val="080808"/>
              </a:solidFill>
              <a:latin typeface="+mn-lt"/>
            </a:endParaRPr>
          </a:p>
        </p:txBody>
      </p:sp>
      <p:sp>
        <p:nvSpPr>
          <p:cNvPr id="30" name="Rectangle 2">
            <a:extLst>
              <a:ext uri="{FF2B5EF4-FFF2-40B4-BE49-F238E27FC236}">
                <a16:creationId xmlns:a16="http://schemas.microsoft.com/office/drawing/2014/main" id="{722E05B3-3BB4-4A04-AE6C-8ECE143F63C2}"/>
              </a:ext>
            </a:extLst>
          </p:cNvPr>
          <p:cNvSpPr txBox="1">
            <a:spLocks noChangeArrowheads="1"/>
          </p:cNvSpPr>
          <p:nvPr/>
        </p:nvSpPr>
        <p:spPr bwMode="auto">
          <a:xfrm>
            <a:off x="8229707" y="6049191"/>
            <a:ext cx="2665959" cy="3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c.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を計算</a:t>
            </a:r>
            <a:endParaRPr lang="en-US" altLang="en-US" sz="1600" kern="0" dirty="0">
              <a:solidFill>
                <a:srgbClr val="080808"/>
              </a:solidFill>
              <a:latin typeface="+mn-lt"/>
            </a:endParaRPr>
          </a:p>
        </p:txBody>
      </p:sp>
      <p:sp>
        <p:nvSpPr>
          <p:cNvPr id="31" name="Rectangle 2">
            <a:extLst>
              <a:ext uri="{FF2B5EF4-FFF2-40B4-BE49-F238E27FC236}">
                <a16:creationId xmlns:a16="http://schemas.microsoft.com/office/drawing/2014/main" id="{778816F9-C875-4737-9BF6-519E7906A9DF}"/>
              </a:ext>
            </a:extLst>
          </p:cNvPr>
          <p:cNvSpPr txBox="1">
            <a:spLocks noChangeArrowheads="1"/>
          </p:cNvSpPr>
          <p:nvPr/>
        </p:nvSpPr>
        <p:spPr bwMode="auto">
          <a:xfrm>
            <a:off x="3840482" y="6067846"/>
            <a:ext cx="2707021"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d. </a:t>
            </a:r>
            <a:r>
              <a:rPr lang="ja-JP" altLang="en-US" sz="1600" kern="0" dirty="0">
                <a:solidFill>
                  <a:srgbClr val="080808"/>
                </a:solidFill>
                <a:latin typeface="+mn-lt"/>
              </a:rPr>
              <a:t>最適化</a:t>
            </a:r>
            <a:r>
              <a:rPr lang="en-US" altLang="en-US" sz="1600" kern="0" dirty="0">
                <a:solidFill>
                  <a:srgbClr val="080808"/>
                </a:solidFill>
                <a:latin typeface="+mn-lt"/>
              </a:rPr>
              <a:t>: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の最小化</a:t>
            </a:r>
            <a:endParaRPr lang="en-US" altLang="en-US" sz="1600" kern="0" dirty="0">
              <a:solidFill>
                <a:srgbClr val="080808"/>
              </a:solidFill>
              <a:latin typeface="+mn-lt"/>
            </a:endParaRPr>
          </a:p>
        </p:txBody>
      </p:sp>
      <p:sp>
        <p:nvSpPr>
          <p:cNvPr id="32" name="Rectangle 2">
            <a:extLst>
              <a:ext uri="{FF2B5EF4-FFF2-40B4-BE49-F238E27FC236}">
                <a16:creationId xmlns:a16="http://schemas.microsoft.com/office/drawing/2014/main" id="{175ECB91-0160-43D3-B7B6-759E5D85ADA4}"/>
              </a:ext>
            </a:extLst>
          </p:cNvPr>
          <p:cNvSpPr txBox="1">
            <a:spLocks noChangeArrowheads="1"/>
          </p:cNvSpPr>
          <p:nvPr/>
        </p:nvSpPr>
        <p:spPr bwMode="auto">
          <a:xfrm>
            <a:off x="4214881" y="5402092"/>
            <a:ext cx="1949230" cy="35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e. </a:t>
            </a:r>
            <a:r>
              <a:rPr lang="ja-JP" altLang="en-US" sz="1600" kern="0" dirty="0">
                <a:solidFill>
                  <a:srgbClr val="080808"/>
                </a:solidFill>
                <a:latin typeface="+mn-lt"/>
              </a:rPr>
              <a:t>重みづけの更新</a:t>
            </a:r>
            <a:endParaRPr lang="en-US" altLang="en-US" sz="1600" kern="0" dirty="0">
              <a:solidFill>
                <a:srgbClr val="080808"/>
              </a:solidFill>
              <a:latin typeface="+mn-lt"/>
            </a:endParaRPr>
          </a:p>
        </p:txBody>
      </p:sp>
      <p:sp>
        <p:nvSpPr>
          <p:cNvPr id="35" name="Rectangle 2">
            <a:extLst>
              <a:ext uri="{FF2B5EF4-FFF2-40B4-BE49-F238E27FC236}">
                <a16:creationId xmlns:a16="http://schemas.microsoft.com/office/drawing/2014/main" id="{366330BB-1F97-4D56-A5E0-3DC04E45A350}"/>
              </a:ext>
            </a:extLst>
          </p:cNvPr>
          <p:cNvSpPr txBox="1">
            <a:spLocks noChangeArrowheads="1"/>
          </p:cNvSpPr>
          <p:nvPr/>
        </p:nvSpPr>
        <p:spPr bwMode="auto">
          <a:xfrm>
            <a:off x="8448400" y="4391278"/>
            <a:ext cx="1236827" cy="30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i="1" kern="0">
                <a:solidFill>
                  <a:srgbClr val="080808"/>
                </a:solidFill>
                <a:latin typeface="+mn-lt"/>
              </a:rPr>
              <a:t>y =</a:t>
            </a:r>
            <a:r>
              <a:rPr lang="en-US" altLang="en-US" sz="1600" b="1" i="1" kern="0" err="1">
                <a:solidFill>
                  <a:srgbClr val="0078D4"/>
                </a:solidFill>
                <a:latin typeface="+mn-lt"/>
              </a:rPr>
              <a:t>W</a:t>
            </a:r>
            <a:r>
              <a:rPr lang="en-US" altLang="en-US" sz="1600" i="1" kern="0" err="1">
                <a:solidFill>
                  <a:srgbClr val="080808"/>
                </a:solidFill>
                <a:latin typeface="+mn-lt"/>
              </a:rPr>
              <a:t>x</a:t>
            </a:r>
            <a:r>
              <a:rPr lang="en-US" altLang="en-US" sz="1600" i="1" kern="0">
                <a:solidFill>
                  <a:srgbClr val="080808"/>
                </a:solidFill>
                <a:latin typeface="+mn-lt"/>
              </a:rPr>
              <a:t> + b</a:t>
            </a:r>
          </a:p>
        </p:txBody>
      </p:sp>
      <p:sp>
        <p:nvSpPr>
          <p:cNvPr id="36" name="Rectangle 2">
            <a:extLst>
              <a:ext uri="{FF2B5EF4-FFF2-40B4-BE49-F238E27FC236}">
                <a16:creationId xmlns:a16="http://schemas.microsoft.com/office/drawing/2014/main" id="{92987C66-424C-46E6-92D7-9F6E5319D08C}"/>
              </a:ext>
            </a:extLst>
          </p:cNvPr>
          <p:cNvSpPr txBox="1">
            <a:spLocks noChangeArrowheads="1"/>
          </p:cNvSpPr>
          <p:nvPr/>
        </p:nvSpPr>
        <p:spPr bwMode="auto">
          <a:xfrm>
            <a:off x="8459775" y="6284714"/>
            <a:ext cx="3045207" cy="24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buNone/>
            </a:pPr>
            <a:r>
              <a:rPr lang="en-US" altLang="en-US" sz="1600" i="1" kern="0">
                <a:solidFill>
                  <a:srgbClr val="080808"/>
                </a:solidFill>
                <a:latin typeface="+mn-lt"/>
              </a:rPr>
              <a:t>loss = |desired – actual outcome|</a:t>
            </a:r>
          </a:p>
        </p:txBody>
      </p:sp>
      <p:sp>
        <p:nvSpPr>
          <p:cNvPr id="37" name="Rectangle 2">
            <a:extLst>
              <a:ext uri="{FF2B5EF4-FFF2-40B4-BE49-F238E27FC236}">
                <a16:creationId xmlns:a16="http://schemas.microsoft.com/office/drawing/2014/main" id="{3A571C8C-AE4E-4044-9452-7A2214746EA1}"/>
              </a:ext>
            </a:extLst>
          </p:cNvPr>
          <p:cNvSpPr txBox="1">
            <a:spLocks noChangeArrowheads="1"/>
          </p:cNvSpPr>
          <p:nvPr/>
        </p:nvSpPr>
        <p:spPr bwMode="auto">
          <a:xfrm>
            <a:off x="6273151" y="6323267"/>
            <a:ext cx="256250" cy="30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l-GR" sz="1600">
                <a:solidFill>
                  <a:schemeClr val="tx1"/>
                </a:solidFill>
                <a:latin typeface="+mn-lt"/>
              </a:rPr>
              <a:t>δ</a:t>
            </a:r>
            <a:endParaRPr lang="en-US" altLang="en-US" sz="1600" i="1" kern="0">
              <a:solidFill>
                <a:schemeClr val="tx1"/>
              </a:solidFill>
              <a:latin typeface="+mn-lt"/>
            </a:endParaRPr>
          </a:p>
        </p:txBody>
      </p:sp>
      <p:sp>
        <p:nvSpPr>
          <p:cNvPr id="40" name="Rectangle 2">
            <a:extLst>
              <a:ext uri="{FF2B5EF4-FFF2-40B4-BE49-F238E27FC236}">
                <a16:creationId xmlns:a16="http://schemas.microsoft.com/office/drawing/2014/main" id="{E6904C13-044A-49DC-9868-A9D12D0A68DF}"/>
              </a:ext>
            </a:extLst>
          </p:cNvPr>
          <p:cNvSpPr txBox="1">
            <a:spLocks noChangeArrowheads="1"/>
          </p:cNvSpPr>
          <p:nvPr/>
        </p:nvSpPr>
        <p:spPr bwMode="auto">
          <a:xfrm>
            <a:off x="1804720" y="2874077"/>
            <a:ext cx="1674994" cy="40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6. </a:t>
            </a:r>
            <a:r>
              <a:rPr lang="ja-JP" altLang="en-US" sz="2000" kern="0" dirty="0">
                <a:solidFill>
                  <a:srgbClr val="080808"/>
                </a:solidFill>
                <a:latin typeface="+mn-lt"/>
              </a:rPr>
              <a:t>展開と推論</a:t>
            </a:r>
            <a:endParaRPr lang="en-US" altLang="en-US" sz="2000" kern="0" dirty="0">
              <a:solidFill>
                <a:srgbClr val="080808"/>
              </a:solidFill>
              <a:latin typeface="+mn-lt"/>
            </a:endParaRPr>
          </a:p>
        </p:txBody>
      </p:sp>
      <p:sp>
        <p:nvSpPr>
          <p:cNvPr id="41" name="Oval 40">
            <a:extLst>
              <a:ext uri="{FF2B5EF4-FFF2-40B4-BE49-F238E27FC236}">
                <a16:creationId xmlns:a16="http://schemas.microsoft.com/office/drawing/2014/main" id="{3F9FFA23-DBA9-4DD5-91F5-5DC9439570E0}"/>
              </a:ext>
            </a:extLst>
          </p:cNvPr>
          <p:cNvSpPr/>
          <p:nvPr/>
        </p:nvSpPr>
        <p:spPr bwMode="auto">
          <a:xfrm flipH="1" flipV="1">
            <a:off x="7670523" y="440602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2" name="Oval 41">
            <a:extLst>
              <a:ext uri="{FF2B5EF4-FFF2-40B4-BE49-F238E27FC236}">
                <a16:creationId xmlns:a16="http://schemas.microsoft.com/office/drawing/2014/main" id="{35FCFA05-106F-401E-8993-CF40D7A5C303}"/>
              </a:ext>
            </a:extLst>
          </p:cNvPr>
          <p:cNvSpPr/>
          <p:nvPr/>
        </p:nvSpPr>
        <p:spPr bwMode="auto">
          <a:xfrm flipH="1" flipV="1">
            <a:off x="8322011" y="530024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3" name="Oval 42">
            <a:extLst>
              <a:ext uri="{FF2B5EF4-FFF2-40B4-BE49-F238E27FC236}">
                <a16:creationId xmlns:a16="http://schemas.microsoft.com/office/drawing/2014/main" id="{0DE5EA83-84C1-446F-82C8-20A255CD318A}"/>
              </a:ext>
            </a:extLst>
          </p:cNvPr>
          <p:cNvSpPr/>
          <p:nvPr/>
        </p:nvSpPr>
        <p:spPr bwMode="auto">
          <a:xfrm flipH="1" flipV="1">
            <a:off x="8032540" y="6049191"/>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4" name="Oval 43">
            <a:extLst>
              <a:ext uri="{FF2B5EF4-FFF2-40B4-BE49-F238E27FC236}">
                <a16:creationId xmlns:a16="http://schemas.microsoft.com/office/drawing/2014/main" id="{C7572584-96DA-435E-9151-6CC12151ED55}"/>
              </a:ext>
            </a:extLst>
          </p:cNvPr>
          <p:cNvSpPr/>
          <p:nvPr/>
        </p:nvSpPr>
        <p:spPr bwMode="auto">
          <a:xfrm flipH="1" flipV="1">
            <a:off x="6656709" y="6176376"/>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5" name="Oval 44">
            <a:extLst>
              <a:ext uri="{FF2B5EF4-FFF2-40B4-BE49-F238E27FC236}">
                <a16:creationId xmlns:a16="http://schemas.microsoft.com/office/drawing/2014/main" id="{8993BAFC-AAF3-4221-8938-A6120D8D8172}"/>
              </a:ext>
            </a:extLst>
          </p:cNvPr>
          <p:cNvSpPr/>
          <p:nvPr/>
        </p:nvSpPr>
        <p:spPr bwMode="auto">
          <a:xfrm flipH="1" flipV="1">
            <a:off x="6236429" y="5495065"/>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7"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5305621" y="1377424"/>
            <a:ext cx="318033" cy="32230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ln>
            <a:solidFill>
              <a:schemeClr val="accent6"/>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rgbClr val="0078D4"/>
              </a:solidFill>
            </a:endParaRPr>
          </a:p>
        </p:txBody>
      </p:sp>
      <p:sp>
        <p:nvSpPr>
          <p:cNvPr id="48"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6807621" y="2191370"/>
            <a:ext cx="327816" cy="28306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ln>
            <a:solidFill>
              <a:schemeClr val="accent1"/>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accent1"/>
              </a:solidFill>
            </a:endParaRPr>
          </a:p>
        </p:txBody>
      </p:sp>
      <p:sp>
        <p:nvSpPr>
          <p:cNvPr id="5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6509208" y="4381448"/>
            <a:ext cx="272645" cy="36325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ln>
            <a:solidFill>
              <a:schemeClr val="accent6"/>
            </a:solidFill>
            <a:headEnd/>
            <a:tailEnd/>
          </a:ln>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9"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7204361" y="3317460"/>
            <a:ext cx="265310" cy="30654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9525" cap="sq">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6"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3851542" y="4276434"/>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52" name="brain_2" title="Icon of a brain with circles and connection lines inside">
            <a:extLst>
              <a:ext uri="{FF2B5EF4-FFF2-40B4-BE49-F238E27FC236}">
                <a16:creationId xmlns:a16="http://schemas.microsoft.com/office/drawing/2014/main" id="{65DBFE32-6CA5-4854-A10B-B4A9DF74308F}"/>
              </a:ext>
            </a:extLst>
          </p:cNvPr>
          <p:cNvSpPr>
            <a:spLocks noChangeAspect="1" noEditPoints="1"/>
          </p:cNvSpPr>
          <p:nvPr/>
        </p:nvSpPr>
        <p:spPr bwMode="auto">
          <a:xfrm>
            <a:off x="4873042" y="2879199"/>
            <a:ext cx="1183189" cy="79336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 name="Oval 26">
            <a:extLst>
              <a:ext uri="{FF2B5EF4-FFF2-40B4-BE49-F238E27FC236}">
                <a16:creationId xmlns:a16="http://schemas.microsoft.com/office/drawing/2014/main" id="{C8267376-41FE-472C-9FB5-5A6BC830F043}"/>
              </a:ext>
            </a:extLst>
          </p:cNvPr>
          <p:cNvSpPr/>
          <p:nvPr/>
        </p:nvSpPr>
        <p:spPr bwMode="auto">
          <a:xfrm>
            <a:off x="2912332" y="1901281"/>
            <a:ext cx="929038" cy="891978"/>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53" name="Rectangle 2">
            <a:extLst>
              <a:ext uri="{FF2B5EF4-FFF2-40B4-BE49-F238E27FC236}">
                <a16:creationId xmlns:a16="http://schemas.microsoft.com/office/drawing/2014/main" id="{D2537405-F763-474E-B1B1-72790C2AB31D}"/>
              </a:ext>
            </a:extLst>
          </p:cNvPr>
          <p:cNvSpPr txBox="1">
            <a:spLocks noChangeArrowheads="1"/>
          </p:cNvSpPr>
          <p:nvPr/>
        </p:nvSpPr>
        <p:spPr bwMode="auto">
          <a:xfrm>
            <a:off x="3056135" y="1636101"/>
            <a:ext cx="1087605" cy="30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a. </a:t>
            </a:r>
            <a:r>
              <a:rPr lang="ja-JP" altLang="en-US" sz="1600" kern="0" dirty="0">
                <a:solidFill>
                  <a:srgbClr val="080808"/>
                </a:solidFill>
                <a:latin typeface="+mn-lt"/>
              </a:rPr>
              <a:t>ログ収取</a:t>
            </a:r>
            <a:endParaRPr lang="en-US" altLang="en-US" sz="1600" kern="0" dirty="0">
              <a:solidFill>
                <a:srgbClr val="080808"/>
              </a:solidFill>
              <a:latin typeface="+mn-lt"/>
            </a:endParaRPr>
          </a:p>
        </p:txBody>
      </p:sp>
      <p:sp>
        <p:nvSpPr>
          <p:cNvPr id="54" name="Oval 40">
            <a:extLst>
              <a:ext uri="{FF2B5EF4-FFF2-40B4-BE49-F238E27FC236}">
                <a16:creationId xmlns:a16="http://schemas.microsoft.com/office/drawing/2014/main" id="{7EAC65FB-0190-47A3-BC08-6F04EA579F35}"/>
              </a:ext>
            </a:extLst>
          </p:cNvPr>
          <p:cNvSpPr/>
          <p:nvPr/>
        </p:nvSpPr>
        <p:spPr bwMode="auto">
          <a:xfrm flipH="1" flipV="1">
            <a:off x="3042023" y="1971306"/>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8" name="Oval 37">
            <a:extLst>
              <a:ext uri="{FF2B5EF4-FFF2-40B4-BE49-F238E27FC236}">
                <a16:creationId xmlns:a16="http://schemas.microsoft.com/office/drawing/2014/main" id="{EF8E7C47-ED3D-4862-9D61-F7515138A633}"/>
              </a:ext>
            </a:extLst>
          </p:cNvPr>
          <p:cNvSpPr/>
          <p:nvPr/>
        </p:nvSpPr>
        <p:spPr bwMode="auto">
          <a:xfrm>
            <a:off x="3438822" y="231959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9"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528784" y="2474792"/>
            <a:ext cx="363557" cy="2316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ln w="9525">
            <a:solidFill>
              <a:schemeClr val="accent6"/>
            </a:solidFill>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pic>
        <p:nvPicPr>
          <p:cNvPr id="55" name="Car">
            <a:extLst>
              <a:ext uri="{FF2B5EF4-FFF2-40B4-BE49-F238E27FC236}">
                <a16:creationId xmlns:a16="http://schemas.microsoft.com/office/drawing/2014/main" id="{09D259B7-478E-489A-869F-2C6759F25D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4746" y="1230383"/>
            <a:ext cx="265176" cy="202782"/>
          </a:xfrm>
          <a:prstGeom prst="rect">
            <a:avLst/>
          </a:prstGeom>
        </p:spPr>
      </p:pic>
      <p:pic>
        <p:nvPicPr>
          <p:cNvPr id="58" name="Chips">
            <a:extLst>
              <a:ext uri="{FF2B5EF4-FFF2-40B4-BE49-F238E27FC236}">
                <a16:creationId xmlns:a16="http://schemas.microsoft.com/office/drawing/2014/main" id="{7349E1AA-C022-42C8-8AB9-C07FDF3068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7722" y="1211654"/>
            <a:ext cx="286738" cy="240240"/>
          </a:xfrm>
          <a:prstGeom prst="rect">
            <a:avLst/>
          </a:prstGeom>
        </p:spPr>
      </p:pic>
      <p:pic>
        <p:nvPicPr>
          <p:cNvPr id="61" name="Factory">
            <a:extLst>
              <a:ext uri="{FF2B5EF4-FFF2-40B4-BE49-F238E27FC236}">
                <a16:creationId xmlns:a16="http://schemas.microsoft.com/office/drawing/2014/main" id="{7C058450-E981-46EC-ACBC-76B67285E9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60105" y="1573454"/>
            <a:ext cx="265176" cy="171584"/>
          </a:xfrm>
          <a:prstGeom prst="rect">
            <a:avLst/>
          </a:prstGeom>
        </p:spPr>
      </p:pic>
      <p:pic>
        <p:nvPicPr>
          <p:cNvPr id="64" name="Location">
            <a:extLst>
              <a:ext uri="{FF2B5EF4-FFF2-40B4-BE49-F238E27FC236}">
                <a16:creationId xmlns:a16="http://schemas.microsoft.com/office/drawing/2014/main" id="{EC9B1601-99C1-4AAA-8347-BA5C0D69EE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8193" y="1554625"/>
            <a:ext cx="255740" cy="209242"/>
          </a:xfrm>
          <a:prstGeom prst="rect">
            <a:avLst/>
          </a:prstGeom>
        </p:spPr>
      </p:pic>
      <p:pic>
        <p:nvPicPr>
          <p:cNvPr id="67" name="Shopping cart">
            <a:extLst>
              <a:ext uri="{FF2B5EF4-FFF2-40B4-BE49-F238E27FC236}">
                <a16:creationId xmlns:a16="http://schemas.microsoft.com/office/drawing/2014/main" id="{12290FAB-42CB-4E8B-ADFE-3EFA5FFFC1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6196" y="1215528"/>
            <a:ext cx="271240" cy="232492"/>
          </a:xfrm>
          <a:prstGeom prst="rect">
            <a:avLst/>
          </a:prstGeom>
        </p:spPr>
      </p:pic>
      <p:pic>
        <p:nvPicPr>
          <p:cNvPr id="70" name="Devices">
            <a:extLst>
              <a:ext uri="{FF2B5EF4-FFF2-40B4-BE49-F238E27FC236}">
                <a16:creationId xmlns:a16="http://schemas.microsoft.com/office/drawing/2014/main" id="{C1A44081-DDFD-4D40-ABE7-EE6E7CE7A4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9423" y="1562375"/>
            <a:ext cx="294488" cy="193742"/>
          </a:xfrm>
          <a:prstGeom prst="rect">
            <a:avLst/>
          </a:prstGeom>
        </p:spPr>
      </p:pic>
      <p:pic>
        <p:nvPicPr>
          <p:cNvPr id="73" name="People">
            <a:extLst>
              <a:ext uri="{FF2B5EF4-FFF2-40B4-BE49-F238E27FC236}">
                <a16:creationId xmlns:a16="http://schemas.microsoft.com/office/drawing/2014/main" id="{ACC12FE9-65A3-4424-88BE-BF716219693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0207" y="1219404"/>
            <a:ext cx="255740" cy="224740"/>
          </a:xfrm>
          <a:prstGeom prst="rect">
            <a:avLst/>
          </a:prstGeom>
        </p:spPr>
      </p:pic>
    </p:spTree>
    <p:extLst>
      <p:ext uri="{BB962C8B-B14F-4D97-AF65-F5344CB8AC3E}">
        <p14:creationId xmlns:p14="http://schemas.microsoft.com/office/powerpoint/2010/main" val="1488261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500"/>
                                        <p:tgtEl>
                                          <p:spTgt spid="53"/>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5" grpId="0"/>
      <p:bldP spid="18" grpId="0" animBg="1"/>
      <p:bldP spid="20" grpId="0"/>
      <p:bldP spid="23" grpId="0"/>
      <p:bldP spid="24" grpId="0" animBg="1"/>
      <p:bldP spid="26" grpId="0"/>
      <p:bldP spid="27" grpId="0" animBg="1"/>
      <p:bldP spid="21" grpId="0" animBg="1"/>
      <p:bldP spid="28" grpId="0"/>
      <p:bldP spid="29" grpId="0"/>
      <p:bldP spid="30" grpId="0"/>
      <p:bldP spid="31" grpId="0"/>
      <p:bldP spid="32" grpId="0"/>
      <p:bldP spid="35" grpId="0"/>
      <p:bldP spid="36" grpId="0"/>
      <p:bldP spid="37" grpId="0"/>
      <p:bldP spid="40" grpId="0"/>
      <p:bldP spid="41" grpId="0" animBg="1"/>
      <p:bldP spid="42" grpId="0" animBg="1"/>
      <p:bldP spid="43" grpId="0" animBg="1"/>
      <p:bldP spid="44" grpId="0" animBg="1"/>
      <p:bldP spid="45" grpId="0" animBg="1"/>
      <p:bldP spid="47" grpId="0" animBg="1"/>
      <p:bldP spid="48" grpId="0" animBg="1"/>
      <p:bldP spid="50" grpId="0" animBg="1"/>
      <p:bldP spid="39" grpId="0" animBg="1"/>
      <p:bldP spid="46" grpId="0" animBg="1"/>
      <p:bldP spid="51" grpId="0" animBg="1"/>
      <p:bldP spid="53" grpId="0"/>
      <p:bldP spid="54" grpId="0" animBg="1"/>
      <p:bldP spid="38" grpId="0" animBg="1"/>
      <p:bldP spid="4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A9266-900D-412B-8338-132E991ECDF6}"/>
              </a:ext>
            </a:extLst>
          </p:cNvPr>
          <p:cNvSpPr>
            <a:spLocks noGrp="1"/>
          </p:cNvSpPr>
          <p:nvPr>
            <p:ph type="title"/>
          </p:nvPr>
        </p:nvSpPr>
        <p:spPr/>
        <p:txBody>
          <a:bodyPr/>
          <a:lstStyle/>
          <a:p>
            <a:r>
              <a:rPr lang="en-US" altLang="ja-JP" dirty="0"/>
              <a:t>Feature Engineering</a:t>
            </a:r>
            <a:endParaRPr kumimoji="1" lang="ja-JP" altLang="en-US" dirty="0"/>
          </a:p>
        </p:txBody>
      </p:sp>
      <p:sp>
        <p:nvSpPr>
          <p:cNvPr id="8" name="コンテンツ プレースホルダー 7">
            <a:extLst>
              <a:ext uri="{FF2B5EF4-FFF2-40B4-BE49-F238E27FC236}">
                <a16:creationId xmlns:a16="http://schemas.microsoft.com/office/drawing/2014/main" id="{5B05FAE3-3184-4493-A6B0-0D381424870A}"/>
              </a:ext>
            </a:extLst>
          </p:cNvPr>
          <p:cNvSpPr>
            <a:spLocks noGrp="1"/>
          </p:cNvSpPr>
          <p:nvPr>
            <p:ph sz="quarter" idx="10"/>
          </p:nvPr>
        </p:nvSpPr>
        <p:spPr/>
        <p:txBody>
          <a:bodyPr>
            <a:normAutofit fontScale="92500" lnSpcReduction="20000"/>
          </a:bodyPr>
          <a:lstStyle/>
          <a:p>
            <a:r>
              <a:rPr lang="en-US" altLang="ja-JP" dirty="0" err="1"/>
              <a:t>AutoMLConfig</a:t>
            </a:r>
            <a:endParaRPr lang="en-US" altLang="ja-JP" dirty="0"/>
          </a:p>
          <a:p>
            <a:pPr lvl="1"/>
            <a:r>
              <a:rPr lang="en-US" altLang="ja-JP" dirty="0"/>
              <a:t>preprocess=True</a:t>
            </a:r>
          </a:p>
          <a:p>
            <a:r>
              <a:rPr lang="ja-JP" altLang="en-US" dirty="0"/>
              <a:t>高カーディナリティまたは差異なしの特徴の削除</a:t>
            </a:r>
            <a:endParaRPr lang="en-US" altLang="ja-JP" dirty="0"/>
          </a:p>
          <a:p>
            <a:r>
              <a:rPr lang="ja-JP" altLang="en-US" dirty="0"/>
              <a:t>欠落値の補完</a:t>
            </a:r>
            <a:endParaRPr lang="en-US" altLang="ja-JP" dirty="0"/>
          </a:p>
          <a:p>
            <a:r>
              <a:rPr lang="ja-JP" altLang="en-US" dirty="0"/>
              <a:t>その他の特徴の生成</a:t>
            </a:r>
            <a:endParaRPr lang="en-US" altLang="ja-JP" dirty="0"/>
          </a:p>
          <a:p>
            <a:pPr lvl="1"/>
            <a:r>
              <a:rPr lang="en-US" altLang="ja-JP" dirty="0" err="1"/>
              <a:t>DateTime</a:t>
            </a:r>
            <a:r>
              <a:rPr lang="en-US" altLang="ja-JP" dirty="0"/>
              <a:t> </a:t>
            </a:r>
            <a:r>
              <a:rPr lang="ja-JP" altLang="en-US" dirty="0"/>
              <a:t>の特徴</a:t>
            </a:r>
            <a:r>
              <a:rPr lang="en-US" altLang="ja-JP" dirty="0"/>
              <a:t>:</a:t>
            </a:r>
            <a:r>
              <a:rPr lang="ja-JP" altLang="en-US" dirty="0"/>
              <a:t>年、月、日、曜日、年の通算日、四半期、年の通算週、時間、分、秒</a:t>
            </a:r>
          </a:p>
          <a:p>
            <a:pPr lvl="1"/>
            <a:r>
              <a:rPr lang="ja-JP" altLang="en-US" dirty="0"/>
              <a:t>テキストの特徴</a:t>
            </a:r>
            <a:r>
              <a:rPr lang="en-US" altLang="ja-JP" dirty="0"/>
              <a:t>:</a:t>
            </a:r>
            <a:r>
              <a:rPr lang="ja-JP" altLang="en-US" dirty="0"/>
              <a:t>単語のユニグラム、</a:t>
            </a:r>
            <a:br>
              <a:rPr lang="en-US" altLang="ja-JP" dirty="0"/>
            </a:br>
            <a:r>
              <a:rPr lang="ja-JP" altLang="en-US" dirty="0"/>
              <a:t>バイグラム、トリグラムに基づく</a:t>
            </a:r>
            <a:br>
              <a:rPr lang="en-US" altLang="ja-JP" dirty="0"/>
            </a:br>
            <a:r>
              <a:rPr lang="ja-JP" altLang="en-US" dirty="0"/>
              <a:t>用語の出現頻度、回数のベクター化</a:t>
            </a:r>
            <a:endParaRPr lang="en-US" altLang="ja-JP" dirty="0"/>
          </a:p>
          <a:p>
            <a:r>
              <a:rPr lang="ja-JP" altLang="en-US" dirty="0"/>
              <a:t>変換とエンコード</a:t>
            </a:r>
          </a:p>
        </p:txBody>
      </p:sp>
      <p:pic>
        <p:nvPicPr>
          <p:cNvPr id="11" name="Picture 2">
            <a:extLst>
              <a:ext uri="{FF2B5EF4-FFF2-40B4-BE49-F238E27FC236}">
                <a16:creationId xmlns:a16="http://schemas.microsoft.com/office/drawing/2014/main" id="{0C0CEFC6-F9B5-483D-BA44-5969D39F3539}"/>
              </a:ext>
            </a:extLst>
          </p:cNvPr>
          <p:cNvPicPr>
            <a:picLocks noChangeAspect="1"/>
          </p:cNvPicPr>
          <p:nvPr/>
        </p:nvPicPr>
        <p:blipFill>
          <a:blip r:embed="rId2"/>
          <a:stretch>
            <a:fillRect/>
          </a:stretch>
        </p:blipFill>
        <p:spPr>
          <a:xfrm>
            <a:off x="6809607" y="4331850"/>
            <a:ext cx="5091187" cy="2341947"/>
          </a:xfrm>
          <a:prstGeom prst="rect">
            <a:avLst/>
          </a:prstGeom>
          <a:ln w="28575" cap="sq">
            <a:solidFill>
              <a:schemeClr val="accent5">
                <a:lumMod val="40000"/>
                <a:lumOff val="6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8921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9A7448-8A05-4B38-BF03-DC842EB1C55E}"/>
              </a:ext>
            </a:extLst>
          </p:cNvPr>
          <p:cNvSpPr>
            <a:spLocks noGrp="1"/>
          </p:cNvSpPr>
          <p:nvPr>
            <p:ph type="title"/>
          </p:nvPr>
        </p:nvSpPr>
        <p:spPr/>
        <p:txBody>
          <a:bodyPr/>
          <a:lstStyle/>
          <a:p>
            <a:r>
              <a:rPr kumimoji="1" lang="en-US" altLang="ja-JP" dirty="0"/>
              <a:t>Model </a:t>
            </a:r>
            <a:r>
              <a:rPr kumimoji="1" lang="ja-JP" altLang="en-US" dirty="0"/>
              <a:t>の説明</a:t>
            </a:r>
          </a:p>
        </p:txBody>
      </p:sp>
      <p:pic>
        <p:nvPicPr>
          <p:cNvPr id="3" name="Picture 2">
            <a:extLst>
              <a:ext uri="{FF2B5EF4-FFF2-40B4-BE49-F238E27FC236}">
                <a16:creationId xmlns:a16="http://schemas.microsoft.com/office/drawing/2014/main" id="{0CF72D5E-FDF4-471A-ACEA-0749F1CB0A4B}"/>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240016" y="2924944"/>
            <a:ext cx="4698473" cy="3442284"/>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
        <p:nvSpPr>
          <p:cNvPr id="6" name="正方形/長方形 5">
            <a:extLst>
              <a:ext uri="{FF2B5EF4-FFF2-40B4-BE49-F238E27FC236}">
                <a16:creationId xmlns:a16="http://schemas.microsoft.com/office/drawing/2014/main" id="{94CA6F52-9BDE-423E-B2D3-1DA20FC3C4A7}"/>
              </a:ext>
            </a:extLst>
          </p:cNvPr>
          <p:cNvSpPr/>
          <p:nvPr/>
        </p:nvSpPr>
        <p:spPr bwMode="auto">
          <a:xfrm rot="2700000">
            <a:off x="10096962" y="718514"/>
            <a:ext cx="2778318" cy="29954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ja-JP" sz="2000" dirty="0">
                <a:gradFill>
                  <a:gsLst>
                    <a:gs pos="40075">
                      <a:srgbClr val="FFFFFF"/>
                    </a:gs>
                    <a:gs pos="30000">
                      <a:srgbClr val="FFFFFF"/>
                    </a:gs>
                  </a:gsLst>
                  <a:lin ang="5400000" scaled="0"/>
                </a:gradFill>
              </a:rPr>
              <a:t>Public Preview</a:t>
            </a:r>
            <a:endParaRPr kumimoji="1" lang="ja-JP" altLang="en-US" sz="2000" dirty="0">
              <a:gradFill>
                <a:gsLst>
                  <a:gs pos="40075">
                    <a:srgbClr val="FFFFFF"/>
                  </a:gs>
                  <a:gs pos="30000">
                    <a:srgbClr val="FFFFFF"/>
                  </a:gs>
                </a:gsLst>
                <a:lin ang="5400000" scaled="0"/>
              </a:gradFill>
            </a:endParaRPr>
          </a:p>
        </p:txBody>
      </p:sp>
      <p:sp>
        <p:nvSpPr>
          <p:cNvPr id="7" name="コンテンツ プレースホルダー 6">
            <a:extLst>
              <a:ext uri="{FF2B5EF4-FFF2-40B4-BE49-F238E27FC236}">
                <a16:creationId xmlns:a16="http://schemas.microsoft.com/office/drawing/2014/main" id="{5C649C31-7818-4380-ACE9-49FC19F0EA78}"/>
              </a:ext>
            </a:extLst>
          </p:cNvPr>
          <p:cNvSpPr>
            <a:spLocks noGrp="1"/>
          </p:cNvSpPr>
          <p:nvPr>
            <p:ph sz="quarter" idx="10"/>
          </p:nvPr>
        </p:nvSpPr>
        <p:spPr>
          <a:xfrm>
            <a:off x="519249" y="1463676"/>
            <a:ext cx="11158586" cy="4827396"/>
          </a:xfrm>
        </p:spPr>
        <p:txBody>
          <a:bodyPr/>
          <a:lstStyle/>
          <a:p>
            <a:r>
              <a:rPr lang="en-US" altLang="ja-JP" dirty="0" err="1"/>
              <a:t>AutoMLConfig</a:t>
            </a:r>
            <a:endParaRPr lang="en-US" altLang="ja-JP" dirty="0"/>
          </a:p>
          <a:p>
            <a:pPr lvl="1"/>
            <a:r>
              <a:rPr lang="en-US" altLang="ja-JP" dirty="0" err="1"/>
              <a:t>model_explainability</a:t>
            </a:r>
            <a:r>
              <a:rPr lang="en-US" altLang="ja-JP" dirty="0"/>
              <a:t>=True</a:t>
            </a:r>
          </a:p>
          <a:p>
            <a:r>
              <a:rPr lang="ja-JP" altLang="en-US" dirty="0"/>
              <a:t>特徴 </a:t>
            </a:r>
            <a:r>
              <a:rPr lang="en-US" altLang="ja-JP" dirty="0"/>
              <a:t>(Feature) </a:t>
            </a:r>
            <a:r>
              <a:rPr lang="ja-JP" altLang="en-US" dirty="0"/>
              <a:t>の重要度</a:t>
            </a:r>
            <a:endParaRPr lang="en-US" altLang="ja-JP" dirty="0"/>
          </a:p>
          <a:p>
            <a:r>
              <a:rPr lang="en-US" altLang="ja-JP" dirty="0" err="1"/>
              <a:t>Jupyter</a:t>
            </a:r>
            <a:r>
              <a:rPr lang="en-US" altLang="ja-JP" dirty="0"/>
              <a:t> Notebook widget</a:t>
            </a:r>
            <a:endParaRPr lang="ja-JP" altLang="en-US" dirty="0"/>
          </a:p>
        </p:txBody>
      </p:sp>
    </p:spTree>
    <p:extLst>
      <p:ext uri="{BB962C8B-B14F-4D97-AF65-F5344CB8AC3E}">
        <p14:creationId xmlns:p14="http://schemas.microsoft.com/office/powerpoint/2010/main" val="199358360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 </a:t>
            </a:r>
            <a:r>
              <a:rPr kumimoji="1" lang="ja-JP" altLang="en-US" dirty="0"/>
              <a:t>例</a:t>
            </a:r>
          </a:p>
        </p:txBody>
      </p:sp>
      <p:sp>
        <p:nvSpPr>
          <p:cNvPr id="3" name="テキスト プレースホルダー 2">
            <a:extLst>
              <a:ext uri="{FF2B5EF4-FFF2-40B4-BE49-F238E27FC236}">
                <a16:creationId xmlns:a16="http://schemas.microsoft.com/office/drawing/2014/main" id="{B7212519-0FCA-48C8-8250-A5B03DFD4BA7}"/>
              </a:ext>
            </a:extLst>
          </p:cNvPr>
          <p:cNvSpPr>
            <a:spLocks noGrp="1"/>
          </p:cNvSpPr>
          <p:nvPr>
            <p:ph type="body" sz="quarter" idx="10"/>
          </p:nvPr>
        </p:nvSpPr>
        <p:spPr>
          <a:solidFill>
            <a:schemeClr val="bg1">
              <a:lumMod val="75000"/>
            </a:schemeClr>
          </a:solidFill>
        </p:spPr>
        <p:txBody>
          <a:bodyPr>
            <a:normAutofit/>
          </a:bodyPr>
          <a:lstStyle/>
          <a:p>
            <a:pPr lvl="0" defTabSz="932472" fontAlgn="base">
              <a:spcBef>
                <a:spcPct val="0"/>
              </a:spcBef>
              <a:spcAft>
                <a:spcPct val="0"/>
              </a:spcAft>
              <a:buSzTx/>
            </a:pPr>
            <a:r>
              <a:rPr kumimoji="1" lang="en-US" altLang="ja-JP" sz="2000" dirty="0">
                <a:ln>
                  <a:noFill/>
                </a:ln>
                <a:solidFill>
                  <a:srgbClr val="00B050"/>
                </a:solidFill>
                <a:ea typeface="Yu Gothic UI"/>
                <a:cs typeface="+mn-cs"/>
              </a:rPr>
              <a:t>from</a:t>
            </a: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solidFill>
                  <a:schemeClr val="bg1"/>
                </a:solidFill>
                <a:ea typeface="Yu Gothic UI"/>
                <a:cs typeface="+mn-cs"/>
              </a:rPr>
              <a:t>azureml.train.automl</a:t>
            </a:r>
            <a:r>
              <a:rPr kumimoji="1" lang="en-US" altLang="ja-JP" sz="2000" dirty="0">
                <a:ln>
                  <a:noFill/>
                </a:ln>
                <a:solidFill>
                  <a:schemeClr val="bg1"/>
                </a:solidFill>
                <a:ea typeface="Yu Gothic UI"/>
                <a:cs typeface="+mn-cs"/>
              </a:rPr>
              <a:t> </a:t>
            </a:r>
            <a:r>
              <a:rPr kumimoji="1" lang="en-US" altLang="ja-JP" sz="2000" dirty="0">
                <a:ln>
                  <a:noFill/>
                </a:ln>
                <a:solidFill>
                  <a:srgbClr val="00B050"/>
                </a:solidFill>
                <a:ea typeface="Yu Gothic UI"/>
                <a:cs typeface="+mn-cs"/>
              </a:rPr>
              <a:t>import</a:t>
            </a: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solidFill>
                  <a:schemeClr val="bg1"/>
                </a:solidFill>
                <a:ea typeface="Yu Gothic UI"/>
                <a:cs typeface="+mn-cs"/>
              </a:rPr>
              <a:t>AutoMLConfig</a:t>
            </a:r>
            <a:endParaRPr kumimoji="1" lang="en-US" altLang="ja-JP" sz="2000" dirty="0">
              <a:ln>
                <a:noFill/>
              </a:ln>
              <a:solidFill>
                <a:schemeClr val="bg1"/>
              </a:solidFill>
              <a:ea typeface="Yu Gothic UI"/>
              <a:cs typeface="+mn-cs"/>
            </a:endParaRPr>
          </a:p>
          <a:p>
            <a:pPr lvl="0" defTabSz="932472" fontAlgn="base">
              <a:spcBef>
                <a:spcPct val="0"/>
              </a:spcBef>
              <a:spcAft>
                <a:spcPct val="0"/>
              </a:spcAft>
              <a:buSzTx/>
            </a:pPr>
            <a:endParaRPr kumimoji="1" lang="en-US" altLang="ja-JP" sz="2000" dirty="0">
              <a:ln>
                <a:noFill/>
              </a:ln>
              <a:gradFill>
                <a:gsLst>
                  <a:gs pos="40075">
                    <a:srgbClr val="FFFFFF"/>
                  </a:gs>
                  <a:gs pos="30000">
                    <a:srgbClr val="FFFFFF"/>
                  </a:gs>
                </a:gsLst>
                <a:lin ang="5400000" scaled="0"/>
              </a:gradFill>
              <a:ea typeface="Yu Gothic UI"/>
              <a:cs typeface="+mn-cs"/>
            </a:endParaRPr>
          </a:p>
          <a:p>
            <a:pPr lvl="0" defTabSz="932472" fontAlgn="base">
              <a:spcBef>
                <a:spcPct val="0"/>
              </a:spcBef>
              <a:spcAft>
                <a:spcPct val="0"/>
              </a:spcAft>
              <a:buSzTx/>
            </a:pPr>
            <a:r>
              <a:rPr kumimoji="1" lang="en-US" altLang="ja-JP" sz="2000" i="1" dirty="0">
                <a:ln>
                  <a:noFill/>
                </a:ln>
                <a:solidFill>
                  <a:srgbClr val="92D050"/>
                </a:solidFill>
                <a:ea typeface="Yu Gothic UI"/>
                <a:cs typeface="+mn-cs"/>
              </a:rPr>
              <a:t>##Local compute </a:t>
            </a:r>
          </a:p>
          <a:p>
            <a:pPr lvl="0" defTabSz="932472" fontAlgn="base">
              <a:spcBef>
                <a:spcPct val="0"/>
              </a:spcBef>
              <a:spcAft>
                <a:spcPct val="0"/>
              </a:spcAft>
              <a:buSzTx/>
            </a:pPr>
            <a:r>
              <a:rPr kumimoji="1" lang="en-US" altLang="ja-JP" sz="2000" dirty="0" err="1">
                <a:ln>
                  <a:noFill/>
                </a:ln>
                <a:gradFill>
                  <a:gsLst>
                    <a:gs pos="40075">
                      <a:srgbClr val="FFFFFF"/>
                    </a:gs>
                    <a:gs pos="30000">
                      <a:srgbClr val="FFFFFF"/>
                    </a:gs>
                  </a:gsLst>
                  <a:lin ang="5400000" scaled="0"/>
                </a:gradFill>
                <a:ea typeface="Yu Gothic UI"/>
                <a:cs typeface="+mn-cs"/>
              </a:rPr>
              <a:t>Automl_config</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err="1">
                <a:ln>
                  <a:noFill/>
                </a:ln>
                <a:gradFill>
                  <a:gsLst>
                    <a:gs pos="40075">
                      <a:srgbClr val="FFFFFF"/>
                    </a:gs>
                    <a:gs pos="30000">
                      <a:srgbClr val="FFFFFF"/>
                    </a:gs>
                  </a:gsLst>
                  <a:lin ang="5400000" scaled="0"/>
                </a:gradFill>
                <a:ea typeface="Yu Gothic UI"/>
                <a:cs typeface="+mn-cs"/>
              </a:rPr>
              <a:t>AutoMLConfig</a:t>
            </a:r>
            <a:r>
              <a:rPr kumimoji="1" lang="en-US" altLang="ja-JP" sz="2000" dirty="0">
                <a:ln>
                  <a:noFill/>
                </a:ln>
                <a:gradFill>
                  <a:gsLst>
                    <a:gs pos="40075">
                      <a:srgbClr val="FFFFFF"/>
                    </a:gs>
                    <a:gs pos="30000">
                      <a:srgbClr val="FFFFFF"/>
                    </a:gs>
                  </a:gsLst>
                  <a:lin ang="5400000" scaled="0"/>
                </a:gradFill>
                <a:ea typeface="Yu Gothic UI"/>
                <a:cs typeface="+mn-cs"/>
              </a:rPr>
              <a:t>(task = </a:t>
            </a:r>
            <a:r>
              <a:rPr kumimoji="1" lang="en-US" altLang="ja-JP" sz="2000" dirty="0">
                <a:ln>
                  <a:noFill/>
                </a:ln>
                <a:solidFill>
                  <a:srgbClr val="910091"/>
                </a:solidFill>
                <a:ea typeface="Yu Gothic UI"/>
                <a:cs typeface="+mn-cs"/>
              </a:rPr>
              <a:t>'classification'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primary_metric</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AUC_weighted</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max_time_sec</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12000</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iterations = </a:t>
            </a:r>
            <a:r>
              <a:rPr kumimoji="1" lang="en-US" altLang="ja-JP" sz="2000" dirty="0">
                <a:ln>
                  <a:noFill/>
                </a:ln>
                <a:solidFill>
                  <a:srgbClr val="00B050"/>
                </a:solidFill>
                <a:ea typeface="Yu Gothic UI"/>
                <a:cs typeface="+mn-cs"/>
              </a:rPr>
              <a:t>20</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n_cross_validations</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3</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exit_score</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0.9985</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blacklist_algos</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kNN</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LinearSVM</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X = </a:t>
            </a:r>
            <a:r>
              <a:rPr kumimoji="1" lang="en-US" altLang="ja-JP" sz="2000" dirty="0" err="1">
                <a:ln>
                  <a:noFill/>
                </a:ln>
                <a:gradFill>
                  <a:gsLst>
                    <a:gs pos="40075">
                      <a:srgbClr val="FFFFFF"/>
                    </a:gs>
                    <a:gs pos="30000">
                      <a:srgbClr val="FFFFFF"/>
                    </a:gs>
                  </a:gsLst>
                  <a:lin ang="5400000" scaled="0"/>
                </a:gradFill>
                <a:ea typeface="Yu Gothic UI"/>
                <a:cs typeface="+mn-cs"/>
              </a:rPr>
              <a:t>X_train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y = </a:t>
            </a:r>
            <a:r>
              <a:rPr kumimoji="1" lang="en-US" altLang="ja-JP" sz="2000" dirty="0" err="1">
                <a:ln>
                  <a:noFill/>
                </a:ln>
                <a:gradFill>
                  <a:gsLst>
                    <a:gs pos="40075">
                      <a:srgbClr val="FFFFFF"/>
                    </a:gs>
                    <a:gs pos="30000">
                      <a:srgbClr val="FFFFFF"/>
                    </a:gs>
                  </a:gsLst>
                  <a:lin ang="5400000" scaled="0"/>
                </a:gradFill>
                <a:ea typeface="Yu Gothic UI"/>
                <a:cs typeface="+mn-cs"/>
              </a:rPr>
              <a:t>y_train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path=</a:t>
            </a:r>
            <a:r>
              <a:rPr kumimoji="1" lang="en-US" altLang="ja-JP" sz="2000" dirty="0" err="1">
                <a:ln>
                  <a:noFill/>
                </a:ln>
                <a:gradFill>
                  <a:gsLst>
                    <a:gs pos="40075">
                      <a:srgbClr val="FFFFFF"/>
                    </a:gs>
                    <a:gs pos="30000">
                      <a:srgbClr val="FFFFFF"/>
                    </a:gs>
                  </a:gsLst>
                  <a:lin ang="5400000" scaled="0"/>
                </a:gradFill>
                <a:ea typeface="Yu Gothic UI"/>
                <a:cs typeface="+mn-cs"/>
              </a:rPr>
              <a:t>project_folder</a:t>
            </a:r>
            <a:r>
              <a:rPr kumimoji="1" lang="en-US" altLang="ja-JP" sz="2000" dirty="0">
                <a:ln>
                  <a:noFill/>
                </a:ln>
                <a:gradFill>
                  <a:gsLst>
                    <a:gs pos="40075">
                      <a:srgbClr val="FFFFFF"/>
                    </a:gs>
                    <a:gs pos="30000">
                      <a:srgbClr val="FFFFFF"/>
                    </a:gs>
                  </a:gsLst>
                  <a:lin ang="5400000" scaled="0"/>
                </a:gradFill>
                <a:ea typeface="Yu Gothic UI"/>
                <a:cs typeface="+mn-cs"/>
              </a:rPr>
              <a:t>)</a:t>
            </a:r>
            <a:endParaRPr kumimoji="1" lang="ja-JP" altLang="en-US" sz="2000" dirty="0">
              <a:ln>
                <a:noFill/>
              </a:ln>
              <a:gradFill>
                <a:gsLst>
                  <a:gs pos="40075">
                    <a:srgbClr val="FFFFFF"/>
                  </a:gs>
                  <a:gs pos="30000">
                    <a:srgbClr val="FFFFFF"/>
                  </a:gs>
                </a:gsLst>
                <a:lin ang="5400000" scaled="0"/>
              </a:gradFill>
              <a:ea typeface="Yu Gothic UI"/>
              <a:cs typeface="+mn-cs"/>
            </a:endParaRPr>
          </a:p>
          <a:p>
            <a:pPr defTabSz="932472" fontAlgn="base">
              <a:spcBef>
                <a:spcPct val="0"/>
              </a:spcBef>
              <a:spcAft>
                <a:spcPct val="0"/>
              </a:spcAft>
            </a:pPr>
            <a:endParaRPr kumimoji="1" lang="en-US" altLang="ja-JP" sz="3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4008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Hyperparameter Tuning</a:t>
            </a:r>
          </a:p>
        </p:txBody>
      </p:sp>
    </p:spTree>
    <p:extLst>
      <p:ext uri="{BB962C8B-B14F-4D97-AF65-F5344CB8AC3E}">
        <p14:creationId xmlns:p14="http://schemas.microsoft.com/office/powerpoint/2010/main" val="21812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D013-DEA5-4D71-8111-6AE662A24505}"/>
              </a:ext>
            </a:extLst>
          </p:cNvPr>
          <p:cNvSpPr>
            <a:spLocks noGrp="1"/>
          </p:cNvSpPr>
          <p:nvPr>
            <p:ph type="title"/>
          </p:nvPr>
        </p:nvSpPr>
        <p:spPr/>
        <p:txBody>
          <a:bodyPr/>
          <a:lstStyle/>
          <a:p>
            <a:r>
              <a:rPr lang="en-US" dirty="0"/>
              <a:t>Hyperparameter</a:t>
            </a:r>
          </a:p>
        </p:txBody>
      </p:sp>
      <p:sp>
        <p:nvSpPr>
          <p:cNvPr id="7" name="コンテンツ プレースホルダー 6">
            <a:extLst>
              <a:ext uri="{FF2B5EF4-FFF2-40B4-BE49-F238E27FC236}">
                <a16:creationId xmlns:a16="http://schemas.microsoft.com/office/drawing/2014/main" id="{16CCD9B5-551D-4EF9-9DA3-292DB83710C8}"/>
              </a:ext>
            </a:extLst>
          </p:cNvPr>
          <p:cNvSpPr>
            <a:spLocks noGrp="1"/>
          </p:cNvSpPr>
          <p:nvPr>
            <p:ph sz="quarter" idx="10"/>
          </p:nvPr>
        </p:nvSpPr>
        <p:spPr/>
        <p:txBody>
          <a:bodyPr/>
          <a:lstStyle/>
          <a:p>
            <a:r>
              <a:rPr kumimoji="1" lang="ja-JP" altLang="en-US" dirty="0"/>
              <a:t>学習の設定</a:t>
            </a:r>
            <a:endParaRPr kumimoji="1" lang="en-US" altLang="ja-JP" dirty="0"/>
          </a:p>
          <a:p>
            <a:r>
              <a:rPr lang="ja-JP" altLang="en-US" dirty="0"/>
              <a:t>学習前に設定され、学習中は変わらない</a:t>
            </a:r>
            <a:endParaRPr lang="en-US" altLang="ja-JP" dirty="0"/>
          </a:p>
          <a:p>
            <a:r>
              <a:rPr kumimoji="1" lang="en-US" altLang="ja-JP" dirty="0"/>
              <a:t>Model </a:t>
            </a:r>
            <a:r>
              <a:rPr kumimoji="1" lang="ja-JP" altLang="en-US" dirty="0"/>
              <a:t>のパフォーマンスに大きく営業</a:t>
            </a:r>
            <a:endParaRPr kumimoji="1" lang="en-US" altLang="ja-JP" dirty="0"/>
          </a:p>
          <a:p>
            <a:r>
              <a:rPr lang="ja-JP" altLang="en-US" dirty="0"/>
              <a:t>アルゴリズム毎に異なる</a:t>
            </a:r>
            <a:endParaRPr kumimoji="1" lang="ja-JP" altLang="en-US" dirty="0"/>
          </a:p>
        </p:txBody>
      </p:sp>
      <p:grpSp>
        <p:nvGrpSpPr>
          <p:cNvPr id="4" name="Group 3">
            <a:extLst>
              <a:ext uri="{FF2B5EF4-FFF2-40B4-BE49-F238E27FC236}">
                <a16:creationId xmlns:a16="http://schemas.microsoft.com/office/drawing/2014/main" id="{921AAD09-EB8C-45FE-9F37-12B75E3AF94D}"/>
              </a:ext>
            </a:extLst>
          </p:cNvPr>
          <p:cNvGrpSpPr/>
          <p:nvPr/>
        </p:nvGrpSpPr>
        <p:grpSpPr>
          <a:xfrm>
            <a:off x="3269294" y="1621804"/>
            <a:ext cx="8468118" cy="5028328"/>
            <a:chOff x="394525" y="173279"/>
            <a:chExt cx="11209212" cy="6655975"/>
          </a:xfrm>
        </p:grpSpPr>
        <p:pic>
          <p:nvPicPr>
            <p:cNvPr id="5" name="Picture 4">
              <a:extLst>
                <a:ext uri="{FF2B5EF4-FFF2-40B4-BE49-F238E27FC236}">
                  <a16:creationId xmlns:a16="http://schemas.microsoft.com/office/drawing/2014/main" id="{E0E58FE4-940B-45F9-8AF6-193B6C8CB432}"/>
                </a:ext>
              </a:extLst>
            </p:cNvPr>
            <p:cNvPicPr>
              <a:picLocks noChangeAspect="1"/>
            </p:cNvPicPr>
            <p:nvPr/>
          </p:nvPicPr>
          <p:blipFill>
            <a:blip r:embed="rId2"/>
            <a:stretch>
              <a:fillRect/>
            </a:stretch>
          </p:blipFill>
          <p:spPr>
            <a:xfrm>
              <a:off x="394525" y="4551007"/>
              <a:ext cx="2662294" cy="2278247"/>
            </a:xfrm>
            <a:prstGeom prst="rect">
              <a:avLst/>
            </a:prstGeom>
          </p:spPr>
        </p:pic>
        <p:pic>
          <p:nvPicPr>
            <p:cNvPr id="11" name="Picture 10">
              <a:extLst>
                <a:ext uri="{FF2B5EF4-FFF2-40B4-BE49-F238E27FC236}">
                  <a16:creationId xmlns:a16="http://schemas.microsoft.com/office/drawing/2014/main" id="{BAA4D08B-49F2-40AC-A638-27615B7FB0F2}"/>
                </a:ext>
              </a:extLst>
            </p:cNvPr>
            <p:cNvPicPr>
              <a:picLocks noChangeAspect="1"/>
            </p:cNvPicPr>
            <p:nvPr/>
          </p:nvPicPr>
          <p:blipFill>
            <a:blip r:embed="rId3"/>
            <a:stretch>
              <a:fillRect/>
            </a:stretch>
          </p:blipFill>
          <p:spPr>
            <a:xfrm>
              <a:off x="3935345" y="3941316"/>
              <a:ext cx="3417631" cy="2743405"/>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ACC95F40-C830-4B23-B37E-1461C6078B48}"/>
                </a:ext>
              </a:extLst>
            </p:cNvPr>
            <p:cNvPicPr>
              <a:picLocks noChangeAspect="1"/>
            </p:cNvPicPr>
            <p:nvPr/>
          </p:nvPicPr>
          <p:blipFill>
            <a:blip r:embed="rId4"/>
            <a:stretch>
              <a:fillRect/>
            </a:stretch>
          </p:blipFill>
          <p:spPr>
            <a:xfrm>
              <a:off x="8251235" y="173279"/>
              <a:ext cx="3352502" cy="6511442"/>
            </a:xfrm>
            <a:prstGeom prst="rect">
              <a:avLst/>
            </a:prstGeom>
          </p:spPr>
        </p:pic>
      </p:grpSp>
    </p:spTree>
    <p:extLst>
      <p:ext uri="{BB962C8B-B14F-4D97-AF65-F5344CB8AC3E}">
        <p14:creationId xmlns:p14="http://schemas.microsoft.com/office/powerpoint/2010/main" val="37696891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0C742FFB-27EE-492E-B063-3E8A4F5829D3}"/>
              </a:ext>
            </a:extLst>
          </p:cNvPr>
          <p:cNvSpPr/>
          <p:nvPr/>
        </p:nvSpPr>
        <p:spPr bwMode="auto">
          <a:xfrm>
            <a:off x="6283146" y="3110680"/>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Rounded Corners 28">
            <a:extLst>
              <a:ext uri="{FF2B5EF4-FFF2-40B4-BE49-F238E27FC236}">
                <a16:creationId xmlns:a16="http://schemas.microsoft.com/office/drawing/2014/main" id="{DC5E80B7-EF83-489F-B4E8-E9AD582F7E35}"/>
              </a:ext>
            </a:extLst>
          </p:cNvPr>
          <p:cNvSpPr/>
          <p:nvPr/>
        </p:nvSpPr>
        <p:spPr bwMode="auto">
          <a:xfrm>
            <a:off x="3828416" y="4403361"/>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Neural Network </a:t>
            </a:r>
            <a:r>
              <a:rPr lang="ja-JP" altLang="en-US" dirty="0"/>
              <a:t>における</a:t>
            </a:r>
            <a:br>
              <a:rPr lang="en-US" altLang="ja-JP" dirty="0"/>
            </a:br>
            <a:r>
              <a:rPr lang="ja-JP" altLang="en-US" dirty="0"/>
              <a:t> </a:t>
            </a:r>
            <a:r>
              <a:rPr lang="en-US" dirty="0"/>
              <a:t>Hyperparameters </a:t>
            </a:r>
            <a:r>
              <a:rPr lang="ja-JP" altLang="en-US" dirty="0"/>
              <a:t>の例</a:t>
            </a:r>
            <a:endParaRPr lang="en-US" dirty="0"/>
          </a:p>
        </p:txBody>
      </p:sp>
      <p:sp>
        <p:nvSpPr>
          <p:cNvPr id="2" name="Oval 1">
            <a:extLst>
              <a:ext uri="{FF2B5EF4-FFF2-40B4-BE49-F238E27FC236}">
                <a16:creationId xmlns:a16="http://schemas.microsoft.com/office/drawing/2014/main" id="{0A7922B2-B229-4C2D-BD8F-F0110C2FDC64}"/>
              </a:ext>
            </a:extLst>
          </p:cNvPr>
          <p:cNvSpPr/>
          <p:nvPr/>
        </p:nvSpPr>
        <p:spPr bwMode="auto">
          <a:xfrm>
            <a:off x="1248502" y="2356840"/>
            <a:ext cx="326571" cy="351064"/>
          </a:xfrm>
          <a:prstGeom prst="ellipse">
            <a:avLst/>
          </a:prstGeom>
          <a:solidFill>
            <a:srgbClr val="669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Oval 6">
            <a:extLst>
              <a:ext uri="{FF2B5EF4-FFF2-40B4-BE49-F238E27FC236}">
                <a16:creationId xmlns:a16="http://schemas.microsoft.com/office/drawing/2014/main" id="{7E1F8259-C4E8-44AA-9418-501E2BE30F74}"/>
              </a:ext>
            </a:extLst>
          </p:cNvPr>
          <p:cNvSpPr/>
          <p:nvPr/>
        </p:nvSpPr>
        <p:spPr bwMode="auto">
          <a:xfrm>
            <a:off x="1253945" y="3203204"/>
            <a:ext cx="326571" cy="351064"/>
          </a:xfrm>
          <a:prstGeom prst="ellipse">
            <a:avLst/>
          </a:prstGeom>
          <a:solidFill>
            <a:srgbClr val="669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CB093C8F-93EC-444A-BBDF-9DE1A654EAD4}"/>
              </a:ext>
            </a:extLst>
          </p:cNvPr>
          <p:cNvSpPr/>
          <p:nvPr/>
        </p:nvSpPr>
        <p:spPr bwMode="auto">
          <a:xfrm>
            <a:off x="2992936" y="1798946"/>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D7473467-5FE0-47CF-AE81-9C9A500BE20D}"/>
              </a:ext>
            </a:extLst>
          </p:cNvPr>
          <p:cNvSpPr/>
          <p:nvPr/>
        </p:nvSpPr>
        <p:spPr bwMode="auto">
          <a:xfrm>
            <a:off x="3006543" y="2677964"/>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0AECA81F-3426-4E28-9C1B-B46E7E127D9D}"/>
              </a:ext>
            </a:extLst>
          </p:cNvPr>
          <p:cNvSpPr/>
          <p:nvPr/>
        </p:nvSpPr>
        <p:spPr bwMode="auto">
          <a:xfrm>
            <a:off x="2997053" y="3972001"/>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9186D43C-6841-4F6F-8B0C-795977957C02}"/>
              </a:ext>
            </a:extLst>
          </p:cNvPr>
          <p:cNvSpPr/>
          <p:nvPr/>
        </p:nvSpPr>
        <p:spPr bwMode="auto">
          <a:xfrm>
            <a:off x="6027327" y="1763571"/>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B767A235-F440-4E62-B5E0-5C11F050E9E4}"/>
              </a:ext>
            </a:extLst>
          </p:cNvPr>
          <p:cNvSpPr/>
          <p:nvPr/>
        </p:nvSpPr>
        <p:spPr bwMode="auto">
          <a:xfrm>
            <a:off x="6040934" y="2642589"/>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Oval 14">
            <a:extLst>
              <a:ext uri="{FF2B5EF4-FFF2-40B4-BE49-F238E27FC236}">
                <a16:creationId xmlns:a16="http://schemas.microsoft.com/office/drawing/2014/main" id="{76A2FE91-47CD-4CD5-AD88-BDB3D644721A}"/>
              </a:ext>
            </a:extLst>
          </p:cNvPr>
          <p:cNvSpPr/>
          <p:nvPr/>
        </p:nvSpPr>
        <p:spPr bwMode="auto">
          <a:xfrm>
            <a:off x="6024606" y="3924379"/>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14CAFA79-58FF-4E66-81BD-59032E1243F9}"/>
              </a:ext>
            </a:extLst>
          </p:cNvPr>
          <p:cNvSpPr/>
          <p:nvPr/>
        </p:nvSpPr>
        <p:spPr bwMode="auto">
          <a:xfrm>
            <a:off x="7948671" y="2639867"/>
            <a:ext cx="326571" cy="351064"/>
          </a:xfrm>
          <a:prstGeom prst="ellipse">
            <a:avLst/>
          </a:prstGeom>
          <a:solidFill>
            <a:srgbClr val="99C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795069B0-815E-4F1A-BE6D-C05DBBC4DFB0}"/>
              </a:ext>
            </a:extLst>
          </p:cNvPr>
          <p:cNvSpPr>
            <a:spLocks noChangeAspect="1"/>
          </p:cNvSpPr>
          <p:nvPr/>
        </p:nvSpPr>
        <p:spPr bwMode="auto">
          <a:xfrm>
            <a:off x="3116798" y="3271243"/>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Oval 18">
            <a:extLst>
              <a:ext uri="{FF2B5EF4-FFF2-40B4-BE49-F238E27FC236}">
                <a16:creationId xmlns:a16="http://schemas.microsoft.com/office/drawing/2014/main" id="{E9472F45-7763-486C-A8E0-60ECD5639285}"/>
              </a:ext>
            </a:extLst>
          </p:cNvPr>
          <p:cNvSpPr>
            <a:spLocks noChangeAspect="1"/>
          </p:cNvSpPr>
          <p:nvPr/>
        </p:nvSpPr>
        <p:spPr bwMode="auto">
          <a:xfrm>
            <a:off x="3122245" y="350528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335A078F-ADF3-409A-9F5D-535500C8C8F4}"/>
              </a:ext>
            </a:extLst>
          </p:cNvPr>
          <p:cNvSpPr>
            <a:spLocks noChangeAspect="1"/>
          </p:cNvSpPr>
          <p:nvPr/>
        </p:nvSpPr>
        <p:spPr bwMode="auto">
          <a:xfrm>
            <a:off x="3122244" y="3750213"/>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Oval 20">
            <a:extLst>
              <a:ext uri="{FF2B5EF4-FFF2-40B4-BE49-F238E27FC236}">
                <a16:creationId xmlns:a16="http://schemas.microsoft.com/office/drawing/2014/main" id="{295A1C1F-5AE4-4B86-B054-8EDA98068C06}"/>
              </a:ext>
            </a:extLst>
          </p:cNvPr>
          <p:cNvSpPr>
            <a:spLocks noChangeAspect="1"/>
          </p:cNvSpPr>
          <p:nvPr/>
        </p:nvSpPr>
        <p:spPr bwMode="auto">
          <a:xfrm>
            <a:off x="6118533" y="3146060"/>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458404DE-87C6-49CB-9DF9-5F30B79B248C}"/>
              </a:ext>
            </a:extLst>
          </p:cNvPr>
          <p:cNvSpPr>
            <a:spLocks noChangeAspect="1"/>
          </p:cNvSpPr>
          <p:nvPr/>
        </p:nvSpPr>
        <p:spPr bwMode="auto">
          <a:xfrm>
            <a:off x="6123980" y="3380101"/>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Oval 22">
            <a:extLst>
              <a:ext uri="{FF2B5EF4-FFF2-40B4-BE49-F238E27FC236}">
                <a16:creationId xmlns:a16="http://schemas.microsoft.com/office/drawing/2014/main" id="{610B6BF1-33AF-41AF-96D1-616C1943D8BF}"/>
              </a:ext>
            </a:extLst>
          </p:cNvPr>
          <p:cNvSpPr>
            <a:spLocks noChangeAspect="1"/>
          </p:cNvSpPr>
          <p:nvPr/>
        </p:nvSpPr>
        <p:spPr bwMode="auto">
          <a:xfrm>
            <a:off x="4346885" y="4231909"/>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Oval 23">
            <a:extLst>
              <a:ext uri="{FF2B5EF4-FFF2-40B4-BE49-F238E27FC236}">
                <a16:creationId xmlns:a16="http://schemas.microsoft.com/office/drawing/2014/main" id="{F89D2F38-42D6-4F17-A90A-3DA0DDF99D29}"/>
              </a:ext>
            </a:extLst>
          </p:cNvPr>
          <p:cNvSpPr>
            <a:spLocks noChangeAspect="1"/>
          </p:cNvSpPr>
          <p:nvPr/>
        </p:nvSpPr>
        <p:spPr bwMode="auto">
          <a:xfrm>
            <a:off x="4621753" y="4221020"/>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D79FC7C7-EED7-48B8-A6C6-99A5A8A0FA84}"/>
              </a:ext>
            </a:extLst>
          </p:cNvPr>
          <p:cNvSpPr>
            <a:spLocks noChangeAspect="1"/>
          </p:cNvSpPr>
          <p:nvPr/>
        </p:nvSpPr>
        <p:spPr bwMode="auto">
          <a:xfrm>
            <a:off x="6121259" y="363863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45E758B5-EE8D-42ED-9D0B-664659D3EC3C}"/>
              </a:ext>
            </a:extLst>
          </p:cNvPr>
          <p:cNvSpPr>
            <a:spLocks noChangeAspect="1"/>
          </p:cNvSpPr>
          <p:nvPr/>
        </p:nvSpPr>
        <p:spPr bwMode="auto">
          <a:xfrm>
            <a:off x="4883005" y="422102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30DE2E18-4AE3-48A5-87BB-9FD32ABC7CE3}"/>
              </a:ext>
            </a:extLst>
          </p:cNvPr>
          <p:cNvCxnSpPr>
            <a:cxnSpLocks/>
            <a:stCxn id="2" idx="6"/>
            <a:endCxn id="8" idx="2"/>
          </p:cNvCxnSpPr>
          <p:nvPr/>
        </p:nvCxnSpPr>
        <p:spPr>
          <a:xfrm flipV="1">
            <a:off x="1575073" y="1974478"/>
            <a:ext cx="1417863" cy="557894"/>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3DC98A-5100-4CB8-A77C-DD977E34DFD8}"/>
              </a:ext>
            </a:extLst>
          </p:cNvPr>
          <p:cNvCxnSpPr>
            <a:cxnSpLocks/>
            <a:stCxn id="2" idx="6"/>
            <a:endCxn id="9" idx="1"/>
          </p:cNvCxnSpPr>
          <p:nvPr/>
        </p:nvCxnSpPr>
        <p:spPr>
          <a:xfrm>
            <a:off x="1575073" y="2532372"/>
            <a:ext cx="1479295" cy="197004"/>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FDE41AA-D1F7-43D8-86B8-6A6EB7CDAC91}"/>
              </a:ext>
            </a:extLst>
          </p:cNvPr>
          <p:cNvCxnSpPr>
            <a:cxnSpLocks/>
            <a:stCxn id="2" idx="6"/>
            <a:endCxn id="10" idx="1"/>
          </p:cNvCxnSpPr>
          <p:nvPr/>
        </p:nvCxnSpPr>
        <p:spPr>
          <a:xfrm>
            <a:off x="1575073" y="2532372"/>
            <a:ext cx="1469805" cy="1491041"/>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3C836A4-0EE0-4F09-B7CD-9B70599F3EF0}"/>
              </a:ext>
            </a:extLst>
          </p:cNvPr>
          <p:cNvCxnSpPr>
            <a:cxnSpLocks/>
            <a:stCxn id="7" idx="6"/>
          </p:cNvCxnSpPr>
          <p:nvPr/>
        </p:nvCxnSpPr>
        <p:spPr>
          <a:xfrm flipV="1">
            <a:off x="1580516" y="2095586"/>
            <a:ext cx="1465688" cy="128315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2FE02F6-F4FA-45EB-90AB-B1BD7CC30719}"/>
              </a:ext>
            </a:extLst>
          </p:cNvPr>
          <p:cNvCxnSpPr>
            <a:cxnSpLocks/>
            <a:stCxn id="7" idx="6"/>
            <a:endCxn id="9" idx="2"/>
          </p:cNvCxnSpPr>
          <p:nvPr/>
        </p:nvCxnSpPr>
        <p:spPr>
          <a:xfrm flipV="1">
            <a:off x="1580516" y="2853496"/>
            <a:ext cx="1426027" cy="52524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F0EB76D-A301-44B8-9987-F0644AA07372}"/>
              </a:ext>
            </a:extLst>
          </p:cNvPr>
          <p:cNvCxnSpPr>
            <a:cxnSpLocks/>
            <a:stCxn id="7" idx="6"/>
            <a:endCxn id="10" idx="2"/>
          </p:cNvCxnSpPr>
          <p:nvPr/>
        </p:nvCxnSpPr>
        <p:spPr>
          <a:xfrm>
            <a:off x="1580516" y="3378736"/>
            <a:ext cx="1416537" cy="768797"/>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81D338-BE4F-425F-93D9-36A41AB54251}"/>
              </a:ext>
            </a:extLst>
          </p:cNvPr>
          <p:cNvCxnSpPr>
            <a:cxnSpLocks/>
            <a:stCxn id="8" idx="6"/>
            <a:endCxn id="13" idx="2"/>
          </p:cNvCxnSpPr>
          <p:nvPr/>
        </p:nvCxnSpPr>
        <p:spPr>
          <a:xfrm flipV="1">
            <a:off x="3319507" y="1939103"/>
            <a:ext cx="2707820" cy="35375"/>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502C6A-2CBE-49CD-80BB-C74196377733}"/>
              </a:ext>
            </a:extLst>
          </p:cNvPr>
          <p:cNvCxnSpPr>
            <a:cxnSpLocks/>
            <a:stCxn id="8" idx="6"/>
            <a:endCxn id="14" idx="1"/>
          </p:cNvCxnSpPr>
          <p:nvPr/>
        </p:nvCxnSpPr>
        <p:spPr>
          <a:xfrm>
            <a:off x="3319507" y="1974478"/>
            <a:ext cx="2769252" cy="719523"/>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D73480-F2A2-492C-BD34-F278D65C6AB1}"/>
              </a:ext>
            </a:extLst>
          </p:cNvPr>
          <p:cNvCxnSpPr>
            <a:cxnSpLocks/>
            <a:stCxn id="8" idx="6"/>
            <a:endCxn id="15" idx="1"/>
          </p:cNvCxnSpPr>
          <p:nvPr/>
        </p:nvCxnSpPr>
        <p:spPr>
          <a:xfrm>
            <a:off x="3319507" y="1974478"/>
            <a:ext cx="2752924" cy="2001313"/>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278A7B6-05FD-454E-9078-BB4E6D9EC904}"/>
              </a:ext>
            </a:extLst>
          </p:cNvPr>
          <p:cNvCxnSpPr>
            <a:cxnSpLocks/>
            <a:endCxn id="16" idx="1"/>
          </p:cNvCxnSpPr>
          <p:nvPr/>
        </p:nvCxnSpPr>
        <p:spPr>
          <a:xfrm>
            <a:off x="6367505" y="1967383"/>
            <a:ext cx="1628991" cy="723896"/>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13AAE7C-DBFC-477A-9BB4-DA5E4B9FBA53}"/>
              </a:ext>
            </a:extLst>
          </p:cNvPr>
          <p:cNvCxnSpPr>
            <a:cxnSpLocks/>
            <a:stCxn id="9" idx="6"/>
          </p:cNvCxnSpPr>
          <p:nvPr/>
        </p:nvCxnSpPr>
        <p:spPr>
          <a:xfrm flipV="1">
            <a:off x="3333114" y="1974478"/>
            <a:ext cx="2691492" cy="879018"/>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C61212D-4EEF-4820-BA37-34983C6BDFA1}"/>
              </a:ext>
            </a:extLst>
          </p:cNvPr>
          <p:cNvCxnSpPr>
            <a:cxnSpLocks/>
            <a:stCxn id="9" idx="6"/>
            <a:endCxn id="14" idx="2"/>
          </p:cNvCxnSpPr>
          <p:nvPr/>
        </p:nvCxnSpPr>
        <p:spPr>
          <a:xfrm flipV="1">
            <a:off x="3333114" y="2818121"/>
            <a:ext cx="2707820" cy="35375"/>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1399788-040F-4FDE-84E7-486E3CC78CBF}"/>
              </a:ext>
            </a:extLst>
          </p:cNvPr>
          <p:cNvCxnSpPr>
            <a:cxnSpLocks/>
            <a:stCxn id="9" idx="6"/>
          </p:cNvCxnSpPr>
          <p:nvPr/>
        </p:nvCxnSpPr>
        <p:spPr>
          <a:xfrm>
            <a:off x="3333114" y="2853496"/>
            <a:ext cx="2699654" cy="1181106"/>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80F7906-492C-441B-B91C-FBF7889239AA}"/>
              </a:ext>
            </a:extLst>
          </p:cNvPr>
          <p:cNvCxnSpPr>
            <a:cxnSpLocks/>
            <a:stCxn id="10" idx="6"/>
            <a:endCxn id="13" idx="3"/>
          </p:cNvCxnSpPr>
          <p:nvPr/>
        </p:nvCxnSpPr>
        <p:spPr>
          <a:xfrm flipV="1">
            <a:off x="3323624" y="2063223"/>
            <a:ext cx="2751528" cy="208431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4D2EBBF-208E-48A3-96EE-EEE2707877CF}"/>
              </a:ext>
            </a:extLst>
          </p:cNvPr>
          <p:cNvCxnSpPr>
            <a:cxnSpLocks/>
            <a:stCxn id="10" idx="6"/>
          </p:cNvCxnSpPr>
          <p:nvPr/>
        </p:nvCxnSpPr>
        <p:spPr>
          <a:xfrm flipV="1">
            <a:off x="3323624" y="2909581"/>
            <a:ext cx="2765135" cy="123795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1F6F9AC-8D40-4215-9F8D-A777B52EBB4A}"/>
              </a:ext>
            </a:extLst>
          </p:cNvPr>
          <p:cNvCxnSpPr>
            <a:cxnSpLocks/>
            <a:stCxn id="10" idx="6"/>
            <a:endCxn id="15" idx="2"/>
          </p:cNvCxnSpPr>
          <p:nvPr/>
        </p:nvCxnSpPr>
        <p:spPr>
          <a:xfrm flipV="1">
            <a:off x="3323624" y="4099911"/>
            <a:ext cx="2700982" cy="4762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30505DC-81A8-4B6C-A16C-D78C3DB230AC}"/>
              </a:ext>
            </a:extLst>
          </p:cNvPr>
          <p:cNvCxnSpPr>
            <a:cxnSpLocks/>
            <a:stCxn id="14" idx="6"/>
            <a:endCxn id="16" idx="2"/>
          </p:cNvCxnSpPr>
          <p:nvPr/>
        </p:nvCxnSpPr>
        <p:spPr>
          <a:xfrm flipV="1">
            <a:off x="6367505" y="2815399"/>
            <a:ext cx="1581166" cy="272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97E5815-605A-4A4E-9FBA-521C51D587DB}"/>
              </a:ext>
            </a:extLst>
          </p:cNvPr>
          <p:cNvCxnSpPr>
            <a:cxnSpLocks/>
            <a:stCxn id="15" idx="6"/>
            <a:endCxn id="16" idx="3"/>
          </p:cNvCxnSpPr>
          <p:nvPr/>
        </p:nvCxnSpPr>
        <p:spPr>
          <a:xfrm flipV="1">
            <a:off x="6351177" y="2939519"/>
            <a:ext cx="1645319" cy="116039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469851A-7921-43CE-86B0-0F1F348612DC}"/>
              </a:ext>
            </a:extLst>
          </p:cNvPr>
          <p:cNvSpPr txBox="1"/>
          <p:nvPr/>
        </p:nvSpPr>
        <p:spPr>
          <a:xfrm>
            <a:off x="3889649" y="4503277"/>
            <a:ext cx="191860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Number_of</a:t>
            </a:r>
            <a:r>
              <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rPr>
              <a:t>_</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hidden_layers</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104" name="TextBox 103">
            <a:extLst>
              <a:ext uri="{FF2B5EF4-FFF2-40B4-BE49-F238E27FC236}">
                <a16:creationId xmlns:a16="http://schemas.microsoft.com/office/drawing/2014/main" id="{FDA1E69F-FB45-4579-B3F8-B82438224BE6}"/>
              </a:ext>
            </a:extLst>
          </p:cNvPr>
          <p:cNvSpPr txBox="1"/>
          <p:nvPr/>
        </p:nvSpPr>
        <p:spPr>
          <a:xfrm>
            <a:off x="6338942" y="3170547"/>
            <a:ext cx="1929481"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Number_of</a:t>
            </a:r>
            <a:r>
              <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rPr>
              <a:t>_</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nodes_in_layer</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105" name="TextBox 104">
            <a:extLst>
              <a:ext uri="{FF2B5EF4-FFF2-40B4-BE49-F238E27FC236}">
                <a16:creationId xmlns:a16="http://schemas.microsoft.com/office/drawing/2014/main" id="{C1ECB58F-41F8-441A-AAD4-640781CB794C}"/>
              </a:ext>
            </a:extLst>
          </p:cNvPr>
          <p:cNvSpPr txBox="1"/>
          <p:nvPr/>
        </p:nvSpPr>
        <p:spPr>
          <a:xfrm>
            <a:off x="968195" y="3701226"/>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Input layer</a:t>
            </a:r>
          </a:p>
        </p:txBody>
      </p:sp>
      <p:sp>
        <p:nvSpPr>
          <p:cNvPr id="106" name="TextBox 105">
            <a:extLst>
              <a:ext uri="{FF2B5EF4-FFF2-40B4-BE49-F238E27FC236}">
                <a16:creationId xmlns:a16="http://schemas.microsoft.com/office/drawing/2014/main" id="{E6F583FA-36C8-4DB2-8B14-9BE5D21234DB}"/>
              </a:ext>
            </a:extLst>
          </p:cNvPr>
          <p:cNvSpPr txBox="1"/>
          <p:nvPr/>
        </p:nvSpPr>
        <p:spPr>
          <a:xfrm>
            <a:off x="2010505" y="4408796"/>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Hidden layer 1</a:t>
            </a:r>
          </a:p>
        </p:txBody>
      </p:sp>
      <p:sp>
        <p:nvSpPr>
          <p:cNvPr id="107" name="TextBox 106">
            <a:extLst>
              <a:ext uri="{FF2B5EF4-FFF2-40B4-BE49-F238E27FC236}">
                <a16:creationId xmlns:a16="http://schemas.microsoft.com/office/drawing/2014/main" id="{DA22E23D-4EAB-4776-AED1-948A4E9686B4}"/>
              </a:ext>
            </a:extLst>
          </p:cNvPr>
          <p:cNvSpPr txBox="1"/>
          <p:nvPr/>
        </p:nvSpPr>
        <p:spPr>
          <a:xfrm>
            <a:off x="5937527" y="4351644"/>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Hidden layer 2</a:t>
            </a:r>
          </a:p>
        </p:txBody>
      </p:sp>
      <p:sp>
        <p:nvSpPr>
          <p:cNvPr id="108" name="TextBox 107">
            <a:extLst>
              <a:ext uri="{FF2B5EF4-FFF2-40B4-BE49-F238E27FC236}">
                <a16:creationId xmlns:a16="http://schemas.microsoft.com/office/drawing/2014/main" id="{16AD20F9-95E9-4A21-BA4F-9458F1F9000A}"/>
              </a:ext>
            </a:extLst>
          </p:cNvPr>
          <p:cNvSpPr txBox="1"/>
          <p:nvPr/>
        </p:nvSpPr>
        <p:spPr>
          <a:xfrm>
            <a:off x="8427636" y="2702467"/>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Output layer</a:t>
            </a:r>
          </a:p>
        </p:txBody>
      </p:sp>
      <p:sp>
        <p:nvSpPr>
          <p:cNvPr id="49" name="Rectangle: Rounded Corners 48">
            <a:extLst>
              <a:ext uri="{FF2B5EF4-FFF2-40B4-BE49-F238E27FC236}">
                <a16:creationId xmlns:a16="http://schemas.microsoft.com/office/drawing/2014/main" id="{9F3B5187-1323-46CC-9265-676EFD857FBB}"/>
              </a:ext>
            </a:extLst>
          </p:cNvPr>
          <p:cNvSpPr/>
          <p:nvPr/>
        </p:nvSpPr>
        <p:spPr bwMode="auto">
          <a:xfrm>
            <a:off x="8955388" y="3123474"/>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5E3074A1-E4CD-413C-ADD6-BB99F310F984}"/>
              </a:ext>
            </a:extLst>
          </p:cNvPr>
          <p:cNvSpPr txBox="1"/>
          <p:nvPr/>
        </p:nvSpPr>
        <p:spPr>
          <a:xfrm>
            <a:off x="9011184" y="3361890"/>
            <a:ext cx="1929481"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Learning_rate</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53" name="Rectangle: Rounded Corners 52">
            <a:extLst>
              <a:ext uri="{FF2B5EF4-FFF2-40B4-BE49-F238E27FC236}">
                <a16:creationId xmlns:a16="http://schemas.microsoft.com/office/drawing/2014/main" id="{63598FA5-ABC8-4D59-8A60-3FB40412C410}"/>
              </a:ext>
            </a:extLst>
          </p:cNvPr>
          <p:cNvSpPr/>
          <p:nvPr/>
        </p:nvSpPr>
        <p:spPr bwMode="auto">
          <a:xfrm>
            <a:off x="8976320" y="4065798"/>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B43A5A1F-627A-494D-A5BE-33B4BDE3930E}"/>
              </a:ext>
            </a:extLst>
          </p:cNvPr>
          <p:cNvSpPr txBox="1"/>
          <p:nvPr/>
        </p:nvSpPr>
        <p:spPr>
          <a:xfrm>
            <a:off x="9032116" y="4304214"/>
            <a:ext cx="1929481"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err="1">
                <a:ln>
                  <a:noFill/>
                </a:ln>
                <a:solidFill>
                  <a:schemeClr val="bg1"/>
                </a:solidFill>
                <a:effectLst/>
                <a:uLnTx/>
                <a:uFillTx/>
                <a:latin typeface="Consolas" panose="020B0609020204030204" pitchFamily="49" charset="0"/>
                <a:ea typeface="+mn-ea"/>
                <a:cs typeface="Courier New" panose="02070309020205020404" pitchFamily="49" charset="0"/>
              </a:rPr>
              <a:t>Batch_size</a:t>
            </a:r>
            <a:endParaRPr kumimoji="0" lang="en-US" sz="1800" i="0" u="none" strike="noStrike" kern="1200" cap="none" spc="0" normalizeH="0" baseline="0" noProof="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Tree>
    <p:extLst>
      <p:ext uri="{BB962C8B-B14F-4D97-AF65-F5344CB8AC3E}">
        <p14:creationId xmlns:p14="http://schemas.microsoft.com/office/powerpoint/2010/main" val="2901466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9" grpId="0" animBg="1"/>
      <p:bldP spid="2" grpId="0" animBg="1"/>
      <p:bldP spid="7" grpId="0" animBg="1"/>
      <p:bldP spid="8" grpId="0" animBg="1"/>
      <p:bldP spid="9" grpId="0" animBg="1"/>
      <p:bldP spid="10"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102" grpId="0"/>
      <p:bldP spid="104" grpId="0"/>
      <p:bldP spid="105" grpId="0"/>
      <p:bldP spid="106" grpId="0"/>
      <p:bldP spid="107" grpId="0"/>
      <p:bldP spid="108" grpId="0"/>
      <p:bldP spid="49" grpId="0" animBg="1"/>
      <p:bldP spid="50" grpId="0"/>
      <p:bldP spid="53" grpId="0" animBg="1"/>
      <p:bldP spid="5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Hyperparameter </a:t>
            </a:r>
            <a:r>
              <a:rPr lang="ja-JP" altLang="en-US" dirty="0"/>
              <a:t>選択の難しさ</a:t>
            </a:r>
            <a:br>
              <a:rPr lang="en-US" altLang="ja-JP" dirty="0"/>
            </a:br>
            <a:r>
              <a:rPr lang="en-US" altLang="ja-JP" dirty="0"/>
              <a:t>- Hyperparameter </a:t>
            </a:r>
            <a:r>
              <a:rPr lang="en-US" altLang="ja-JP" b="1" dirty="0">
                <a:solidFill>
                  <a:srgbClr val="FF0000"/>
                </a:solidFill>
              </a:rPr>
              <a:t>Explorer</a:t>
            </a:r>
            <a:r>
              <a:rPr lang="en-US" altLang="ja-JP" dirty="0"/>
              <a:t> -</a:t>
            </a:r>
            <a:endParaRPr lang="en-US" dirty="0"/>
          </a:p>
        </p:txBody>
      </p:sp>
      <p:sp>
        <p:nvSpPr>
          <p:cNvPr id="2" name="コンテンツ プレースホルダー 1">
            <a:extLst>
              <a:ext uri="{FF2B5EF4-FFF2-40B4-BE49-F238E27FC236}">
                <a16:creationId xmlns:a16="http://schemas.microsoft.com/office/drawing/2014/main" id="{516CB084-4C5F-4D1B-8B5E-B5768F0C2F9A}"/>
              </a:ext>
            </a:extLst>
          </p:cNvPr>
          <p:cNvSpPr>
            <a:spLocks noGrp="1"/>
          </p:cNvSpPr>
          <p:nvPr>
            <p:ph sz="quarter" idx="10"/>
          </p:nvPr>
        </p:nvSpPr>
        <p:spPr/>
        <p:txBody>
          <a:bodyPr>
            <a:normAutofit/>
          </a:bodyPr>
          <a:lstStyle/>
          <a:p>
            <a:r>
              <a:rPr lang="ja-JP" altLang="en-US" dirty="0"/>
              <a:t>値の取りうる範囲が広い</a:t>
            </a:r>
            <a:endParaRPr lang="en-US" altLang="ja-JP" dirty="0"/>
          </a:p>
          <a:p>
            <a:pPr lvl="1"/>
            <a:r>
              <a:rPr lang="ja-JP" altLang="en-US" dirty="0"/>
              <a:t>例</a:t>
            </a:r>
            <a:r>
              <a:rPr lang="en-US" altLang="ja-JP" dirty="0"/>
              <a:t>: Learning rate: 0.1 </a:t>
            </a:r>
            <a:r>
              <a:rPr lang="ja-JP" altLang="en-US" dirty="0"/>
              <a:t>もしくは </a:t>
            </a:r>
            <a:r>
              <a:rPr lang="en-US" altLang="ja-JP" dirty="0"/>
              <a:t>0.01 </a:t>
            </a:r>
            <a:r>
              <a:rPr lang="ja-JP" altLang="en-US" dirty="0"/>
              <a:t>もしくは </a:t>
            </a:r>
            <a:r>
              <a:rPr lang="en-US" altLang="ja-JP" dirty="0"/>
              <a:t>0.001 </a:t>
            </a:r>
            <a:r>
              <a:rPr lang="ja-JP" altLang="en-US" dirty="0"/>
              <a:t>もしくは </a:t>
            </a:r>
            <a:r>
              <a:rPr lang="en-US" altLang="ja-JP" dirty="0"/>
              <a:t>…</a:t>
            </a:r>
          </a:p>
          <a:p>
            <a:r>
              <a:rPr lang="ja-JP" altLang="en-US" dirty="0"/>
              <a:t>複数の値の組み合わせ</a:t>
            </a:r>
            <a:endParaRPr lang="en-US" altLang="ja-JP" dirty="0"/>
          </a:p>
          <a:p>
            <a:pPr lvl="1"/>
            <a:r>
              <a:rPr lang="ja-JP" altLang="en-US" dirty="0"/>
              <a:t>最適な構成を探し出すのは困難</a:t>
            </a:r>
            <a:endParaRPr lang="en-US" altLang="ja-JP" dirty="0"/>
          </a:p>
          <a:p>
            <a:r>
              <a:rPr lang="ja-JP" altLang="en-US" dirty="0"/>
              <a:t>一つの学習ジョブの実行時間は長い</a:t>
            </a:r>
            <a:endParaRPr lang="en-US" altLang="ja-JP" dirty="0"/>
          </a:p>
          <a:p>
            <a:pPr lvl="1"/>
            <a:r>
              <a:rPr lang="ja-JP" altLang="en-US" dirty="0"/>
              <a:t>時間とリソースの制限</a:t>
            </a:r>
            <a:endParaRPr kumimoji="1" lang="ja-JP" altLang="en-US" dirty="0"/>
          </a:p>
        </p:txBody>
      </p:sp>
      <p:pic>
        <p:nvPicPr>
          <p:cNvPr id="7" name="Picture 2" descr="https://banner2.kisspng.com/20180317/few/kisspng-hyperparameter-clip-art-grid-search-pattern-5aad3b59ab6a34.6055134215213023617021.jpg">
            <a:extLst>
              <a:ext uri="{FF2B5EF4-FFF2-40B4-BE49-F238E27FC236}">
                <a16:creationId xmlns:a16="http://schemas.microsoft.com/office/drawing/2014/main" id="{F29B1E17-921A-445B-A70F-19C05C55A3A0}"/>
              </a:ext>
            </a:extLst>
          </p:cNvPr>
          <p:cNvPicPr>
            <a:picLocks noChangeAspect="1" noChangeArrowheads="1"/>
          </p:cNvPicPr>
          <p:nvPr/>
        </p:nvPicPr>
        <p:blipFill>
          <a:blip r:embed="rId3" cstate="print">
            <a:duotone>
              <a:srgbClr val="0078D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976320" y="3411928"/>
            <a:ext cx="3103290" cy="275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1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C0C4A56A-7C8D-40C7-AFF0-30B118132A87}"/>
              </a:ext>
            </a:extLst>
          </p:cNvPr>
          <p:cNvCxnSpPr>
            <a:cxnSpLocks/>
          </p:cNvCxnSpPr>
          <p:nvPr/>
        </p:nvCxnSpPr>
        <p:spPr>
          <a:xfrm>
            <a:off x="6682264" y="6194899"/>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3947E2B-E823-4C35-AA0C-01C548A6AE10}"/>
              </a:ext>
            </a:extLst>
          </p:cNvPr>
          <p:cNvSpPr txBox="1"/>
          <p:nvPr/>
        </p:nvSpPr>
        <p:spPr>
          <a:xfrm>
            <a:off x="5679428" y="3454822"/>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#1</a:t>
            </a:r>
          </a:p>
        </p:txBody>
      </p:sp>
      <p:sp>
        <p:nvSpPr>
          <p:cNvPr id="40" name="TextBox 39">
            <a:extLst>
              <a:ext uri="{FF2B5EF4-FFF2-40B4-BE49-F238E27FC236}">
                <a16:creationId xmlns:a16="http://schemas.microsoft.com/office/drawing/2014/main" id="{424443B3-9F79-4D11-9B98-241D8855AE1C}"/>
              </a:ext>
            </a:extLst>
          </p:cNvPr>
          <p:cNvSpPr txBox="1"/>
          <p:nvPr/>
        </p:nvSpPr>
        <p:spPr>
          <a:xfrm>
            <a:off x="5660570" y="3909806"/>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A244138-7150-46FA-AE08-8A8ABFA8F235}"/>
                  </a:ext>
                </a:extLst>
              </p:cNvPr>
              <p:cNvSpPr txBox="1"/>
              <p:nvPr/>
            </p:nvSpPr>
            <p:spPr>
              <a:xfrm>
                <a:off x="5659048" y="5115079"/>
                <a:ext cx="508344"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14:m>
                  <m:oMath xmlns:m="http://schemas.openxmlformats.org/officeDocument/2006/math">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oMath>
                </a14:m>
                <a:r>
                  <a:rPr kumimoji="0" lang="en-US" sz="1961" b="0" i="0" u="none" strike="noStrike" kern="1200" cap="none" spc="0" normalizeH="0" baseline="0" noProof="0">
                    <a:ln>
                      <a:noFill/>
                    </a:ln>
                    <a:solidFill>
                      <a:srgbClr val="1A1A1A"/>
                    </a:solidFill>
                    <a:effectLst/>
                    <a:uLnTx/>
                    <a:uFillTx/>
                    <a:latin typeface="Segoe UI"/>
                    <a:ea typeface="+mn-ea"/>
                    <a:cs typeface="+mn-cs"/>
                  </a:rPr>
                  <a:t> </a:t>
                </a:r>
              </a:p>
            </p:txBody>
          </p:sp>
        </mc:Choice>
        <mc:Fallback xmlns="">
          <p:sp>
            <p:nvSpPr>
              <p:cNvPr id="41" name="TextBox 40">
                <a:extLst>
                  <a:ext uri="{FF2B5EF4-FFF2-40B4-BE49-F238E27FC236}">
                    <a16:creationId xmlns:a16="http://schemas.microsoft.com/office/drawing/2014/main" id="{6A244138-7150-46FA-AE08-8A8ABFA8F235}"/>
                  </a:ext>
                </a:extLst>
              </p:cNvPr>
              <p:cNvSpPr txBox="1">
                <a:spLocks noRot="1" noChangeAspect="1" noMove="1" noResize="1" noEditPoints="1" noAdjustHandles="1" noChangeArrowheads="1" noChangeShapeType="1" noTextEdit="1"/>
              </p:cNvSpPr>
              <p:nvPr/>
            </p:nvSpPr>
            <p:spPr>
              <a:xfrm>
                <a:off x="5659048" y="5115079"/>
                <a:ext cx="508344" cy="394082"/>
              </a:xfrm>
              <a:prstGeom prst="rect">
                <a:avLst/>
              </a:prstGeom>
              <a:blipFill>
                <a:blip r:embed="rId3"/>
                <a:stretch>
                  <a:fillRect l="-11905" t="-769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EA80E84-0549-42C7-B695-5ABA8AB703B7}"/>
                  </a:ext>
                </a:extLst>
              </p:cNvPr>
              <p:cNvSpPr txBox="1"/>
              <p:nvPr/>
            </p:nvSpPr>
            <p:spPr>
              <a:xfrm>
                <a:off x="6699584" y="3454821"/>
                <a:ext cx="128060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1</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2" name="TextBox 41">
                <a:extLst>
                  <a:ext uri="{FF2B5EF4-FFF2-40B4-BE49-F238E27FC236}">
                    <a16:creationId xmlns:a16="http://schemas.microsoft.com/office/drawing/2014/main" id="{AEA80E84-0549-42C7-B695-5ABA8AB703B7}"/>
                  </a:ext>
                </a:extLst>
              </p:cNvPr>
              <p:cNvSpPr txBox="1">
                <a:spLocks noRot="1" noChangeAspect="1" noMove="1" noResize="1" noEditPoints="1" noAdjustHandles="1" noChangeArrowheads="1" noChangeShapeType="1" noTextEdit="1"/>
              </p:cNvSpPr>
              <p:nvPr/>
            </p:nvSpPr>
            <p:spPr>
              <a:xfrm>
                <a:off x="6699584" y="3454821"/>
                <a:ext cx="1280607" cy="3922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5DDE52-40C2-4A5D-97A0-0D03C870E41A}"/>
                  </a:ext>
                </a:extLst>
              </p:cNvPr>
              <p:cNvSpPr txBox="1"/>
              <p:nvPr/>
            </p:nvSpPr>
            <p:spPr>
              <a:xfrm>
                <a:off x="6699583" y="3909806"/>
                <a:ext cx="1099189"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2</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3" name="TextBox 42">
                <a:extLst>
                  <a:ext uri="{FF2B5EF4-FFF2-40B4-BE49-F238E27FC236}">
                    <a16:creationId xmlns:a16="http://schemas.microsoft.com/office/drawing/2014/main" id="{805DDE52-40C2-4A5D-97A0-0D03C870E41A}"/>
                  </a:ext>
                </a:extLst>
              </p:cNvPr>
              <p:cNvSpPr txBox="1">
                <a:spLocks noRot="1" noChangeAspect="1" noMove="1" noResize="1" noEditPoints="1" noAdjustHandles="1" noChangeArrowheads="1" noChangeShapeType="1" noTextEdit="1"/>
              </p:cNvSpPr>
              <p:nvPr/>
            </p:nvSpPr>
            <p:spPr>
              <a:xfrm>
                <a:off x="6699583" y="3909806"/>
                <a:ext cx="1099189" cy="39224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DC8571A-5007-483D-B9AD-705439DEFE4F}"/>
                  </a:ext>
                </a:extLst>
              </p:cNvPr>
              <p:cNvSpPr txBox="1"/>
              <p:nvPr/>
            </p:nvSpPr>
            <p:spPr>
              <a:xfrm>
                <a:off x="6682263" y="5143925"/>
                <a:ext cx="1744829" cy="417294"/>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4" name="TextBox 43">
                <a:extLst>
                  <a:ext uri="{FF2B5EF4-FFF2-40B4-BE49-F238E27FC236}">
                    <a16:creationId xmlns:a16="http://schemas.microsoft.com/office/drawing/2014/main" id="{7DC8571A-5007-483D-B9AD-705439DEFE4F}"/>
                  </a:ext>
                </a:extLst>
              </p:cNvPr>
              <p:cNvSpPr txBox="1">
                <a:spLocks noRot="1" noChangeAspect="1" noMove="1" noResize="1" noEditPoints="1" noAdjustHandles="1" noChangeArrowheads="1" noChangeShapeType="1" noTextEdit="1"/>
              </p:cNvSpPr>
              <p:nvPr/>
            </p:nvSpPr>
            <p:spPr>
              <a:xfrm>
                <a:off x="6682263" y="5143925"/>
                <a:ext cx="1744829" cy="417294"/>
              </a:xfrm>
              <a:prstGeom prst="rect">
                <a:avLst/>
              </a:prstGeom>
              <a:blipFill>
                <a:blip r:embed="rId6"/>
                <a:stretch>
                  <a:fillRect b="-2857"/>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02C6FD1C-9B48-4760-8CB1-D1526D398989}"/>
              </a:ext>
            </a:extLst>
          </p:cNvPr>
          <p:cNvSpPr/>
          <p:nvPr/>
        </p:nvSpPr>
        <p:spPr>
          <a:xfrm>
            <a:off x="5151533" y="1847814"/>
            <a:ext cx="6706169" cy="4732323"/>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2F8AF1E5-9B64-42B4-B743-C79DC5941E2D}"/>
              </a:ext>
            </a:extLst>
          </p:cNvPr>
          <p:cNvSpPr txBox="1"/>
          <p:nvPr/>
        </p:nvSpPr>
        <p:spPr>
          <a:xfrm>
            <a:off x="5940295" y="4272854"/>
            <a:ext cx="340158"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4D213272-CAEC-4F96-92A8-C37DCB1E4553}"/>
              </a:ext>
            </a:extLst>
          </p:cNvPr>
          <p:cNvSpPr txBox="1"/>
          <p:nvPr/>
        </p:nvSpPr>
        <p:spPr>
          <a:xfrm>
            <a:off x="8147658" y="6156890"/>
            <a:ext cx="817324" cy="53408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Time</a:t>
            </a:r>
          </a:p>
        </p:txBody>
      </p:sp>
      <p:sp>
        <p:nvSpPr>
          <p:cNvPr id="66" name="TextBox 65">
            <a:extLst>
              <a:ext uri="{FF2B5EF4-FFF2-40B4-BE49-F238E27FC236}">
                <a16:creationId xmlns:a16="http://schemas.microsoft.com/office/drawing/2014/main" id="{13DC688C-7776-432C-8A07-A92C34C8D1A9}"/>
              </a:ext>
            </a:extLst>
          </p:cNvPr>
          <p:cNvSpPr txBox="1"/>
          <p:nvPr/>
        </p:nvSpPr>
        <p:spPr>
          <a:xfrm>
            <a:off x="5672549" y="1315356"/>
            <a:ext cx="2359300" cy="461665"/>
          </a:xfrm>
          <a:prstGeom prst="rect">
            <a:avLst/>
          </a:prstGeom>
          <a:noFill/>
        </p:spPr>
        <p:txBody>
          <a:bodyPr wrap="none" rtlCol="0">
            <a:spAutoFit/>
          </a:bodyPr>
          <a:lstStyle/>
          <a:p>
            <a:pPr marR="0" lvl="0" indent="0" fontAlgn="auto">
              <a:lnSpc>
                <a:spcPct val="100000"/>
              </a:lnSpc>
              <a:spcBef>
                <a:spcPts val="0"/>
              </a:spcBef>
              <a:spcAft>
                <a:spcPts val="0"/>
              </a:spcAft>
              <a:buClrTx/>
              <a:buSzTx/>
              <a:buFontTx/>
              <a:buNone/>
              <a:tabLst/>
              <a:defRPr/>
            </a:pPr>
            <a:r>
              <a:rPr lang="en-US" sz="2400" dirty="0"/>
              <a:t>Compute Target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A2FD352-390C-473A-B2BE-D1772214B8D1}"/>
                  </a:ext>
                </a:extLst>
              </p:cNvPr>
              <p:cNvSpPr txBox="1"/>
              <p:nvPr/>
            </p:nvSpPr>
            <p:spPr>
              <a:xfrm>
                <a:off x="8019122" y="3454821"/>
                <a:ext cx="987135" cy="418191"/>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𝑗</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6" name="TextBox 25">
                <a:extLst>
                  <a:ext uri="{FF2B5EF4-FFF2-40B4-BE49-F238E27FC236}">
                    <a16:creationId xmlns:a16="http://schemas.microsoft.com/office/drawing/2014/main" id="{8A2FD352-390C-473A-B2BE-D1772214B8D1}"/>
                  </a:ext>
                </a:extLst>
              </p:cNvPr>
              <p:cNvSpPr txBox="1">
                <a:spLocks noRot="1" noChangeAspect="1" noMove="1" noResize="1" noEditPoints="1" noAdjustHandles="1" noChangeArrowheads="1" noChangeShapeType="1" noTextEdit="1"/>
              </p:cNvSpPr>
              <p:nvPr/>
            </p:nvSpPr>
            <p:spPr>
              <a:xfrm>
                <a:off x="8019122" y="3454821"/>
                <a:ext cx="987135" cy="418191"/>
              </a:xfrm>
              <a:prstGeom prst="rect">
                <a:avLst/>
              </a:prstGeom>
              <a:blipFill>
                <a:blip r:embed="rId7"/>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BC51D2-8444-4107-B662-F087499E8DD8}"/>
                  </a:ext>
                </a:extLst>
              </p:cNvPr>
              <p:cNvSpPr txBox="1"/>
              <p:nvPr/>
            </p:nvSpPr>
            <p:spPr>
              <a:xfrm>
                <a:off x="7843038" y="3908716"/>
                <a:ext cx="1616765" cy="394082"/>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𝑖</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7" name="TextBox 26">
                <a:extLst>
                  <a:ext uri="{FF2B5EF4-FFF2-40B4-BE49-F238E27FC236}">
                    <a16:creationId xmlns:a16="http://schemas.microsoft.com/office/drawing/2014/main" id="{8BBC51D2-8444-4107-B662-F087499E8DD8}"/>
                  </a:ext>
                </a:extLst>
              </p:cNvPr>
              <p:cNvSpPr txBox="1">
                <a:spLocks noRot="1" noChangeAspect="1" noMove="1" noResize="1" noEditPoints="1" noAdjustHandles="1" noChangeArrowheads="1" noChangeShapeType="1" noTextEdit="1"/>
              </p:cNvSpPr>
              <p:nvPr/>
            </p:nvSpPr>
            <p:spPr>
              <a:xfrm>
                <a:off x="7843038" y="3908716"/>
                <a:ext cx="1616765" cy="394082"/>
              </a:xfrm>
              <a:prstGeom prst="rect">
                <a:avLst/>
              </a:prstGeom>
              <a:blipFill>
                <a:blip r:embed="rId8"/>
                <a:stretch>
                  <a:fillRect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10AD79-53BD-442C-A5ED-EAD92F5C7C8E}"/>
                  </a:ext>
                </a:extLst>
              </p:cNvPr>
              <p:cNvSpPr txBox="1"/>
              <p:nvPr/>
            </p:nvSpPr>
            <p:spPr>
              <a:xfrm>
                <a:off x="8461980" y="5145016"/>
                <a:ext cx="117922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𝑘</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8" name="TextBox 27">
                <a:extLst>
                  <a:ext uri="{FF2B5EF4-FFF2-40B4-BE49-F238E27FC236}">
                    <a16:creationId xmlns:a16="http://schemas.microsoft.com/office/drawing/2014/main" id="{D310AD79-53BD-442C-A5ED-EAD92F5C7C8E}"/>
                  </a:ext>
                </a:extLst>
              </p:cNvPr>
              <p:cNvSpPr txBox="1">
                <a:spLocks noRot="1" noChangeAspect="1" noMove="1" noResize="1" noEditPoints="1" noAdjustHandles="1" noChangeArrowheads="1" noChangeShapeType="1" noTextEdit="1"/>
              </p:cNvSpPr>
              <p:nvPr/>
            </p:nvSpPr>
            <p:spPr>
              <a:xfrm>
                <a:off x="8461980" y="5145016"/>
                <a:ext cx="1179227" cy="392245"/>
              </a:xfrm>
              <a:prstGeom prst="rect">
                <a:avLst/>
              </a:prstGeom>
              <a:blipFill>
                <a:blip r:embed="rId9"/>
                <a:stretch>
                  <a:fillRect b="-1515"/>
                </a:stretch>
              </a:blipFill>
            </p:spPr>
            <p:txBody>
              <a:bodyPr/>
              <a:lstStyle/>
              <a:p>
                <a:r>
                  <a:rPr lang="en-US">
                    <a:noFill/>
                  </a:rPr>
                  <a:t> </a:t>
                </a:r>
              </a:p>
            </p:txBody>
          </p:sp>
        </mc:Fallback>
      </mc:AlternateContent>
      <p:sp>
        <p:nvSpPr>
          <p:cNvPr id="35" name="Rectangle: Rounded Corners 22">
            <a:extLst>
              <a:ext uri="{FF2B5EF4-FFF2-40B4-BE49-F238E27FC236}">
                <a16:creationId xmlns:a16="http://schemas.microsoft.com/office/drawing/2014/main" id="{58578ADF-CD4A-4D55-8489-2775F9F71E15}"/>
              </a:ext>
            </a:extLst>
          </p:cNvPr>
          <p:cNvSpPr/>
          <p:nvPr/>
        </p:nvSpPr>
        <p:spPr>
          <a:xfrm>
            <a:off x="426424" y="4760040"/>
            <a:ext cx="4372050" cy="1330644"/>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marL="463550" marR="0" lvl="0" indent="-46355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(B) </a:t>
            </a:r>
            <a:r>
              <a:rPr kumimoji="0" lang="ja-JP" altLang="en-US" sz="2353" b="0" i="0" u="none" strike="noStrike" kern="1200" cap="none" spc="0" normalizeH="0" baseline="0" noProof="0" dirty="0">
                <a:ln>
                  <a:noFill/>
                </a:ln>
                <a:solidFill>
                  <a:srgbClr val="FFFFFF"/>
                </a:solidFill>
                <a:effectLst/>
                <a:uLnTx/>
                <a:uFillTx/>
                <a:latin typeface="Segoe UI"/>
                <a:ea typeface="+mn-ea"/>
                <a:cs typeface="+mn-cs"/>
              </a:rPr>
              <a:t>実行場所</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961" b="0" i="0" u="none" strike="noStrike" kern="1200" cap="none" spc="0" normalizeH="0" baseline="0" noProof="0" dirty="0">
                <a:ln>
                  <a:noFill/>
                </a:ln>
                <a:solidFill>
                  <a:srgbClr val="FFFFFF"/>
                </a:solidFill>
                <a:effectLst/>
                <a:uLnTx/>
                <a:uFillTx/>
                <a:latin typeface="Segoe UI"/>
                <a:ea typeface="+mn-ea"/>
                <a:cs typeface="+mn-cs"/>
              </a:rPr>
              <a:t>そのジョブの実行時間は</a:t>
            </a:r>
            <a:r>
              <a:rPr kumimoji="0" lang="en-US" sz="1961" b="0" i="0" u="none" strike="noStrike" kern="1200" cap="none" spc="0" normalizeH="0" baseline="0" noProof="0" dirty="0">
                <a:ln>
                  <a:noFill/>
                </a:ln>
                <a:solidFill>
                  <a:srgbClr val="FFFFFF"/>
                </a:solidFill>
                <a:effectLst/>
                <a:uLnTx/>
                <a:uFillTx/>
                <a:latin typeface="Segoe UI"/>
                <a:ea typeface="+mn-ea"/>
                <a:cs typeface="+mn-cs"/>
              </a:rPr>
              <a:t>?</a:t>
            </a:r>
          </a:p>
        </p:txBody>
      </p:sp>
      <p:grpSp>
        <p:nvGrpSpPr>
          <p:cNvPr id="46" name="Group 45">
            <a:extLst>
              <a:ext uri="{FF2B5EF4-FFF2-40B4-BE49-F238E27FC236}">
                <a16:creationId xmlns:a16="http://schemas.microsoft.com/office/drawing/2014/main" id="{F491488B-F7B3-4E24-80E9-6E8BD31DA98B}"/>
              </a:ext>
            </a:extLst>
          </p:cNvPr>
          <p:cNvGrpSpPr/>
          <p:nvPr/>
        </p:nvGrpSpPr>
        <p:grpSpPr>
          <a:xfrm>
            <a:off x="426423" y="3229073"/>
            <a:ext cx="9597107" cy="1106692"/>
            <a:chOff x="7958764" y="2760631"/>
            <a:chExt cx="9789543" cy="1128893"/>
          </a:xfrm>
          <a:solidFill>
            <a:srgbClr val="D83A00"/>
          </a:solidFill>
        </p:grpSpPr>
        <p:sp>
          <p:nvSpPr>
            <p:cNvPr id="47" name="TextBox 46">
              <a:extLst>
                <a:ext uri="{FF2B5EF4-FFF2-40B4-BE49-F238E27FC236}">
                  <a16:creationId xmlns:a16="http://schemas.microsoft.com/office/drawing/2014/main" id="{696C6D3D-A403-4C6F-892A-9F1F34B9CE74}"/>
                </a:ext>
              </a:extLst>
            </p:cNvPr>
            <p:cNvSpPr txBox="1"/>
            <p:nvPr/>
          </p:nvSpPr>
          <p:spPr>
            <a:xfrm>
              <a:off x="16741379" y="2988794"/>
              <a:ext cx="1006928" cy="400110"/>
            </a:xfrm>
            <a:prstGeom prst="rect">
              <a:avLst/>
            </a:prstGeom>
            <a:solidFill>
              <a:srgbClr val="FA8C01"/>
            </a:solidFill>
            <a:ln>
              <a:solidFill>
                <a:srgbClr val="BF690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p>
          </p:txBody>
        </p:sp>
        <p:sp>
          <p:nvSpPr>
            <p:cNvPr id="49" name="Rectangle: Rounded Corners 26">
              <a:extLst>
                <a:ext uri="{FF2B5EF4-FFF2-40B4-BE49-F238E27FC236}">
                  <a16:creationId xmlns:a16="http://schemas.microsoft.com/office/drawing/2014/main" id="{78F040C6-24F2-4571-9DD3-41112C8E8523}"/>
                </a:ext>
              </a:extLst>
            </p:cNvPr>
            <p:cNvSpPr/>
            <p:nvPr/>
          </p:nvSpPr>
          <p:spPr>
            <a:xfrm>
              <a:off x="7958764" y="2760631"/>
              <a:ext cx="4477345" cy="1128893"/>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 </a:t>
              </a:r>
              <a:r>
                <a:rPr kumimoji="0" lang="ja-JP" altLang="en-US" sz="2353" b="0" i="0" u="none" strike="noStrike" kern="1200" cap="none" spc="0" normalizeH="0" baseline="0" noProof="0" dirty="0">
                  <a:ln>
                    <a:noFill/>
                  </a:ln>
                  <a:solidFill>
                    <a:srgbClr val="FFFFFF"/>
                  </a:solidFill>
                  <a:effectLst/>
                  <a:uLnTx/>
                  <a:uFillTx/>
                  <a:latin typeface="Segoe UI"/>
                  <a:ea typeface="+mn-ea"/>
                  <a:cs typeface="+mn-cs"/>
                </a:rPr>
                <a:t>ジョブ設定</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961" b="0" i="0" u="none" strike="noStrike" kern="1200" cap="none" spc="0" normalizeH="0" baseline="0" noProof="0" dirty="0">
                  <a:ln>
                    <a:noFill/>
                  </a:ln>
                  <a:solidFill>
                    <a:srgbClr val="FFFFFF"/>
                  </a:solidFill>
                  <a:effectLst/>
                  <a:uLnTx/>
                  <a:uFillTx/>
                  <a:latin typeface="Segoe UI"/>
                  <a:ea typeface="+mn-ea"/>
                  <a:cs typeface="+mn-cs"/>
                </a:rPr>
                <a:t>どのパラメーターを設定すべきか</a:t>
              </a:r>
              <a:endParaRPr kumimoji="0" lang="en-US" sz="1961"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B080B39B-4ADF-4E23-8C26-2D27423B931C}"/>
              </a:ext>
            </a:extLst>
          </p:cNvPr>
          <p:cNvSpPr txBox="1"/>
          <p:nvPr/>
        </p:nvSpPr>
        <p:spPr>
          <a:xfrm>
            <a:off x="5362948" y="2539350"/>
            <a:ext cx="1336635"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 nodes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1CD580-A500-4AFD-873B-CA9BC2314929}"/>
                  </a:ext>
                </a:extLst>
              </p:cNvPr>
              <p:cNvSpPr txBox="1"/>
              <p:nvPr/>
            </p:nvSpPr>
            <p:spPr>
              <a:xfrm>
                <a:off x="8019122" y="3557978"/>
                <a:ext cx="340153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𝟏</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rate=0.2, #layers=2, …}</a:t>
                </a:r>
                <a:endParaRPr kumimoji="0" lang="en-US" sz="14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mc:Choice>
        <mc:Fallback xmlns="">
          <p:sp>
            <p:nvSpPr>
              <p:cNvPr id="3" name="TextBox 2">
                <a:extLst>
                  <a:ext uri="{FF2B5EF4-FFF2-40B4-BE49-F238E27FC236}">
                    <a16:creationId xmlns:a16="http://schemas.microsoft.com/office/drawing/2014/main" id="{D51CD580-A500-4AFD-873B-CA9BC2314929}"/>
                  </a:ext>
                </a:extLst>
              </p:cNvPr>
              <p:cNvSpPr txBox="1">
                <a:spLocks noRot="1" noChangeAspect="1" noMove="1" noResize="1" noEditPoints="1" noAdjustHandles="1" noChangeArrowheads="1" noChangeShapeType="1" noTextEdit="1"/>
              </p:cNvSpPr>
              <p:nvPr/>
            </p:nvSpPr>
            <p:spPr>
              <a:xfrm>
                <a:off x="8019122" y="3557978"/>
                <a:ext cx="3401534" cy="215444"/>
              </a:xfrm>
              <a:prstGeom prst="rect">
                <a:avLst/>
              </a:prstGeom>
              <a:blipFill>
                <a:blip r:embed="rId10"/>
                <a:stretch>
                  <a:fillRect l="-1254" t="-31429" r="-1254"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36617A-A7F8-44C2-A825-FC538B3D534E}"/>
                  </a:ext>
                </a:extLst>
              </p:cNvPr>
              <p:cNvSpPr/>
              <p:nvPr/>
            </p:nvSpPr>
            <p:spPr>
              <a:xfrm>
                <a:off x="7768394" y="3935862"/>
                <a:ext cx="3554306"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𝟐</m:t>
                        </m:r>
                      </m:sub>
                    </m:sSub>
                  </m:oMath>
                </a14:m>
                <a:r>
                  <a:rPr kumimoji="0" lang="en-US" sz="1400" b="1" i="0" u="none" strike="noStrike" kern="1200" cap="none" spc="0" normalizeH="0" baseline="0" noProof="0" dirty="0">
                    <a:ln>
                      <a:noFill/>
                    </a:ln>
                    <a:solidFill>
                      <a:srgbClr val="2D78D8"/>
                    </a:solidFill>
                    <a:effectLst/>
                    <a:uLnTx/>
                    <a:uFillTx/>
                    <a:latin typeface="Segoe UI"/>
                    <a:ea typeface="+mn-ea"/>
                    <a:cs typeface="+mn-cs"/>
                  </a:rPr>
                  <a:t>= {learning rate=0.5, #layers=4, …}</a:t>
                </a: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mc:Choice>
        <mc:Fallback xmlns="">
          <p:sp>
            <p:nvSpPr>
              <p:cNvPr id="4" name="Rectangle 3">
                <a:extLst>
                  <a:ext uri="{FF2B5EF4-FFF2-40B4-BE49-F238E27FC236}">
                    <a16:creationId xmlns:a16="http://schemas.microsoft.com/office/drawing/2014/main" id="{5836617A-A7F8-44C2-A825-FC538B3D534E}"/>
                  </a:ext>
                </a:extLst>
              </p:cNvPr>
              <p:cNvSpPr>
                <a:spLocks noRot="1" noChangeAspect="1" noMove="1" noResize="1" noEditPoints="1" noAdjustHandles="1" noChangeArrowheads="1" noChangeShapeType="1" noTextEdit="1"/>
              </p:cNvSpPr>
              <p:nvPr/>
            </p:nvSpPr>
            <p:spPr>
              <a:xfrm>
                <a:off x="7768394" y="3935862"/>
                <a:ext cx="3554306" cy="307777"/>
              </a:xfrm>
              <a:prstGeom prst="rect">
                <a:avLst/>
              </a:prstGeom>
              <a:blipFill>
                <a:blip r:embed="rId11"/>
                <a:stretch>
                  <a:fillRect t="-6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DCB3BA7-11A3-4350-935D-E6559C4BDA13}"/>
                  </a:ext>
                </a:extLst>
              </p:cNvPr>
              <p:cNvSpPr/>
              <p:nvPr/>
            </p:nvSpPr>
            <p:spPr>
              <a:xfrm>
                <a:off x="8399417" y="5156472"/>
                <a:ext cx="3557512" cy="3270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𝒑</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rate=0.9, #layers=8,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5" name="Rectangle 4">
                <a:extLst>
                  <a:ext uri="{FF2B5EF4-FFF2-40B4-BE49-F238E27FC236}">
                    <a16:creationId xmlns:a16="http://schemas.microsoft.com/office/drawing/2014/main" id="{BDCB3BA7-11A3-4350-935D-E6559C4BDA13}"/>
                  </a:ext>
                </a:extLst>
              </p:cNvPr>
              <p:cNvSpPr>
                <a:spLocks noRot="1" noChangeAspect="1" noMove="1" noResize="1" noEditPoints="1" noAdjustHandles="1" noChangeArrowheads="1" noChangeShapeType="1" noTextEdit="1"/>
              </p:cNvSpPr>
              <p:nvPr/>
            </p:nvSpPr>
            <p:spPr>
              <a:xfrm>
                <a:off x="8399417" y="5156472"/>
                <a:ext cx="3557512" cy="327077"/>
              </a:xfrm>
              <a:prstGeom prst="rect">
                <a:avLst/>
              </a:prstGeom>
              <a:blipFill>
                <a:blip r:embed="rId12"/>
                <a:stretch>
                  <a:fillRect t="-5556" b="-92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C5C21FB-EE75-4E31-BA5C-FFF3D88EE8FD}"/>
              </a:ext>
            </a:extLst>
          </p:cNvPr>
          <p:cNvSpPr txBox="1"/>
          <p:nvPr/>
        </p:nvSpPr>
        <p:spPr>
          <a:xfrm>
            <a:off x="334298" y="2082996"/>
            <a:ext cx="4657295" cy="664797"/>
          </a:xfrm>
          <a:prstGeom prst="rect">
            <a:avLst/>
          </a:prstGeom>
          <a:noFill/>
        </p:spPr>
        <p:txBody>
          <a:bodyPr wrap="square" lIns="182880" tIns="146304" rIns="182880" bIns="146304" rtlCol="0">
            <a:spAutoFit/>
          </a:bodyPr>
          <a:lstStyle/>
          <a:p>
            <a:r>
              <a:rPr lang="ja-JP" altLang="en-US" sz="2400" dirty="0"/>
              <a:t>複数の並列学習ジョブの実行</a:t>
            </a:r>
            <a:endParaRPr lang="en-US" sz="2400" dirty="0"/>
          </a:p>
        </p:txBody>
      </p:sp>
      <p:sp>
        <p:nvSpPr>
          <p:cNvPr id="7" name="タイトル 6">
            <a:extLst>
              <a:ext uri="{FF2B5EF4-FFF2-40B4-BE49-F238E27FC236}">
                <a16:creationId xmlns:a16="http://schemas.microsoft.com/office/drawing/2014/main" id="{992A78B6-F056-4F93-AE93-7CC4E64AB322}"/>
              </a:ext>
            </a:extLst>
          </p:cNvPr>
          <p:cNvSpPr>
            <a:spLocks noGrp="1"/>
          </p:cNvSpPr>
          <p:nvPr>
            <p:ph type="title"/>
          </p:nvPr>
        </p:nvSpPr>
        <p:spPr/>
        <p:txBody>
          <a:bodyPr/>
          <a:lstStyle/>
          <a:p>
            <a:r>
              <a:rPr lang="ja-JP" altLang="en-US" dirty="0"/>
              <a:t>ハイパーパラメーター と </a:t>
            </a:r>
            <a:r>
              <a:rPr lang="en-US" altLang="ja-JP" dirty="0"/>
              <a:t>Compute </a:t>
            </a:r>
            <a:r>
              <a:rPr lang="ja-JP" altLang="en-US" dirty="0"/>
              <a:t>の自動調整</a:t>
            </a:r>
          </a:p>
        </p:txBody>
      </p:sp>
    </p:spTree>
    <p:extLst>
      <p:ext uri="{BB962C8B-B14F-4D97-AF65-F5344CB8AC3E}">
        <p14:creationId xmlns:p14="http://schemas.microsoft.com/office/powerpoint/2010/main" val="273443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5" grpId="0" animBg="1"/>
      <p:bldP spid="3" grpId="0"/>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97CA5C8-C5FF-481A-9C52-6745A4467A99}"/>
              </a:ext>
            </a:extLst>
          </p:cNvPr>
          <p:cNvSpPr/>
          <p:nvPr/>
        </p:nvSpPr>
        <p:spPr>
          <a:xfrm>
            <a:off x="426424" y="2260944"/>
            <a:ext cx="4583682" cy="3129747"/>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uniform(0,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choice(2, 4, 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p:txBody>
      </p:sp>
      <p:sp>
        <p:nvSpPr>
          <p:cNvPr id="10" name="Rectangle: Rounded Corners 9">
            <a:extLst>
              <a:ext uri="{FF2B5EF4-FFF2-40B4-BE49-F238E27FC236}">
                <a16:creationId xmlns:a16="http://schemas.microsoft.com/office/drawing/2014/main" id="{027F669C-D149-4CA7-B59D-7CAF6517E5AA}"/>
              </a:ext>
            </a:extLst>
          </p:cNvPr>
          <p:cNvSpPr/>
          <p:nvPr/>
        </p:nvSpPr>
        <p:spPr>
          <a:xfrm>
            <a:off x="7441357" y="2260943"/>
            <a:ext cx="4305573" cy="3127267"/>
          </a:xfrm>
          <a:prstGeom prst="roundRect">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Config1=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2,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0.5,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4,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Config3=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0.9,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8,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a:t>
            </a:r>
          </a:p>
        </p:txBody>
      </p:sp>
      <p:sp>
        <p:nvSpPr>
          <p:cNvPr id="11" name="TextBox 10">
            <a:extLst>
              <a:ext uri="{FF2B5EF4-FFF2-40B4-BE49-F238E27FC236}">
                <a16:creationId xmlns:a16="http://schemas.microsoft.com/office/drawing/2014/main" id="{22B68783-2693-4003-B602-EBE7B8FA0813}"/>
              </a:ext>
            </a:extLst>
          </p:cNvPr>
          <p:cNvSpPr txBox="1"/>
          <p:nvPr/>
        </p:nvSpPr>
        <p:spPr>
          <a:xfrm>
            <a:off x="5583769" y="2895870"/>
            <a:ext cx="1498889" cy="707886"/>
          </a:xfrm>
          <a:prstGeom prst="rect">
            <a:avLst/>
          </a:prstGeom>
          <a:noFill/>
        </p:spPr>
        <p:txBody>
          <a:bodyPr wrap="square" rtlCol="0">
            <a:spAutoFit/>
          </a:bodyPr>
          <a:lstStyle/>
          <a:p>
            <a:pPr>
              <a:defRPr/>
            </a:pPr>
            <a:r>
              <a:rPr lang="en-US" sz="2000" dirty="0">
                <a:gradFill>
                  <a:gsLst>
                    <a:gs pos="2917">
                      <a:srgbClr val="1A1A1A"/>
                    </a:gs>
                    <a:gs pos="30000">
                      <a:srgbClr val="1A1A1A"/>
                    </a:gs>
                  </a:gsLst>
                  <a:lin ang="5400000" scaled="0"/>
                </a:gradFill>
                <a:cs typeface="Segoe UI Semilight" panose="020B0402040204020203" pitchFamily="34" charset="0"/>
              </a:rPr>
              <a:t>Sampling</a:t>
            </a:r>
          </a:p>
          <a:p>
            <a:pPr>
              <a:defRPr/>
            </a:pPr>
            <a:r>
              <a:rPr lang="en-US" sz="2000" dirty="0">
                <a:gradFill>
                  <a:gsLst>
                    <a:gs pos="2917">
                      <a:srgbClr val="1A1A1A"/>
                    </a:gs>
                    <a:gs pos="30000">
                      <a:srgbClr val="1A1A1A"/>
                    </a:gs>
                  </a:gsLst>
                  <a:lin ang="5400000" scaled="0"/>
                </a:gradFill>
                <a:cs typeface="Segoe UI Semilight" panose="020B0402040204020203" pitchFamily="34" charset="0"/>
              </a:rPr>
              <a:t>algorithm</a:t>
            </a:r>
          </a:p>
        </p:txBody>
      </p:sp>
      <p:sp>
        <p:nvSpPr>
          <p:cNvPr id="2" name="TextBox 1">
            <a:extLst>
              <a:ext uri="{FF2B5EF4-FFF2-40B4-BE49-F238E27FC236}">
                <a16:creationId xmlns:a16="http://schemas.microsoft.com/office/drawing/2014/main" id="{E2F3F473-0686-49B8-9154-3BBE7C0DD2E8}"/>
              </a:ext>
            </a:extLst>
          </p:cNvPr>
          <p:cNvSpPr txBox="1"/>
          <p:nvPr/>
        </p:nvSpPr>
        <p:spPr>
          <a:xfrm>
            <a:off x="760334" y="1670681"/>
            <a:ext cx="424977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rPr>
              <a:t>hyperparameter </a:t>
            </a:r>
            <a:r>
              <a:rPr kumimoji="0" lang="ja-JP" alt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rPr>
              <a:t>の検索範囲の定義</a:t>
            </a:r>
            <a:endPar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endParaRPr>
          </a:p>
        </p:txBody>
      </p:sp>
      <p:cxnSp>
        <p:nvCxnSpPr>
          <p:cNvPr id="13" name="Straight Connector 12">
            <a:extLst>
              <a:ext uri="{FF2B5EF4-FFF2-40B4-BE49-F238E27FC236}">
                <a16:creationId xmlns:a16="http://schemas.microsoft.com/office/drawing/2014/main" id="{C38B96DA-96EA-4F0E-AEEC-C394306A33EB}"/>
              </a:ext>
            </a:extLst>
          </p:cNvPr>
          <p:cNvCxnSpPr>
            <a:cxnSpLocks/>
          </p:cNvCxnSpPr>
          <p:nvPr/>
        </p:nvCxnSpPr>
        <p:spPr>
          <a:xfrm>
            <a:off x="5260932" y="3825818"/>
            <a:ext cx="2001075" cy="0"/>
          </a:xfrm>
          <a:prstGeom prst="line">
            <a:avLst/>
          </a:prstGeom>
          <a:ln w="1905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10A0A4B-E75E-4C8A-8039-CE3CFB806289}"/>
              </a:ext>
            </a:extLst>
          </p:cNvPr>
          <p:cNvSpPr>
            <a:spLocks noGrp="1"/>
          </p:cNvSpPr>
          <p:nvPr>
            <p:ph type="title"/>
          </p:nvPr>
        </p:nvSpPr>
        <p:spPr/>
        <p:txBody>
          <a:bodyPr/>
          <a:lstStyle/>
          <a:p>
            <a:r>
              <a:rPr lang="en-US" altLang="ja-JP" dirty="0" err="1"/>
              <a:t>Hyperparamter</a:t>
            </a:r>
            <a:r>
              <a:rPr lang="en-US" altLang="ja-JP" dirty="0"/>
              <a:t> </a:t>
            </a:r>
            <a:r>
              <a:rPr lang="ja-JP" altLang="en-US" dirty="0"/>
              <a:t>のサンプリング</a:t>
            </a:r>
          </a:p>
        </p:txBody>
      </p:sp>
    </p:spTree>
    <p:extLst>
      <p:ext uri="{BB962C8B-B14F-4D97-AF65-F5344CB8AC3E}">
        <p14:creationId xmlns:p14="http://schemas.microsoft.com/office/powerpoint/2010/main" val="89588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A20D2306-45AB-43E7-B4EE-4C60FCBAC935}"/>
              </a:ext>
            </a:extLst>
          </p:cNvPr>
          <p:cNvSpPr txBox="1"/>
          <p:nvPr/>
        </p:nvSpPr>
        <p:spPr>
          <a:xfrm>
            <a:off x="1012869" y="1652128"/>
            <a:ext cx="3164138" cy="482763"/>
          </a:xfrm>
          <a:prstGeom prst="rect">
            <a:avLst/>
          </a:prstGeom>
          <a:noFill/>
        </p:spPr>
        <p:txBody>
          <a:bodyPr wrap="square" lIns="0" tIns="0" rIns="0" bIns="0" rtlCol="0">
            <a:spAutoFit/>
          </a:bodyPr>
          <a:lstStyle/>
          <a:p>
            <a:pPr algn="ctr" defTabSz="914192">
              <a:defRPr/>
            </a:pPr>
            <a:r>
              <a:rPr lang="en-US" altLang="ja-JP" sz="3137" dirty="0">
                <a:gradFill>
                  <a:gsLst>
                    <a:gs pos="2917">
                      <a:srgbClr val="1A1A1A"/>
                    </a:gs>
                    <a:gs pos="30000">
                      <a:srgbClr val="1A1A1A"/>
                    </a:gs>
                  </a:gsLst>
                  <a:lin ang="5400000" scaled="0"/>
                </a:gradFill>
                <a:latin typeface="Segoe UI"/>
              </a:rPr>
              <a:t>Grid Search</a:t>
            </a:r>
            <a:endParaRPr lang="ja-JP" altLang="en-US" sz="3137" dirty="0" err="1">
              <a:gradFill>
                <a:gsLst>
                  <a:gs pos="2917">
                    <a:srgbClr val="1A1A1A"/>
                  </a:gs>
                  <a:gs pos="30000">
                    <a:srgbClr val="1A1A1A"/>
                  </a:gs>
                </a:gsLst>
                <a:lin ang="5400000" scaled="0"/>
              </a:gradFill>
              <a:latin typeface="Segoe UI"/>
            </a:endParaRPr>
          </a:p>
        </p:txBody>
      </p:sp>
      <p:sp>
        <p:nvSpPr>
          <p:cNvPr id="11" name="テキスト ボックス 10">
            <a:extLst>
              <a:ext uri="{FF2B5EF4-FFF2-40B4-BE49-F238E27FC236}">
                <a16:creationId xmlns:a16="http://schemas.microsoft.com/office/drawing/2014/main" id="{4A39F43A-334F-48F9-A99C-5F8D7E3596E0}"/>
              </a:ext>
            </a:extLst>
          </p:cNvPr>
          <p:cNvSpPr txBox="1"/>
          <p:nvPr/>
        </p:nvSpPr>
        <p:spPr>
          <a:xfrm>
            <a:off x="4464457" y="1652128"/>
            <a:ext cx="3164138" cy="482763"/>
          </a:xfrm>
          <a:prstGeom prst="rect">
            <a:avLst/>
          </a:prstGeom>
          <a:noFill/>
        </p:spPr>
        <p:txBody>
          <a:bodyPr wrap="square" lIns="0" tIns="0" rIns="0" bIns="0" rtlCol="0">
            <a:spAutoFit/>
          </a:bodyPr>
          <a:lstStyle/>
          <a:p>
            <a:pPr algn="ctr" defTabSz="914192">
              <a:defRPr/>
            </a:pPr>
            <a:r>
              <a:rPr lang="en-US" altLang="ja-JP" sz="3137" dirty="0">
                <a:gradFill>
                  <a:gsLst>
                    <a:gs pos="2917">
                      <a:srgbClr val="1A1A1A"/>
                    </a:gs>
                    <a:gs pos="30000">
                      <a:srgbClr val="1A1A1A"/>
                    </a:gs>
                  </a:gsLst>
                  <a:lin ang="5400000" scaled="0"/>
                </a:gradFill>
                <a:latin typeface="Segoe UI"/>
              </a:rPr>
              <a:t>Random Search</a:t>
            </a:r>
            <a:endParaRPr lang="ja-JP" altLang="en-US" sz="3137" dirty="0" err="1">
              <a:gradFill>
                <a:gsLst>
                  <a:gs pos="2917">
                    <a:srgbClr val="1A1A1A"/>
                  </a:gs>
                  <a:gs pos="30000">
                    <a:srgbClr val="1A1A1A"/>
                  </a:gs>
                </a:gsLst>
                <a:lin ang="5400000" scaled="0"/>
              </a:gradFill>
              <a:latin typeface="Segoe UI"/>
            </a:endParaRPr>
          </a:p>
        </p:txBody>
      </p:sp>
      <p:sp>
        <p:nvSpPr>
          <p:cNvPr id="12" name="正方形/長方形 11">
            <a:extLst>
              <a:ext uri="{FF2B5EF4-FFF2-40B4-BE49-F238E27FC236}">
                <a16:creationId xmlns:a16="http://schemas.microsoft.com/office/drawing/2014/main" id="{0A54436F-4D47-48DE-8E1B-2FDBC19A88ED}"/>
              </a:ext>
            </a:extLst>
          </p:cNvPr>
          <p:cNvSpPr/>
          <p:nvPr/>
        </p:nvSpPr>
        <p:spPr>
          <a:xfrm>
            <a:off x="8567778" y="1529504"/>
            <a:ext cx="2484842" cy="1056042"/>
          </a:xfrm>
          <a:prstGeom prst="rect">
            <a:avLst/>
          </a:prstGeom>
        </p:spPr>
        <p:txBody>
          <a:bodyPr wrap="none">
            <a:spAutoFit/>
          </a:bodyPr>
          <a:lstStyle/>
          <a:p>
            <a:pPr algn="ctr" defTabSz="914192">
              <a:defRPr/>
            </a:pPr>
            <a:r>
              <a:rPr lang="en-US" altLang="ja-JP" sz="3137" dirty="0">
                <a:gradFill>
                  <a:gsLst>
                    <a:gs pos="2917">
                      <a:srgbClr val="1A1A1A"/>
                    </a:gs>
                    <a:gs pos="30000">
                      <a:srgbClr val="1A1A1A"/>
                    </a:gs>
                  </a:gsLst>
                  <a:lin ang="5400000" scaled="0"/>
                </a:gradFill>
                <a:latin typeface="Segoe UI"/>
              </a:rPr>
              <a:t>Bayesian</a:t>
            </a:r>
          </a:p>
          <a:p>
            <a:pPr algn="ctr" defTabSz="914192">
              <a:defRPr/>
            </a:pPr>
            <a:r>
              <a:rPr lang="en-US" altLang="ja-JP" sz="3137" dirty="0">
                <a:gradFill>
                  <a:gsLst>
                    <a:gs pos="2917">
                      <a:srgbClr val="1A1A1A"/>
                    </a:gs>
                    <a:gs pos="30000">
                      <a:srgbClr val="1A1A1A"/>
                    </a:gs>
                  </a:gsLst>
                  <a:lin ang="5400000" scaled="0"/>
                </a:gradFill>
                <a:latin typeface="Segoe UI"/>
              </a:rPr>
              <a:t>Optimization</a:t>
            </a:r>
            <a:endParaRPr lang="ja-JP" altLang="en-US" sz="3137" dirty="0" err="1">
              <a:gradFill>
                <a:gsLst>
                  <a:gs pos="2917">
                    <a:srgbClr val="1A1A1A"/>
                  </a:gs>
                  <a:gs pos="30000">
                    <a:srgbClr val="1A1A1A"/>
                  </a:gs>
                </a:gsLst>
                <a:lin ang="5400000" scaled="0"/>
              </a:gradFill>
              <a:latin typeface="Segoe UI"/>
            </a:endParaRPr>
          </a:p>
        </p:txBody>
      </p:sp>
      <p:cxnSp>
        <p:nvCxnSpPr>
          <p:cNvPr id="13" name="直線コネクタ 12">
            <a:extLst>
              <a:ext uri="{FF2B5EF4-FFF2-40B4-BE49-F238E27FC236}">
                <a16:creationId xmlns:a16="http://schemas.microsoft.com/office/drawing/2014/main" id="{9086FC6B-55BF-4394-BABB-6E699CD1EEC7}"/>
              </a:ext>
            </a:extLst>
          </p:cNvPr>
          <p:cNvCxnSpPr/>
          <p:nvPr/>
        </p:nvCxnSpPr>
        <p:spPr>
          <a:xfrm>
            <a:off x="1303435" y="3324624"/>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7DB01C-48D2-4AFA-8D84-4A0E4EAAB733}"/>
              </a:ext>
            </a:extLst>
          </p:cNvPr>
          <p:cNvCxnSpPr/>
          <p:nvPr/>
        </p:nvCxnSpPr>
        <p:spPr>
          <a:xfrm>
            <a:off x="1293796" y="4171733"/>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1345BE9-E855-41D3-BE3E-0635D120513F}"/>
              </a:ext>
            </a:extLst>
          </p:cNvPr>
          <p:cNvCxnSpPr/>
          <p:nvPr/>
        </p:nvCxnSpPr>
        <p:spPr>
          <a:xfrm>
            <a:off x="1303435" y="5089436"/>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AABBF40-6105-4E66-BEB3-998696C9F020}"/>
              </a:ext>
            </a:extLst>
          </p:cNvPr>
          <p:cNvCxnSpPr/>
          <p:nvPr/>
        </p:nvCxnSpPr>
        <p:spPr>
          <a:xfrm>
            <a:off x="1585805"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6184B5C-3817-43FC-A484-5BF0D40C5275}"/>
              </a:ext>
            </a:extLst>
          </p:cNvPr>
          <p:cNvCxnSpPr/>
          <p:nvPr/>
        </p:nvCxnSpPr>
        <p:spPr>
          <a:xfrm>
            <a:off x="2574099"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2B84F33-275F-45C3-86DD-F36807C5663A}"/>
              </a:ext>
            </a:extLst>
          </p:cNvPr>
          <p:cNvCxnSpPr/>
          <p:nvPr/>
        </p:nvCxnSpPr>
        <p:spPr>
          <a:xfrm>
            <a:off x="3562394"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23">
            <a:extLst>
              <a:ext uri="{FF2B5EF4-FFF2-40B4-BE49-F238E27FC236}">
                <a16:creationId xmlns:a16="http://schemas.microsoft.com/office/drawing/2014/main" id="{B3C0BA38-42A9-4F07-898B-B39623ED4836}"/>
              </a:ext>
            </a:extLst>
          </p:cNvPr>
          <p:cNvSpPr/>
          <p:nvPr/>
        </p:nvSpPr>
        <p:spPr bwMode="auto">
          <a:xfrm>
            <a:off x="1496175"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23">
            <a:extLst>
              <a:ext uri="{FF2B5EF4-FFF2-40B4-BE49-F238E27FC236}">
                <a16:creationId xmlns:a16="http://schemas.microsoft.com/office/drawing/2014/main" id="{0E8DB091-126A-4839-A1BF-B0274BF78CBD}"/>
              </a:ext>
            </a:extLst>
          </p:cNvPr>
          <p:cNvSpPr/>
          <p:nvPr/>
        </p:nvSpPr>
        <p:spPr bwMode="auto">
          <a:xfrm>
            <a:off x="2484469"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123">
            <a:extLst>
              <a:ext uri="{FF2B5EF4-FFF2-40B4-BE49-F238E27FC236}">
                <a16:creationId xmlns:a16="http://schemas.microsoft.com/office/drawing/2014/main" id="{EA264BD3-0554-4AEA-94E0-7B70648C926B}"/>
              </a:ext>
            </a:extLst>
          </p:cNvPr>
          <p:cNvSpPr/>
          <p:nvPr/>
        </p:nvSpPr>
        <p:spPr bwMode="auto">
          <a:xfrm>
            <a:off x="3469070"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123">
            <a:extLst>
              <a:ext uri="{FF2B5EF4-FFF2-40B4-BE49-F238E27FC236}">
                <a16:creationId xmlns:a16="http://schemas.microsoft.com/office/drawing/2014/main" id="{CF098622-BA59-4747-8E02-7BA89FF40EB6}"/>
              </a:ext>
            </a:extLst>
          </p:cNvPr>
          <p:cNvSpPr/>
          <p:nvPr/>
        </p:nvSpPr>
        <p:spPr bwMode="auto">
          <a:xfrm>
            <a:off x="1496175" y="408210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123">
            <a:extLst>
              <a:ext uri="{FF2B5EF4-FFF2-40B4-BE49-F238E27FC236}">
                <a16:creationId xmlns:a16="http://schemas.microsoft.com/office/drawing/2014/main" id="{320F3404-D5C6-4A2C-8C2F-2FE2E08333B0}"/>
              </a:ext>
            </a:extLst>
          </p:cNvPr>
          <p:cNvSpPr/>
          <p:nvPr/>
        </p:nvSpPr>
        <p:spPr bwMode="auto">
          <a:xfrm>
            <a:off x="2484469" y="408210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123">
            <a:extLst>
              <a:ext uri="{FF2B5EF4-FFF2-40B4-BE49-F238E27FC236}">
                <a16:creationId xmlns:a16="http://schemas.microsoft.com/office/drawing/2014/main" id="{FE6CB815-F22B-4752-A798-FE902D6D10DA}"/>
              </a:ext>
            </a:extLst>
          </p:cNvPr>
          <p:cNvSpPr/>
          <p:nvPr/>
        </p:nvSpPr>
        <p:spPr bwMode="auto">
          <a:xfrm>
            <a:off x="3469070" y="4080660"/>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123">
            <a:extLst>
              <a:ext uri="{FF2B5EF4-FFF2-40B4-BE49-F238E27FC236}">
                <a16:creationId xmlns:a16="http://schemas.microsoft.com/office/drawing/2014/main" id="{1AF0ECFA-7FBF-4A7F-BD7E-B7C3D74C6B65}"/>
              </a:ext>
            </a:extLst>
          </p:cNvPr>
          <p:cNvSpPr/>
          <p:nvPr/>
        </p:nvSpPr>
        <p:spPr bwMode="auto">
          <a:xfrm>
            <a:off x="1498727"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123">
            <a:extLst>
              <a:ext uri="{FF2B5EF4-FFF2-40B4-BE49-F238E27FC236}">
                <a16:creationId xmlns:a16="http://schemas.microsoft.com/office/drawing/2014/main" id="{8946D3B9-8F05-4D5B-ADD4-DB13FD314FCE}"/>
              </a:ext>
            </a:extLst>
          </p:cNvPr>
          <p:cNvSpPr/>
          <p:nvPr/>
        </p:nvSpPr>
        <p:spPr bwMode="auto">
          <a:xfrm>
            <a:off x="2484469" y="500072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123">
            <a:extLst>
              <a:ext uri="{FF2B5EF4-FFF2-40B4-BE49-F238E27FC236}">
                <a16:creationId xmlns:a16="http://schemas.microsoft.com/office/drawing/2014/main" id="{CE78F203-6210-42D4-8370-4A8831009FAE}"/>
              </a:ext>
            </a:extLst>
          </p:cNvPr>
          <p:cNvSpPr/>
          <p:nvPr/>
        </p:nvSpPr>
        <p:spPr bwMode="auto">
          <a:xfrm>
            <a:off x="3469070"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直線コネクタ 27">
            <a:extLst>
              <a:ext uri="{FF2B5EF4-FFF2-40B4-BE49-F238E27FC236}">
                <a16:creationId xmlns:a16="http://schemas.microsoft.com/office/drawing/2014/main" id="{70A83619-4E6E-4AE0-A7E9-56B8AD00E795}"/>
              </a:ext>
            </a:extLst>
          </p:cNvPr>
          <p:cNvCxnSpPr/>
          <p:nvPr/>
        </p:nvCxnSpPr>
        <p:spPr>
          <a:xfrm>
            <a:off x="4856093" y="3324624"/>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938C843-9656-4B87-92D3-3106E1677D62}"/>
              </a:ext>
            </a:extLst>
          </p:cNvPr>
          <p:cNvCxnSpPr/>
          <p:nvPr/>
        </p:nvCxnSpPr>
        <p:spPr>
          <a:xfrm>
            <a:off x="4856093" y="5089436"/>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A3FE5-9BB1-4B82-9F27-4423C942DB29}"/>
              </a:ext>
            </a:extLst>
          </p:cNvPr>
          <p:cNvCxnSpPr/>
          <p:nvPr/>
        </p:nvCxnSpPr>
        <p:spPr>
          <a:xfrm>
            <a:off x="5138463"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3EB671A-A529-458C-BB2E-346E4A1072AD}"/>
              </a:ext>
            </a:extLst>
          </p:cNvPr>
          <p:cNvCxnSpPr/>
          <p:nvPr/>
        </p:nvCxnSpPr>
        <p:spPr>
          <a:xfrm>
            <a:off x="7115052"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Oval 123">
            <a:extLst>
              <a:ext uri="{FF2B5EF4-FFF2-40B4-BE49-F238E27FC236}">
                <a16:creationId xmlns:a16="http://schemas.microsoft.com/office/drawing/2014/main" id="{BDFDF012-E660-440D-B687-7311AAF5A8DA}"/>
              </a:ext>
            </a:extLst>
          </p:cNvPr>
          <p:cNvSpPr/>
          <p:nvPr/>
        </p:nvSpPr>
        <p:spPr bwMode="auto">
          <a:xfrm>
            <a:off x="6464171" y="4588605"/>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123">
            <a:extLst>
              <a:ext uri="{FF2B5EF4-FFF2-40B4-BE49-F238E27FC236}">
                <a16:creationId xmlns:a16="http://schemas.microsoft.com/office/drawing/2014/main" id="{98411D78-0139-48FC-9C1D-E9C1550AD540}"/>
              </a:ext>
            </a:extLst>
          </p:cNvPr>
          <p:cNvSpPr/>
          <p:nvPr/>
        </p:nvSpPr>
        <p:spPr bwMode="auto">
          <a:xfrm>
            <a:off x="5294576" y="346580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123">
            <a:extLst>
              <a:ext uri="{FF2B5EF4-FFF2-40B4-BE49-F238E27FC236}">
                <a16:creationId xmlns:a16="http://schemas.microsoft.com/office/drawing/2014/main" id="{BE5FCA9C-4EF3-44E6-B721-1D7852DA386D}"/>
              </a:ext>
            </a:extLst>
          </p:cNvPr>
          <p:cNvSpPr/>
          <p:nvPr/>
        </p:nvSpPr>
        <p:spPr bwMode="auto">
          <a:xfrm>
            <a:off x="6868853" y="3368767"/>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123">
            <a:extLst>
              <a:ext uri="{FF2B5EF4-FFF2-40B4-BE49-F238E27FC236}">
                <a16:creationId xmlns:a16="http://schemas.microsoft.com/office/drawing/2014/main" id="{B581A754-3F0F-47B6-BC1C-02D1C3407E7B}"/>
              </a:ext>
            </a:extLst>
          </p:cNvPr>
          <p:cNvSpPr/>
          <p:nvPr/>
        </p:nvSpPr>
        <p:spPr bwMode="auto">
          <a:xfrm>
            <a:off x="5610086" y="4525582"/>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123">
            <a:extLst>
              <a:ext uri="{FF2B5EF4-FFF2-40B4-BE49-F238E27FC236}">
                <a16:creationId xmlns:a16="http://schemas.microsoft.com/office/drawing/2014/main" id="{CE0437C8-5EDD-4791-AF38-A76BBED26F04}"/>
              </a:ext>
            </a:extLst>
          </p:cNvPr>
          <p:cNvSpPr/>
          <p:nvPr/>
        </p:nvSpPr>
        <p:spPr bwMode="auto">
          <a:xfrm>
            <a:off x="5941448" y="395661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123">
            <a:extLst>
              <a:ext uri="{FF2B5EF4-FFF2-40B4-BE49-F238E27FC236}">
                <a16:creationId xmlns:a16="http://schemas.microsoft.com/office/drawing/2014/main" id="{086045AE-EE74-46A4-9F91-45C789430066}"/>
              </a:ext>
            </a:extLst>
          </p:cNvPr>
          <p:cNvSpPr/>
          <p:nvPr/>
        </p:nvSpPr>
        <p:spPr bwMode="auto">
          <a:xfrm>
            <a:off x="7021727" y="4080660"/>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123">
            <a:extLst>
              <a:ext uri="{FF2B5EF4-FFF2-40B4-BE49-F238E27FC236}">
                <a16:creationId xmlns:a16="http://schemas.microsoft.com/office/drawing/2014/main" id="{46A588F3-4594-4D8C-A318-30DAB9118694}"/>
              </a:ext>
            </a:extLst>
          </p:cNvPr>
          <p:cNvSpPr/>
          <p:nvPr/>
        </p:nvSpPr>
        <p:spPr bwMode="auto">
          <a:xfrm>
            <a:off x="5339688" y="487765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123">
            <a:extLst>
              <a:ext uri="{FF2B5EF4-FFF2-40B4-BE49-F238E27FC236}">
                <a16:creationId xmlns:a16="http://schemas.microsoft.com/office/drawing/2014/main" id="{9B31A1E3-9DB7-4457-A712-291D60D5E1A0}"/>
              </a:ext>
            </a:extLst>
          </p:cNvPr>
          <p:cNvSpPr/>
          <p:nvPr/>
        </p:nvSpPr>
        <p:spPr bwMode="auto">
          <a:xfrm>
            <a:off x="6037127" y="500072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123">
            <a:extLst>
              <a:ext uri="{FF2B5EF4-FFF2-40B4-BE49-F238E27FC236}">
                <a16:creationId xmlns:a16="http://schemas.microsoft.com/office/drawing/2014/main" id="{EC5520B4-D2D6-4D78-BD35-8442FC6B7A6C}"/>
              </a:ext>
            </a:extLst>
          </p:cNvPr>
          <p:cNvSpPr/>
          <p:nvPr/>
        </p:nvSpPr>
        <p:spPr bwMode="auto">
          <a:xfrm>
            <a:off x="7021727"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直線コネクタ 40">
            <a:extLst>
              <a:ext uri="{FF2B5EF4-FFF2-40B4-BE49-F238E27FC236}">
                <a16:creationId xmlns:a16="http://schemas.microsoft.com/office/drawing/2014/main" id="{284EEA32-10CB-4BA3-AECB-670418794EF6}"/>
              </a:ext>
            </a:extLst>
          </p:cNvPr>
          <p:cNvCxnSpPr/>
          <p:nvPr/>
        </p:nvCxnSpPr>
        <p:spPr>
          <a:xfrm>
            <a:off x="8513876" y="3324619"/>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8D7706D-8DF5-4F63-AD82-E5639C9C47D9}"/>
              </a:ext>
            </a:extLst>
          </p:cNvPr>
          <p:cNvCxnSpPr/>
          <p:nvPr/>
        </p:nvCxnSpPr>
        <p:spPr>
          <a:xfrm>
            <a:off x="8513876" y="5089431"/>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7D1ABA7-F80A-4500-B501-C373969186CF}"/>
              </a:ext>
            </a:extLst>
          </p:cNvPr>
          <p:cNvCxnSpPr/>
          <p:nvPr/>
        </p:nvCxnSpPr>
        <p:spPr>
          <a:xfrm>
            <a:off x="8796246" y="3042249"/>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6DC25D1-F5C1-4442-B33A-29E227203034}"/>
              </a:ext>
            </a:extLst>
          </p:cNvPr>
          <p:cNvCxnSpPr/>
          <p:nvPr/>
        </p:nvCxnSpPr>
        <p:spPr>
          <a:xfrm>
            <a:off x="10772836" y="3042249"/>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Oval 123">
            <a:extLst>
              <a:ext uri="{FF2B5EF4-FFF2-40B4-BE49-F238E27FC236}">
                <a16:creationId xmlns:a16="http://schemas.microsoft.com/office/drawing/2014/main" id="{FAF248B7-FB43-44E6-9AAB-BB2C4C6DFE3D}"/>
              </a:ext>
            </a:extLst>
          </p:cNvPr>
          <p:cNvSpPr/>
          <p:nvPr/>
        </p:nvSpPr>
        <p:spPr bwMode="auto">
          <a:xfrm>
            <a:off x="9335585" y="428774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123">
            <a:extLst>
              <a:ext uri="{FF2B5EF4-FFF2-40B4-BE49-F238E27FC236}">
                <a16:creationId xmlns:a16="http://schemas.microsoft.com/office/drawing/2014/main" id="{5E9C04F0-3073-4223-801E-4027D4AFC430}"/>
              </a:ext>
            </a:extLst>
          </p:cNvPr>
          <p:cNvSpPr/>
          <p:nvPr/>
        </p:nvSpPr>
        <p:spPr bwMode="auto">
          <a:xfrm>
            <a:off x="9947502" y="389941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123">
            <a:extLst>
              <a:ext uri="{FF2B5EF4-FFF2-40B4-BE49-F238E27FC236}">
                <a16:creationId xmlns:a16="http://schemas.microsoft.com/office/drawing/2014/main" id="{B222801A-E65D-4879-888F-AD4987E131A1}"/>
              </a:ext>
            </a:extLst>
          </p:cNvPr>
          <p:cNvSpPr/>
          <p:nvPr/>
        </p:nvSpPr>
        <p:spPr bwMode="auto">
          <a:xfrm>
            <a:off x="10559419" y="344104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123">
            <a:extLst>
              <a:ext uri="{FF2B5EF4-FFF2-40B4-BE49-F238E27FC236}">
                <a16:creationId xmlns:a16="http://schemas.microsoft.com/office/drawing/2014/main" id="{1A2BE5B4-15F1-4553-B883-E1972B630DF2}"/>
              </a:ext>
            </a:extLst>
          </p:cNvPr>
          <p:cNvSpPr/>
          <p:nvPr/>
        </p:nvSpPr>
        <p:spPr bwMode="auto">
          <a:xfrm>
            <a:off x="9421166" y="4866122"/>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123">
            <a:extLst>
              <a:ext uri="{FF2B5EF4-FFF2-40B4-BE49-F238E27FC236}">
                <a16:creationId xmlns:a16="http://schemas.microsoft.com/office/drawing/2014/main" id="{8CA45AC0-CAF5-49A9-89AC-FEA0A8A060D7}"/>
              </a:ext>
            </a:extLst>
          </p:cNvPr>
          <p:cNvSpPr/>
          <p:nvPr/>
        </p:nvSpPr>
        <p:spPr bwMode="auto">
          <a:xfrm>
            <a:off x="9964581" y="349503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123">
            <a:extLst>
              <a:ext uri="{FF2B5EF4-FFF2-40B4-BE49-F238E27FC236}">
                <a16:creationId xmlns:a16="http://schemas.microsoft.com/office/drawing/2014/main" id="{8799C7FC-6BC3-4125-AB54-7EB8F4B5A53D}"/>
              </a:ext>
            </a:extLst>
          </p:cNvPr>
          <p:cNvSpPr/>
          <p:nvPr/>
        </p:nvSpPr>
        <p:spPr bwMode="auto">
          <a:xfrm>
            <a:off x="9530246" y="451388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123">
            <a:extLst>
              <a:ext uri="{FF2B5EF4-FFF2-40B4-BE49-F238E27FC236}">
                <a16:creationId xmlns:a16="http://schemas.microsoft.com/office/drawing/2014/main" id="{52A916E1-C479-4A23-900F-E172E6DB581E}"/>
              </a:ext>
            </a:extLst>
          </p:cNvPr>
          <p:cNvSpPr/>
          <p:nvPr/>
        </p:nvSpPr>
        <p:spPr bwMode="auto">
          <a:xfrm>
            <a:off x="8972046" y="4910928"/>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123">
            <a:extLst>
              <a:ext uri="{FF2B5EF4-FFF2-40B4-BE49-F238E27FC236}">
                <a16:creationId xmlns:a16="http://schemas.microsoft.com/office/drawing/2014/main" id="{C10E6F80-D7FE-4857-BF68-93B3047EC838}"/>
              </a:ext>
            </a:extLst>
          </p:cNvPr>
          <p:cNvSpPr/>
          <p:nvPr/>
        </p:nvSpPr>
        <p:spPr bwMode="auto">
          <a:xfrm>
            <a:off x="8867554" y="4454511"/>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正方形/長方形 52">
            <a:extLst>
              <a:ext uri="{FF2B5EF4-FFF2-40B4-BE49-F238E27FC236}">
                <a16:creationId xmlns:a16="http://schemas.microsoft.com/office/drawing/2014/main" id="{5EE3D705-866A-4586-87DB-65D2D69A2655}"/>
              </a:ext>
            </a:extLst>
          </p:cNvPr>
          <p:cNvSpPr/>
          <p:nvPr/>
        </p:nvSpPr>
        <p:spPr bwMode="auto">
          <a:xfrm>
            <a:off x="1951300" y="3009817"/>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4" name="正方形/長方形 53">
            <a:extLst>
              <a:ext uri="{FF2B5EF4-FFF2-40B4-BE49-F238E27FC236}">
                <a16:creationId xmlns:a16="http://schemas.microsoft.com/office/drawing/2014/main" id="{0826F9E9-9D1C-4401-9347-D84D50D4F5D4}"/>
              </a:ext>
            </a:extLst>
          </p:cNvPr>
          <p:cNvSpPr/>
          <p:nvPr/>
        </p:nvSpPr>
        <p:spPr bwMode="auto">
          <a:xfrm>
            <a:off x="1303435" y="4704842"/>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正方形/長方形 54">
            <a:extLst>
              <a:ext uri="{FF2B5EF4-FFF2-40B4-BE49-F238E27FC236}">
                <a16:creationId xmlns:a16="http://schemas.microsoft.com/office/drawing/2014/main" id="{3F3B6FAA-900B-4D1E-AE44-265B3F7D9464}"/>
              </a:ext>
            </a:extLst>
          </p:cNvPr>
          <p:cNvSpPr/>
          <p:nvPr/>
        </p:nvSpPr>
        <p:spPr bwMode="auto">
          <a:xfrm>
            <a:off x="5514285" y="3009817"/>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6" name="正方形/長方形 55">
            <a:extLst>
              <a:ext uri="{FF2B5EF4-FFF2-40B4-BE49-F238E27FC236}">
                <a16:creationId xmlns:a16="http://schemas.microsoft.com/office/drawing/2014/main" id="{DA9B59A3-B8DE-4C10-9C5B-B30D795440B7}"/>
              </a:ext>
            </a:extLst>
          </p:cNvPr>
          <p:cNvSpPr/>
          <p:nvPr/>
        </p:nvSpPr>
        <p:spPr bwMode="auto">
          <a:xfrm>
            <a:off x="4866420" y="4704842"/>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正方形/長方形 56">
            <a:extLst>
              <a:ext uri="{FF2B5EF4-FFF2-40B4-BE49-F238E27FC236}">
                <a16:creationId xmlns:a16="http://schemas.microsoft.com/office/drawing/2014/main" id="{D7B7F6A0-25D8-4088-B205-E520A50C10D6}"/>
              </a:ext>
            </a:extLst>
          </p:cNvPr>
          <p:cNvSpPr/>
          <p:nvPr/>
        </p:nvSpPr>
        <p:spPr bwMode="auto">
          <a:xfrm>
            <a:off x="9143964" y="2986779"/>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8" name="正方形/長方形 57">
            <a:extLst>
              <a:ext uri="{FF2B5EF4-FFF2-40B4-BE49-F238E27FC236}">
                <a16:creationId xmlns:a16="http://schemas.microsoft.com/office/drawing/2014/main" id="{EEAC2728-515A-47F7-864C-60D74BF9C504}"/>
              </a:ext>
            </a:extLst>
          </p:cNvPr>
          <p:cNvSpPr/>
          <p:nvPr/>
        </p:nvSpPr>
        <p:spPr bwMode="auto">
          <a:xfrm>
            <a:off x="8496099" y="4681803"/>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123">
            <a:extLst>
              <a:ext uri="{FF2B5EF4-FFF2-40B4-BE49-F238E27FC236}">
                <a16:creationId xmlns:a16="http://schemas.microsoft.com/office/drawing/2014/main" id="{F54DA5AB-0623-45C4-A438-FC61138CCE7E}"/>
              </a:ext>
            </a:extLst>
          </p:cNvPr>
          <p:cNvSpPr/>
          <p:nvPr/>
        </p:nvSpPr>
        <p:spPr bwMode="auto">
          <a:xfrm>
            <a:off x="9245955" y="4580655"/>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直線コネクタ 59">
            <a:extLst>
              <a:ext uri="{FF2B5EF4-FFF2-40B4-BE49-F238E27FC236}">
                <a16:creationId xmlns:a16="http://schemas.microsoft.com/office/drawing/2014/main" id="{690A4645-63C9-4F0D-A1FE-0A7B1752EF94}"/>
              </a:ext>
            </a:extLst>
          </p:cNvPr>
          <p:cNvCxnSpPr/>
          <p:nvPr/>
        </p:nvCxnSpPr>
        <p:spPr>
          <a:xfrm>
            <a:off x="1303435" y="3042254"/>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A5104227-3985-46F6-AF12-B8347A79853F}"/>
              </a:ext>
            </a:extLst>
          </p:cNvPr>
          <p:cNvCxnSpPr/>
          <p:nvPr/>
        </p:nvCxnSpPr>
        <p:spPr>
          <a:xfrm>
            <a:off x="1293796" y="5301213"/>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331F5F42-2A45-459E-AF5C-C2234F8173D2}"/>
              </a:ext>
            </a:extLst>
          </p:cNvPr>
          <p:cNvCxnSpPr/>
          <p:nvPr/>
        </p:nvCxnSpPr>
        <p:spPr>
          <a:xfrm>
            <a:off x="4856093" y="3042254"/>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16628AA-855D-46DA-8F06-C869BDCD1692}"/>
              </a:ext>
            </a:extLst>
          </p:cNvPr>
          <p:cNvCxnSpPr/>
          <p:nvPr/>
        </p:nvCxnSpPr>
        <p:spPr>
          <a:xfrm>
            <a:off x="4846454" y="5301213"/>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BA9F55B-0EA9-4099-8C6C-15AC48D342DB}"/>
              </a:ext>
            </a:extLst>
          </p:cNvPr>
          <p:cNvCxnSpPr/>
          <p:nvPr/>
        </p:nvCxnSpPr>
        <p:spPr>
          <a:xfrm>
            <a:off x="8513877" y="3042249"/>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00DDB4D-5194-4FA1-A669-2E2CEC9F3073}"/>
              </a:ext>
            </a:extLst>
          </p:cNvPr>
          <p:cNvCxnSpPr/>
          <p:nvPr/>
        </p:nvCxnSpPr>
        <p:spPr>
          <a:xfrm>
            <a:off x="8504238" y="5301208"/>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8C9A7D2E-7BFE-429E-A535-8159EAC75009}"/>
              </a:ext>
            </a:extLst>
          </p:cNvPr>
          <p:cNvSpPr>
            <a:spLocks noGrp="1"/>
          </p:cNvSpPr>
          <p:nvPr>
            <p:ph type="title"/>
          </p:nvPr>
        </p:nvSpPr>
        <p:spPr/>
        <p:txBody>
          <a:bodyPr/>
          <a:lstStyle/>
          <a:p>
            <a:r>
              <a:rPr kumimoji="1" lang="en-US" altLang="ja-JP" dirty="0"/>
              <a:t>Hyperparameters </a:t>
            </a:r>
            <a:r>
              <a:rPr kumimoji="1" lang="ja-JP" altLang="en-US" dirty="0"/>
              <a:t>の探索手法</a:t>
            </a:r>
          </a:p>
        </p:txBody>
      </p:sp>
    </p:spTree>
    <p:extLst>
      <p:ext uri="{BB962C8B-B14F-4D97-AF65-F5344CB8AC3E}">
        <p14:creationId xmlns:p14="http://schemas.microsoft.com/office/powerpoint/2010/main" val="25141923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BBAA74-9637-4294-8C58-E9403C70188E}"/>
              </a:ext>
            </a:extLst>
          </p:cNvPr>
          <p:cNvSpPr>
            <a:spLocks noGrp="1"/>
          </p:cNvSpPr>
          <p:nvPr>
            <p:ph type="title"/>
          </p:nvPr>
        </p:nvSpPr>
        <p:spPr/>
        <p:txBody>
          <a:bodyPr/>
          <a:lstStyle/>
          <a:p>
            <a:r>
              <a:rPr kumimoji="1" lang="en-US" altLang="ja-JP" dirty="0" err="1"/>
              <a:t>Jupyter</a:t>
            </a:r>
            <a:r>
              <a:rPr kumimoji="1" lang="en-US" altLang="ja-JP" dirty="0"/>
              <a:t> Notebook </a:t>
            </a:r>
            <a:r>
              <a:rPr kumimoji="1" lang="ja-JP" altLang="en-US" dirty="0"/>
              <a:t>は素晴らしいツール</a:t>
            </a:r>
          </a:p>
        </p:txBody>
      </p:sp>
      <p:pic>
        <p:nvPicPr>
          <p:cNvPr id="4" name="図 3" descr="スクリーンショット, 地図 が含まれている画像&#10;&#10;自動的に生成された説明">
            <a:extLst>
              <a:ext uri="{FF2B5EF4-FFF2-40B4-BE49-F238E27FC236}">
                <a16:creationId xmlns:a16="http://schemas.microsoft.com/office/drawing/2014/main" id="{01AF9B7F-8A0E-4AD1-AB43-EB94D76B95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9496" y="1080951"/>
            <a:ext cx="7362934" cy="5543270"/>
          </a:xfrm>
          <a:prstGeom prst="rect">
            <a:avLst/>
          </a:prstGeom>
          <a:effectLst>
            <a:outerShdw blurRad="50800" dist="38100" dir="8100000" algn="tr" rotWithShape="0">
              <a:prstClr val="black">
                <a:alpha val="40000"/>
              </a:prstClr>
            </a:outerShdw>
          </a:effectLst>
        </p:spPr>
      </p:pic>
      <p:sp>
        <p:nvSpPr>
          <p:cNvPr id="5" name="正方形/長方形 4">
            <a:extLst>
              <a:ext uri="{FF2B5EF4-FFF2-40B4-BE49-F238E27FC236}">
                <a16:creationId xmlns:a16="http://schemas.microsoft.com/office/drawing/2014/main" id="{BB4581C5-A1C8-46C0-B0FE-8C36BF80F109}"/>
              </a:ext>
            </a:extLst>
          </p:cNvPr>
          <p:cNvSpPr/>
          <p:nvPr>
            <p:custDataLst>
              <p:tags r:id="rId1"/>
            </p:custDataLst>
          </p:nvPr>
        </p:nvSpPr>
        <p:spPr bwMode="auto">
          <a:xfrm>
            <a:off x="8091485" y="5157192"/>
            <a:ext cx="3121581"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ただ、</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2</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度目の実行時に、</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Output</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は上書きされる</a:t>
            </a:r>
          </a:p>
        </p:txBody>
      </p:sp>
    </p:spTree>
    <p:extLst>
      <p:ext uri="{BB962C8B-B14F-4D97-AF65-F5344CB8AC3E}">
        <p14:creationId xmlns:p14="http://schemas.microsoft.com/office/powerpoint/2010/main" val="274789684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a:t>
            </a:r>
            <a:endParaRPr kumimoji="1" lang="ja-JP" altLang="en-US" dirty="0"/>
          </a:p>
        </p:txBody>
      </p:sp>
      <p:sp>
        <p:nvSpPr>
          <p:cNvPr id="3" name="テキスト プレースホルダー 2">
            <a:extLst>
              <a:ext uri="{FF2B5EF4-FFF2-40B4-BE49-F238E27FC236}">
                <a16:creationId xmlns:a16="http://schemas.microsoft.com/office/drawing/2014/main" id="{DC1030C5-4BDB-4B82-B585-FB8902C57D43}"/>
              </a:ext>
            </a:extLst>
          </p:cNvPr>
          <p:cNvSpPr>
            <a:spLocks noGrp="1"/>
          </p:cNvSpPr>
          <p:nvPr>
            <p:ph type="body" sz="quarter" idx="10"/>
          </p:nvPr>
        </p:nvSpPr>
        <p:spPr/>
        <p:txBody>
          <a:bodyPr/>
          <a:lstStyle/>
          <a:p>
            <a:endParaRPr kumimoji="1" lang="ja-JP" altLang="en-US"/>
          </a:p>
        </p:txBody>
      </p:sp>
      <p:sp>
        <p:nvSpPr>
          <p:cNvPr id="4" name="正方形/長方形 3">
            <a:extLst>
              <a:ext uri="{FF2B5EF4-FFF2-40B4-BE49-F238E27FC236}">
                <a16:creationId xmlns:a16="http://schemas.microsoft.com/office/drawing/2014/main" id="{1DA04358-D386-4B5D-ADDD-506DA062E038}"/>
              </a:ext>
            </a:extLst>
          </p:cNvPr>
          <p:cNvSpPr/>
          <p:nvPr/>
        </p:nvSpPr>
        <p:spPr bwMode="auto">
          <a:xfrm>
            <a:off x="335360" y="1268760"/>
            <a:ext cx="11521280" cy="5040559"/>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エスティメーターの作成</a:t>
            </a:r>
            <a:r>
              <a:rPr kumimoji="1" lang="en-US" altLang="ja-JP" sz="1600" i="1" dirty="0">
                <a:solidFill>
                  <a:srgbClr val="92D050"/>
                </a:solidFill>
                <a:latin typeface="Consolas" panose="020B0609020204030204" pitchFamily="49" charset="0"/>
              </a:rPr>
              <a:t> </a:t>
            </a: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azureml.train.dnn</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TensorFlow</a:t>
            </a: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 =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'--data-folder'</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 </a:t>
            </a:r>
            <a:r>
              <a:rPr kumimoji="1" lang="en-US" altLang="ja-JP" sz="1600" dirty="0" err="1">
                <a:solidFill>
                  <a:schemeClr val="bg1"/>
                </a:solidFill>
                <a:latin typeface="Consolas" panose="020B0609020204030204" pitchFamily="49" charset="0"/>
              </a:rPr>
              <a:t>ws.get_default_datastore</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as_mount</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'--batch-size'</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 </a:t>
            </a:r>
            <a:r>
              <a:rPr kumimoji="1" lang="en-US" altLang="ja-JP" sz="1600" dirty="0">
                <a:solidFill>
                  <a:srgbClr val="00B050"/>
                </a:solidFill>
                <a:latin typeface="Consolas" panose="020B0609020204030204" pitchFamily="49" charset="0"/>
              </a:rPr>
              <a:t>50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'--first-layer-neurons'</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'--second-layer-neurons'</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100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'--learning-rate'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0.01</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a:solidFill>
                  <a:schemeClr val="bg1"/>
                </a:solidFill>
                <a:latin typeface="Consolas" panose="020B0609020204030204" pitchFamily="49" charset="0"/>
              </a:rPr>
              <a:t>estimator = TensorFlow(</a:t>
            </a:r>
            <a:r>
              <a:rPr kumimoji="1" lang="en-US" altLang="ja-JP" sz="1600" dirty="0" err="1">
                <a:solidFill>
                  <a:schemeClr val="bg1"/>
                </a:solidFill>
                <a:latin typeface="Consolas" panose="020B0609020204030204" pitchFamily="49" charset="0"/>
              </a:rPr>
              <a:t>source_directory</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script_folder</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compute_target</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compute_target</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entry_script</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'tf_mnist.py'</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use_gpu</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True</a:t>
            </a:r>
            <a:r>
              <a:rPr kumimoji="1" lang="en-US" altLang="ja-JP" sz="1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406647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a:t>
            </a:r>
            <a:endParaRPr kumimoji="1" lang="ja-JP" altLang="en-US" dirty="0"/>
          </a:p>
        </p:txBody>
      </p:sp>
      <p:sp>
        <p:nvSpPr>
          <p:cNvPr id="3" name="テキスト プレースホルダー 2">
            <a:extLst>
              <a:ext uri="{FF2B5EF4-FFF2-40B4-BE49-F238E27FC236}">
                <a16:creationId xmlns:a16="http://schemas.microsoft.com/office/drawing/2014/main" id="{B2BC3D12-73D1-48DB-8266-CEE21B1E0719}"/>
              </a:ext>
            </a:extLst>
          </p:cNvPr>
          <p:cNvSpPr>
            <a:spLocks noGrp="1"/>
          </p:cNvSpPr>
          <p:nvPr>
            <p:ph type="body" sz="quarter" idx="10"/>
          </p:nvPr>
        </p:nvSpPr>
        <p:spPr/>
        <p:txBody>
          <a:bodyPr/>
          <a:lstStyle/>
          <a:p>
            <a:endParaRPr kumimoji="1" lang="ja-JP" altLang="en-US"/>
          </a:p>
        </p:txBody>
      </p:sp>
      <p:sp>
        <p:nvSpPr>
          <p:cNvPr id="4" name="正方形/長方形 3">
            <a:extLst>
              <a:ext uri="{FF2B5EF4-FFF2-40B4-BE49-F238E27FC236}">
                <a16:creationId xmlns:a16="http://schemas.microsoft.com/office/drawing/2014/main" id="{1DA04358-D386-4B5D-ADDD-506DA062E038}"/>
              </a:ext>
            </a:extLst>
          </p:cNvPr>
          <p:cNvSpPr/>
          <p:nvPr/>
        </p:nvSpPr>
        <p:spPr bwMode="auto">
          <a:xfrm>
            <a:off x="335360" y="1052737"/>
            <a:ext cx="11521280" cy="561662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探索空間の設定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GridParameterSampling</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param_sampling</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GridParameterSampling</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en-US" altLang="ja-JP" sz="1600" dirty="0" err="1">
                <a:solidFill>
                  <a:srgbClr val="FF0000"/>
                </a:solidFill>
                <a:latin typeface="Consolas" panose="020B0609020204030204" pitchFamily="49" charset="0"/>
              </a:rPr>
              <a:t>num_hidden_layers</a:t>
            </a:r>
            <a:r>
              <a:rPr kumimoji="1" lang="en-US" altLang="ja-JP" sz="1600" dirty="0">
                <a:solidFill>
                  <a:srgbClr val="FF0000"/>
                </a:solidFill>
                <a:latin typeface="Consolas" panose="020B0609020204030204" pitchFamily="49" charset="0"/>
              </a:rPr>
              <a:t>"</a:t>
            </a:r>
            <a:r>
              <a:rPr kumimoji="1" lang="en-US" altLang="ja-JP" sz="1600" dirty="0">
                <a:solidFill>
                  <a:schemeClr val="bg1"/>
                </a:solidFill>
                <a:latin typeface="Consolas" panose="020B0609020204030204" pitchFamily="49" charset="0"/>
              </a:rPr>
              <a:t>: choice(</a:t>
            </a:r>
            <a:r>
              <a:rPr kumimoji="1" lang="en-US" altLang="ja-JP" sz="1600" dirty="0">
                <a:solidFill>
                  <a:srgbClr val="00B050"/>
                </a:solidFill>
                <a:latin typeface="Consolas" panose="020B0609020204030204" pitchFamily="49" charset="0"/>
              </a:rPr>
              <a:t>1</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2</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en-US" altLang="ja-JP" sz="1600" dirty="0" err="1">
                <a:solidFill>
                  <a:srgbClr val="FF0000"/>
                </a:solidFill>
                <a:latin typeface="Consolas" panose="020B0609020204030204" pitchFamily="49" charset="0"/>
              </a:rPr>
              <a:t>batch_size</a:t>
            </a:r>
            <a:r>
              <a:rPr kumimoji="1" lang="en-US" altLang="ja-JP" sz="1600" dirty="0">
                <a:solidFill>
                  <a:srgbClr val="FF0000"/>
                </a:solidFill>
                <a:latin typeface="Consolas" panose="020B0609020204030204" pitchFamily="49" charset="0"/>
              </a:rPr>
              <a:t>"</a:t>
            </a:r>
            <a:r>
              <a:rPr kumimoji="1" lang="en-US" altLang="ja-JP" sz="1600" dirty="0">
                <a:solidFill>
                  <a:schemeClr val="bg1"/>
                </a:solidFill>
                <a:latin typeface="Consolas" panose="020B0609020204030204" pitchFamily="49" charset="0"/>
              </a:rPr>
              <a:t>: choice(</a:t>
            </a:r>
            <a:r>
              <a:rPr kumimoji="1" lang="en-US" altLang="ja-JP" sz="1600" dirty="0">
                <a:solidFill>
                  <a:srgbClr val="00B050"/>
                </a:solidFill>
                <a:latin typeface="Consolas" panose="020B0609020204030204" pitchFamily="49" charset="0"/>
              </a:rPr>
              <a:t>16</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32</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endParaRPr kumimoji="1" lang="en-US" altLang="ja-JP" sz="1600" dirty="0">
              <a:solidFill>
                <a:srgbClr val="00B050"/>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探索空間の設定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MedianStoppingPolicy</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early_termination_policy</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MedianStoppingPolicy</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evaluation_interval</a:t>
            </a:r>
            <a:r>
              <a:rPr kumimoji="1" lang="en-US" altLang="ja-JP" sz="1600" dirty="0">
                <a:solidFill>
                  <a:schemeClr val="bg1"/>
                </a:solidFill>
                <a:latin typeface="Consolas" panose="020B0609020204030204" pitchFamily="49" charset="0"/>
              </a:rPr>
              <a:t>=1, </a:t>
            </a:r>
            <a:r>
              <a:rPr kumimoji="1" lang="en-US" altLang="ja-JP" sz="1600" dirty="0" err="1">
                <a:solidFill>
                  <a:schemeClr val="bg1"/>
                </a:solidFill>
                <a:latin typeface="Consolas" panose="020B0609020204030204" pitchFamily="49" charset="0"/>
              </a:rPr>
              <a:t>delay_evaluation</a:t>
            </a:r>
            <a:r>
              <a:rPr kumimoji="1" lang="en-US" altLang="ja-JP" sz="1600" dirty="0">
                <a:solidFill>
                  <a:schemeClr val="bg1"/>
                </a:solidFill>
                <a:latin typeface="Consolas" panose="020B0609020204030204" pitchFamily="49" charset="0"/>
              </a:rPr>
              <a:t>=5)</a:t>
            </a:r>
          </a:p>
          <a:p>
            <a:pPr defTabSz="932472" fontAlgn="base">
              <a:spcBef>
                <a:spcPct val="0"/>
              </a:spcBef>
              <a:spcAft>
                <a:spcPct val="0"/>
              </a:spcAft>
            </a:pPr>
            <a:endParaRPr kumimoji="1" lang="en-US" altLang="ja-JP" sz="1600" dirty="0">
              <a:solidFill>
                <a:srgbClr val="00B050"/>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Hyperparameter Search </a:t>
            </a:r>
            <a:r>
              <a:rPr kumimoji="1" lang="ja-JP" altLang="en-US" sz="1600" i="1" dirty="0">
                <a:solidFill>
                  <a:srgbClr val="92D050"/>
                </a:solidFill>
                <a:latin typeface="Consolas" panose="020B0609020204030204" pitchFamily="49" charset="0"/>
              </a:rPr>
              <a:t>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HyperDriveRunConfig</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hyperdrive_run_config</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HyperDriveRunConfig</a:t>
            </a:r>
            <a:r>
              <a:rPr kumimoji="1" lang="en-US" altLang="ja-JP" sz="1600" dirty="0">
                <a:solidFill>
                  <a:schemeClr val="bg1"/>
                </a:solidFill>
                <a:latin typeface="Consolas" panose="020B0609020204030204" pitchFamily="49" charset="0"/>
              </a:rPr>
              <a:t>(estimator=estimator,</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hyperparameter_sampling</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param_sampling</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policy=</a:t>
            </a:r>
            <a:r>
              <a:rPr kumimoji="1" lang="en-US" altLang="ja-JP" sz="1600" dirty="0" err="1">
                <a:solidFill>
                  <a:schemeClr val="bg1"/>
                </a:solidFill>
                <a:latin typeface="Consolas" panose="020B0609020204030204" pitchFamily="49" charset="0"/>
              </a:rPr>
              <a:t>early_termination_policy</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primary_metric_name</a:t>
            </a:r>
            <a:r>
              <a:rPr kumimoji="1" lang="en-US" altLang="ja-JP" sz="1600" dirty="0">
                <a:solidFill>
                  <a:schemeClr val="bg1"/>
                </a:solidFill>
                <a:latin typeface="Consolas" panose="020B0609020204030204" pitchFamily="49" charset="0"/>
              </a:rPr>
              <a:t>=</a:t>
            </a:r>
            <a:r>
              <a:rPr kumimoji="1" lang="en-US" altLang="ja-JP" sz="1600" dirty="0">
                <a:solidFill>
                  <a:schemeClr val="accent3"/>
                </a:solidFill>
                <a:latin typeface="Consolas" panose="020B0609020204030204" pitchFamily="49" charset="0"/>
              </a:rPr>
              <a:t>’accuracy’</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primary_metric_goal</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PrimaryMetricGoal.MAXIMIZE</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max_total_runs</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100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max_concurrent_runs</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4</a:t>
            </a:r>
            <a:r>
              <a:rPr kumimoji="1" lang="en-US" altLang="ja-JP" sz="1600" dirty="0">
                <a:solidFill>
                  <a:schemeClr val="bg1"/>
                </a:solidFill>
                <a:latin typeface="Consolas" panose="020B0609020204030204" pitchFamily="49" charset="0"/>
              </a:rPr>
              <a:t>)</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2391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7AAE28-1791-4226-BEC6-6FAE9ABFC95D}"/>
              </a:ext>
            </a:extLst>
          </p:cNvPr>
          <p:cNvSpPr>
            <a:spLocks noGrp="1"/>
          </p:cNvSpPr>
          <p:nvPr>
            <p:ph type="title"/>
          </p:nvPr>
        </p:nvSpPr>
        <p:spPr/>
        <p:txBody>
          <a:bodyPr/>
          <a:lstStyle/>
          <a:p>
            <a:r>
              <a:rPr lang="ja-JP" altLang="en-US" dirty="0"/>
              <a:t>大規模学習</a:t>
            </a:r>
            <a:endParaRPr kumimoji="1" lang="ja-JP" altLang="en-US" dirty="0"/>
          </a:p>
        </p:txBody>
      </p:sp>
    </p:spTree>
    <p:extLst>
      <p:ext uri="{BB962C8B-B14F-4D97-AF65-F5344CB8AC3E}">
        <p14:creationId xmlns:p14="http://schemas.microsoft.com/office/powerpoint/2010/main" val="198833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D9A2FB-175E-4439-8D30-39E360F058F6}"/>
              </a:ext>
            </a:extLst>
          </p:cNvPr>
          <p:cNvSpPr/>
          <p:nvPr/>
        </p:nvSpPr>
        <p:spPr bwMode="auto">
          <a:xfrm>
            <a:off x="4236442" y="2204234"/>
            <a:ext cx="3719116" cy="3618294"/>
          </a:xfrm>
          <a:prstGeom prst="ellipse">
            <a:avLst/>
          </a:prstGeom>
          <a:solidFill>
            <a:schemeClr val="bg1"/>
          </a:solid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asvg="http://schemas.microsoft.com/office/drawing/2016/SVG/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ctr" anchorCtr="0" compatLnSpc="1">
            <a:prstTxWarp prst="textNoShape">
              <a:avLst/>
            </a:prstTxWarp>
          </a:bodyPr>
          <a:lstStyle/>
          <a:p>
            <a:pPr algn="ctr" defTabSz="457157" fontAlgn="base">
              <a:spcBef>
                <a:spcPct val="0"/>
              </a:spcBef>
              <a:spcAft>
                <a:spcPct val="0"/>
              </a:spcAft>
            </a:pPr>
            <a:endParaRPr lang="en-GB">
              <a:solidFill>
                <a:srgbClr val="080808"/>
              </a:solidFill>
              <a:latin typeface="+mn-ea"/>
              <a:cs typeface="ヒラギノ角ゴ ProN W3" charset="0"/>
              <a:sym typeface="Gill Sans" charset="0"/>
            </a:endParaRP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667959" y="6104265"/>
            <a:ext cx="2851414" cy="72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仮想マシンのプロビジョニング</a:t>
            </a:r>
            <a:endParaRPr lang="en-US" altLang="en-US" sz="1800" kern="0" dirty="0">
              <a:solidFill>
                <a:srgbClr val="080808"/>
              </a:solidFill>
              <a:latin typeface="+mn-ea"/>
            </a:endParaRPr>
          </a:p>
        </p:txBody>
      </p:sp>
      <p:sp>
        <p:nvSpPr>
          <p:cNvPr id="10" name="Rectangle 2">
            <a:extLst>
              <a:ext uri="{FF2B5EF4-FFF2-40B4-BE49-F238E27FC236}">
                <a16:creationId xmlns:a16="http://schemas.microsoft.com/office/drawing/2014/main" id="{5C7142C6-4F86-44F6-9E99-289E485401F8}"/>
              </a:ext>
            </a:extLst>
          </p:cNvPr>
          <p:cNvSpPr txBox="1">
            <a:spLocks noChangeArrowheads="1"/>
          </p:cNvSpPr>
          <p:nvPr/>
        </p:nvSpPr>
        <p:spPr bwMode="auto">
          <a:xfrm>
            <a:off x="7672902" y="2489929"/>
            <a:ext cx="2264166" cy="52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ジョブのスケジューリング</a:t>
            </a:r>
            <a:endParaRPr lang="en-US" altLang="en-US" sz="1800" kern="0" dirty="0">
              <a:solidFill>
                <a:srgbClr val="080808"/>
              </a:solidFill>
              <a:latin typeface="+mn-ea"/>
            </a:endParaRP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8158035" y="3871277"/>
            <a:ext cx="2497065" cy="4723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データの分散</a:t>
            </a:r>
            <a:endParaRPr lang="en-US" altLang="en-US" sz="1800" kern="0" dirty="0">
              <a:solidFill>
                <a:srgbClr val="080808"/>
              </a:solidFill>
              <a:latin typeface="+mn-ea"/>
            </a:endParaRPr>
          </a:p>
        </p:txBody>
      </p:sp>
      <p:sp>
        <p:nvSpPr>
          <p:cNvPr id="12" name="Rectangle 2">
            <a:extLst>
              <a:ext uri="{FF2B5EF4-FFF2-40B4-BE49-F238E27FC236}">
                <a16:creationId xmlns:a16="http://schemas.microsoft.com/office/drawing/2014/main" id="{06C754DA-3553-4F75-BB72-87DED6BABF97}"/>
              </a:ext>
            </a:extLst>
          </p:cNvPr>
          <p:cNvSpPr txBox="1">
            <a:spLocks noChangeArrowheads="1"/>
          </p:cNvSpPr>
          <p:nvPr/>
        </p:nvSpPr>
        <p:spPr bwMode="auto">
          <a:xfrm>
            <a:off x="2208453" y="5280115"/>
            <a:ext cx="2395268" cy="552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実行結果の取得</a:t>
            </a:r>
            <a:endParaRPr lang="en-US" altLang="en-US" sz="1800" kern="0" dirty="0">
              <a:solidFill>
                <a:srgbClr val="080808"/>
              </a:solidFill>
              <a:latin typeface="+mn-ea"/>
            </a:endParaRPr>
          </a:p>
        </p:txBody>
      </p:sp>
      <p:sp>
        <p:nvSpPr>
          <p:cNvPr id="13" name="Rectangle 2">
            <a:extLst>
              <a:ext uri="{FF2B5EF4-FFF2-40B4-BE49-F238E27FC236}">
                <a16:creationId xmlns:a16="http://schemas.microsoft.com/office/drawing/2014/main" id="{DF2101CA-D16D-45C0-9564-EEF8274F34EC}"/>
              </a:ext>
            </a:extLst>
          </p:cNvPr>
          <p:cNvSpPr txBox="1">
            <a:spLocks noChangeArrowheads="1"/>
          </p:cNvSpPr>
          <p:nvPr/>
        </p:nvSpPr>
        <p:spPr bwMode="auto">
          <a:xfrm>
            <a:off x="1930114" y="2486949"/>
            <a:ext cx="2542524" cy="5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defTabSz="914367" eaLnBrk="1" hangingPunct="1">
              <a:spcBef>
                <a:spcPts val="2059"/>
              </a:spcBef>
              <a:buNone/>
            </a:pPr>
            <a:r>
              <a:rPr lang="ja-JP" altLang="en-US" sz="1800" kern="0" dirty="0">
                <a:solidFill>
                  <a:srgbClr val="080808"/>
                </a:solidFill>
                <a:latin typeface="+mn-ea"/>
              </a:rPr>
              <a:t>エラーハンドル</a:t>
            </a:r>
            <a:endParaRPr lang="en-US" altLang="en-US" sz="1800" kern="0" dirty="0">
              <a:solidFill>
                <a:srgbClr val="080808"/>
              </a:solidFill>
              <a:latin typeface="+mn-ea"/>
            </a:endParaRP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7541535" y="5342015"/>
            <a:ext cx="2669393"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スケールアウト</a:t>
            </a:r>
            <a:r>
              <a:rPr lang="en-US" altLang="ja-JP" sz="1800" kern="0" dirty="0">
                <a:solidFill>
                  <a:srgbClr val="080808"/>
                </a:solidFill>
                <a:latin typeface="+mn-ea"/>
              </a:rPr>
              <a:t>/</a:t>
            </a:r>
            <a:r>
              <a:rPr lang="ja-JP" altLang="en-US" sz="1800" kern="0" dirty="0">
                <a:solidFill>
                  <a:srgbClr val="080808"/>
                </a:solidFill>
                <a:latin typeface="+mn-ea"/>
              </a:rPr>
              <a:t>ダウン</a:t>
            </a:r>
            <a:endParaRPr lang="en-US" altLang="en-US" sz="1800" kern="0" dirty="0">
              <a:solidFill>
                <a:srgbClr val="080808"/>
              </a:solidFill>
              <a:latin typeface="+mn-ea"/>
            </a:endParaRPr>
          </a:p>
        </p:txBody>
      </p:sp>
      <p:sp>
        <p:nvSpPr>
          <p:cNvPr id="40" name="Rectangle 2">
            <a:extLst>
              <a:ext uri="{FF2B5EF4-FFF2-40B4-BE49-F238E27FC236}">
                <a16:creationId xmlns:a16="http://schemas.microsoft.com/office/drawing/2014/main" id="{DC2DF772-6576-4E65-B288-04355BD05D3C}"/>
              </a:ext>
            </a:extLst>
          </p:cNvPr>
          <p:cNvSpPr txBox="1">
            <a:spLocks noChangeArrowheads="1"/>
          </p:cNvSpPr>
          <p:nvPr/>
        </p:nvSpPr>
        <p:spPr bwMode="auto">
          <a:xfrm>
            <a:off x="1581357" y="3864001"/>
            <a:ext cx="2395268" cy="43469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セキュアなアクセス</a:t>
            </a:r>
            <a:endParaRPr lang="en-US" altLang="en-US" sz="1800" kern="0" dirty="0">
              <a:solidFill>
                <a:srgbClr val="080808"/>
              </a:solidFill>
              <a:latin typeface="+mn-ea"/>
            </a:endParaRPr>
          </a:p>
        </p:txBody>
      </p:sp>
      <p:sp>
        <p:nvSpPr>
          <p:cNvPr id="36" name="Oval 35">
            <a:extLst>
              <a:ext uri="{FF2B5EF4-FFF2-40B4-BE49-F238E27FC236}">
                <a16:creationId xmlns:a16="http://schemas.microsoft.com/office/drawing/2014/main" id="{EAA453B2-DE13-42D1-B489-7092D7676C7C}"/>
              </a:ext>
            </a:extLst>
          </p:cNvPr>
          <p:cNvSpPr/>
          <p:nvPr/>
        </p:nvSpPr>
        <p:spPr bwMode="auto">
          <a:xfrm>
            <a:off x="7154801" y="245371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4" name="DevUpdate_ECC5" title="Icon of a clock with an arrow around it pointing clockwise">
            <a:extLst>
              <a:ext uri="{FF2B5EF4-FFF2-40B4-BE49-F238E27FC236}">
                <a16:creationId xmlns:a16="http://schemas.microsoft.com/office/drawing/2014/main" id="{387C2C92-BEC8-417D-8D45-958E9C56518F}"/>
              </a:ext>
            </a:extLst>
          </p:cNvPr>
          <p:cNvSpPr>
            <a:spLocks noChangeAspect="1" noEditPoints="1"/>
          </p:cNvSpPr>
          <p:nvPr/>
        </p:nvSpPr>
        <p:spPr bwMode="auto">
          <a:xfrm>
            <a:off x="7324464" y="2605809"/>
            <a:ext cx="243321" cy="24338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rgbClr val="0078D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47" name="Oval 46">
            <a:extLst>
              <a:ext uri="{FF2B5EF4-FFF2-40B4-BE49-F238E27FC236}">
                <a16:creationId xmlns:a16="http://schemas.microsoft.com/office/drawing/2014/main" id="{E2445A85-E012-47A4-83D9-763E59345E46}"/>
              </a:ext>
            </a:extLst>
          </p:cNvPr>
          <p:cNvSpPr/>
          <p:nvPr/>
        </p:nvSpPr>
        <p:spPr bwMode="auto">
          <a:xfrm>
            <a:off x="7672902"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8" name="Oval 47">
            <a:extLst>
              <a:ext uri="{FF2B5EF4-FFF2-40B4-BE49-F238E27FC236}">
                <a16:creationId xmlns:a16="http://schemas.microsoft.com/office/drawing/2014/main" id="{99E2E98A-4B15-40F6-9C40-18030BA65EDC}"/>
              </a:ext>
            </a:extLst>
          </p:cNvPr>
          <p:cNvSpPr/>
          <p:nvPr/>
        </p:nvSpPr>
        <p:spPr bwMode="auto">
          <a:xfrm>
            <a:off x="3962281"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9" name="Oval 48">
            <a:extLst>
              <a:ext uri="{FF2B5EF4-FFF2-40B4-BE49-F238E27FC236}">
                <a16:creationId xmlns:a16="http://schemas.microsoft.com/office/drawing/2014/main" id="{2CCE77D2-7C82-4352-B104-2F0542A18700}"/>
              </a:ext>
            </a:extLst>
          </p:cNvPr>
          <p:cNvSpPr/>
          <p:nvPr/>
        </p:nvSpPr>
        <p:spPr bwMode="auto">
          <a:xfrm>
            <a:off x="5811011" y="1969428"/>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0" name="Oval 49">
            <a:extLst>
              <a:ext uri="{FF2B5EF4-FFF2-40B4-BE49-F238E27FC236}">
                <a16:creationId xmlns:a16="http://schemas.microsoft.com/office/drawing/2014/main" id="{4DE81D82-0577-4E92-9E8B-9CDCF9DDF9C3}"/>
              </a:ext>
            </a:extLst>
          </p:cNvPr>
          <p:cNvSpPr/>
          <p:nvPr/>
        </p:nvSpPr>
        <p:spPr bwMode="auto">
          <a:xfrm>
            <a:off x="5811011" y="5509481"/>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1" name="Oval 50">
            <a:extLst>
              <a:ext uri="{FF2B5EF4-FFF2-40B4-BE49-F238E27FC236}">
                <a16:creationId xmlns:a16="http://schemas.microsoft.com/office/drawing/2014/main" id="{95FB31E4-ED40-4345-B6CF-28ADD63BDBAC}"/>
              </a:ext>
            </a:extLst>
          </p:cNvPr>
          <p:cNvSpPr/>
          <p:nvPr/>
        </p:nvSpPr>
        <p:spPr bwMode="auto">
          <a:xfrm>
            <a:off x="4497955" y="2444843"/>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2" name="Oval 51">
            <a:extLst>
              <a:ext uri="{FF2B5EF4-FFF2-40B4-BE49-F238E27FC236}">
                <a16:creationId xmlns:a16="http://schemas.microsoft.com/office/drawing/2014/main" id="{F70DB9D4-7DD1-4492-B602-F502A1D592F7}"/>
              </a:ext>
            </a:extLst>
          </p:cNvPr>
          <p:cNvSpPr/>
          <p:nvPr/>
        </p:nvSpPr>
        <p:spPr bwMode="auto">
          <a:xfrm>
            <a:off x="4497955"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3" name="Oval 52">
            <a:extLst>
              <a:ext uri="{FF2B5EF4-FFF2-40B4-BE49-F238E27FC236}">
                <a16:creationId xmlns:a16="http://schemas.microsoft.com/office/drawing/2014/main" id="{3D4AB1FD-7FA6-4210-A5A2-BCA4704ED9FB}"/>
              </a:ext>
            </a:extLst>
          </p:cNvPr>
          <p:cNvSpPr/>
          <p:nvPr/>
        </p:nvSpPr>
        <p:spPr bwMode="auto">
          <a:xfrm>
            <a:off x="7163468"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4" name="browser_3" title="Icon of a browser window with an arrow pointing from the outside to the center">
            <a:extLst>
              <a:ext uri="{FF2B5EF4-FFF2-40B4-BE49-F238E27FC236}">
                <a16:creationId xmlns:a16="http://schemas.microsoft.com/office/drawing/2014/main" id="{160A8056-DF4F-42EB-9429-845AC91F1A8C}"/>
              </a:ext>
            </a:extLst>
          </p:cNvPr>
          <p:cNvSpPr>
            <a:spLocks noChangeAspect="1" noEditPoints="1"/>
          </p:cNvSpPr>
          <p:nvPr/>
        </p:nvSpPr>
        <p:spPr bwMode="auto">
          <a:xfrm>
            <a:off x="4628272" y="5113327"/>
            <a:ext cx="279826" cy="266165"/>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78D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55" name="LineChart_E9E6" title="Icon of a line chart with points of varying heights">
            <a:extLst>
              <a:ext uri="{FF2B5EF4-FFF2-40B4-BE49-F238E27FC236}">
                <a16:creationId xmlns:a16="http://schemas.microsoft.com/office/drawing/2014/main" id="{ECB43D29-3E9E-46E1-BD6F-F37DBD607664}"/>
              </a:ext>
            </a:extLst>
          </p:cNvPr>
          <p:cNvSpPr>
            <a:spLocks noChangeAspect="1" noEditPoints="1"/>
          </p:cNvSpPr>
          <p:nvPr/>
        </p:nvSpPr>
        <p:spPr bwMode="auto">
          <a:xfrm>
            <a:off x="7335467" y="5125136"/>
            <a:ext cx="225494" cy="22554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56" name="Copy_E8C8" title="Icon of two documents stacked together">
            <a:extLst>
              <a:ext uri="{FF2B5EF4-FFF2-40B4-BE49-F238E27FC236}">
                <a16:creationId xmlns:a16="http://schemas.microsoft.com/office/drawing/2014/main" id="{D8DAE448-5920-495E-91DC-E69703D74C71}"/>
              </a:ext>
            </a:extLst>
          </p:cNvPr>
          <p:cNvSpPr>
            <a:spLocks noChangeAspect="1" noEditPoints="1"/>
          </p:cNvSpPr>
          <p:nvPr/>
        </p:nvSpPr>
        <p:spPr bwMode="auto">
          <a:xfrm>
            <a:off x="7834502" y="3856391"/>
            <a:ext cx="267111" cy="308165"/>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latin typeface="+mn-ea"/>
            </a:endParaRPr>
          </a:p>
        </p:txBody>
      </p:sp>
      <p:sp>
        <p:nvSpPr>
          <p:cNvPr id="57" name="Shield_EA18" title="Icon of a shield">
            <a:extLst>
              <a:ext uri="{FF2B5EF4-FFF2-40B4-BE49-F238E27FC236}">
                <a16:creationId xmlns:a16="http://schemas.microsoft.com/office/drawing/2014/main" id="{F892FC8F-DE64-4E66-AC53-FE578F9EA0E9}"/>
              </a:ext>
            </a:extLst>
          </p:cNvPr>
          <p:cNvSpPr>
            <a:spLocks noChangeAspect="1"/>
          </p:cNvSpPr>
          <p:nvPr/>
        </p:nvSpPr>
        <p:spPr bwMode="auto">
          <a:xfrm>
            <a:off x="4113156" y="3865504"/>
            <a:ext cx="263561" cy="2806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gradFill>
              <a:latin typeface="+mn-ea"/>
            </a:endParaRPr>
          </a:p>
        </p:txBody>
      </p:sp>
      <p:sp>
        <p:nvSpPr>
          <p:cNvPr id="58" name="network_3" title="Icon of a server connected to a network">
            <a:extLst>
              <a:ext uri="{FF2B5EF4-FFF2-40B4-BE49-F238E27FC236}">
                <a16:creationId xmlns:a16="http://schemas.microsoft.com/office/drawing/2014/main" id="{6DB266BC-BF41-441B-823C-DEB5B15B8CD0}"/>
              </a:ext>
            </a:extLst>
          </p:cNvPr>
          <p:cNvSpPr>
            <a:spLocks noChangeAspect="1" noEditPoints="1"/>
          </p:cNvSpPr>
          <p:nvPr/>
        </p:nvSpPr>
        <p:spPr bwMode="auto">
          <a:xfrm>
            <a:off x="5938435" y="5619268"/>
            <a:ext cx="310463" cy="32217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latin typeface="+mn-ea"/>
            </a:endParaRPr>
          </a:p>
        </p:txBody>
      </p:sp>
      <p:sp>
        <p:nvSpPr>
          <p:cNvPr id="59" name="Warning_E7BA" title="Icon of a triangle with an exclaimation point inside">
            <a:extLst>
              <a:ext uri="{FF2B5EF4-FFF2-40B4-BE49-F238E27FC236}">
                <a16:creationId xmlns:a16="http://schemas.microsoft.com/office/drawing/2014/main" id="{EC8A4328-7EBF-4471-A998-DF08722D7D10}"/>
              </a:ext>
            </a:extLst>
          </p:cNvPr>
          <p:cNvSpPr>
            <a:spLocks noChangeAspect="1" noEditPoints="1"/>
          </p:cNvSpPr>
          <p:nvPr/>
        </p:nvSpPr>
        <p:spPr bwMode="auto">
          <a:xfrm>
            <a:off x="4657142" y="2579601"/>
            <a:ext cx="255946" cy="256076"/>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60" name="people_3" title="Icon of a person surrounded by brackets">
            <a:extLst>
              <a:ext uri="{FF2B5EF4-FFF2-40B4-BE49-F238E27FC236}">
                <a16:creationId xmlns:a16="http://schemas.microsoft.com/office/drawing/2014/main" id="{487AE86E-9032-4C82-92C0-5B094D6FFB18}"/>
              </a:ext>
            </a:extLst>
          </p:cNvPr>
          <p:cNvSpPr>
            <a:spLocks noChangeAspect="1" noEditPoints="1"/>
          </p:cNvSpPr>
          <p:nvPr/>
        </p:nvSpPr>
        <p:spPr bwMode="auto">
          <a:xfrm>
            <a:off x="5967767" y="2121080"/>
            <a:ext cx="258206" cy="26027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0078D4"/>
            </a:solid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gradFill>
              <a:latin typeface="+mn-ea"/>
            </a:endParaRPr>
          </a:p>
        </p:txBody>
      </p:sp>
      <p:grpSp>
        <p:nvGrpSpPr>
          <p:cNvPr id="37" name="Group 36">
            <a:extLst>
              <a:ext uri="{FF2B5EF4-FFF2-40B4-BE49-F238E27FC236}">
                <a16:creationId xmlns:a16="http://schemas.microsoft.com/office/drawing/2014/main" id="{F74C11E6-8972-43BA-B70A-F361971E38B7}"/>
              </a:ext>
            </a:extLst>
          </p:cNvPr>
          <p:cNvGrpSpPr/>
          <p:nvPr/>
        </p:nvGrpSpPr>
        <p:grpSpPr>
          <a:xfrm>
            <a:off x="5122624" y="3413914"/>
            <a:ext cx="1991057" cy="1156763"/>
            <a:chOff x="5122624" y="3413914"/>
            <a:chExt cx="1991057" cy="1156763"/>
          </a:xfrm>
        </p:grpSpPr>
        <p:sp>
          <p:nvSpPr>
            <p:cNvPr id="38" name="Freeform 30">
              <a:extLst>
                <a:ext uri="{FF2B5EF4-FFF2-40B4-BE49-F238E27FC236}">
                  <a16:creationId xmlns:a16="http://schemas.microsoft.com/office/drawing/2014/main" id="{95B5D4CB-2936-4213-8828-27E50B20B9C5}"/>
                </a:ext>
              </a:extLst>
            </p:cNvPr>
            <p:cNvSpPr>
              <a:spLocks/>
            </p:cNvSpPr>
            <p:nvPr/>
          </p:nvSpPr>
          <p:spPr bwMode="auto">
            <a:xfrm>
              <a:off x="5122624" y="3413914"/>
              <a:ext cx="1991057" cy="1156763"/>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solidFill>
              <a:schemeClr val="bg1"/>
            </a:solidFill>
            <a:ln w="19050">
              <a:solidFill>
                <a:schemeClr val="tx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a:gradFill>
                  <a:gsLst>
                    <a:gs pos="0">
                      <a:srgbClr val="FFFFFF"/>
                    </a:gs>
                    <a:gs pos="100000">
                      <a:srgbClr val="FFFFFF"/>
                    </a:gs>
                  </a:gsLst>
                  <a:lin ang="5400000" scaled="0"/>
                </a:gradFill>
                <a:latin typeface="+mn-ea"/>
                <a:cs typeface="Segoe UI" pitchFamily="34" charset="0"/>
              </a:endParaRPr>
            </a:p>
          </p:txBody>
        </p:sp>
        <p:grpSp>
          <p:nvGrpSpPr>
            <p:cNvPr id="39" name="Group 38">
              <a:extLst>
                <a:ext uri="{FF2B5EF4-FFF2-40B4-BE49-F238E27FC236}">
                  <a16:creationId xmlns:a16="http://schemas.microsoft.com/office/drawing/2014/main" id="{4A93AC16-8993-4F29-AB96-BBCE5DFE4DC4}"/>
                </a:ext>
              </a:extLst>
            </p:cNvPr>
            <p:cNvGrpSpPr/>
            <p:nvPr/>
          </p:nvGrpSpPr>
          <p:grpSpPr>
            <a:xfrm rot="16200000">
              <a:off x="5745275" y="3537276"/>
              <a:ext cx="724294" cy="832058"/>
              <a:chOff x="10421433" y="2632636"/>
              <a:chExt cx="1124422" cy="1291720"/>
            </a:xfrm>
          </p:grpSpPr>
          <p:sp>
            <p:nvSpPr>
              <p:cNvPr id="41" name="gear_3">
                <a:extLst>
                  <a:ext uri="{FF2B5EF4-FFF2-40B4-BE49-F238E27FC236}">
                    <a16:creationId xmlns:a16="http://schemas.microsoft.com/office/drawing/2014/main" id="{5121FD07-CA0B-468A-94B7-8BCFBFD28A2A}"/>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a:extLst/>
            </p:spPr>
            <p:txBody>
              <a:bodyPr vert="horz" wrap="square" lIns="91440" tIns="45720" rIns="91440" bIns="45720" numCol="1" anchor="ctr" anchorCtr="0" compatLnSpc="1">
                <a:prstTxWarp prst="textNoShape">
                  <a:avLst/>
                </a:prstTxWarp>
              </a:bodyPr>
              <a:lstStyle/>
              <a:p>
                <a:pPr algn="ctr"/>
                <a:endParaRPr lang="en-US" dirty="0">
                  <a:gradFill>
                    <a:gsLst>
                      <a:gs pos="0">
                        <a:srgbClr val="505050"/>
                      </a:gs>
                      <a:gs pos="100000">
                        <a:srgbClr val="505050"/>
                      </a:gs>
                    </a:gsLst>
                  </a:gradFill>
                  <a:latin typeface="+mn-ea"/>
                </a:endParaRPr>
              </a:p>
            </p:txBody>
          </p:sp>
          <p:sp>
            <p:nvSpPr>
              <p:cNvPr id="42" name="gear_3">
                <a:extLst>
                  <a:ext uri="{FF2B5EF4-FFF2-40B4-BE49-F238E27FC236}">
                    <a16:creationId xmlns:a16="http://schemas.microsoft.com/office/drawing/2014/main" id="{C1F12DC4-73D6-4ED6-A99F-0B079061CDB0}"/>
                  </a:ext>
                </a:extLst>
              </p:cNvPr>
              <p:cNvSpPr>
                <a:spLocks noChangeAspect="1" noEditPoints="1"/>
              </p:cNvSpPr>
              <p:nvPr/>
            </p:nvSpPr>
            <p:spPr bwMode="auto">
              <a:xfrm>
                <a:off x="10900340" y="3273373"/>
                <a:ext cx="645515" cy="650983"/>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a:extLst/>
            </p:spPr>
            <p:txBody>
              <a:bodyPr vert="horz" wrap="square" lIns="91440" tIns="45720" rIns="91440" bIns="45720" numCol="1" anchor="ctr" anchorCtr="0" compatLnSpc="1">
                <a:prstTxWarp prst="textNoShape">
                  <a:avLst/>
                </a:prstTxWarp>
              </a:bodyPr>
              <a:lstStyle/>
              <a:p>
                <a:pPr algn="ctr"/>
                <a:endParaRPr lang="en-US" dirty="0">
                  <a:gradFill>
                    <a:gsLst>
                      <a:gs pos="0">
                        <a:srgbClr val="505050"/>
                      </a:gs>
                      <a:gs pos="100000">
                        <a:srgbClr val="505050"/>
                      </a:gs>
                    </a:gsLst>
                  </a:gradFill>
                  <a:latin typeface="+mn-ea"/>
                </a:endParaRPr>
              </a:p>
            </p:txBody>
          </p:sp>
        </p:grpSp>
      </p:grpSp>
      <p:sp>
        <p:nvSpPr>
          <p:cNvPr id="4" name="タイトル 3">
            <a:extLst>
              <a:ext uri="{FF2B5EF4-FFF2-40B4-BE49-F238E27FC236}">
                <a16:creationId xmlns:a16="http://schemas.microsoft.com/office/drawing/2014/main" id="{8AF017FB-101E-495A-AEFA-8299687BC8CA}"/>
              </a:ext>
            </a:extLst>
          </p:cNvPr>
          <p:cNvSpPr>
            <a:spLocks noGrp="1"/>
          </p:cNvSpPr>
          <p:nvPr>
            <p:ph type="title"/>
          </p:nvPr>
        </p:nvSpPr>
        <p:spPr/>
        <p:txBody>
          <a:bodyPr/>
          <a:lstStyle/>
          <a:p>
            <a:r>
              <a:rPr lang="ja-JP" altLang="en-US" dirty="0"/>
              <a:t>分散学習環境の検討事項</a:t>
            </a:r>
          </a:p>
        </p:txBody>
      </p:sp>
      <p:sp>
        <p:nvSpPr>
          <p:cNvPr id="35" name="Rectangle 2">
            <a:extLst>
              <a:ext uri="{FF2B5EF4-FFF2-40B4-BE49-F238E27FC236}">
                <a16:creationId xmlns:a16="http://schemas.microsoft.com/office/drawing/2014/main" id="{40AE725E-47CE-4168-A786-D6BA81B6FCAF}"/>
              </a:ext>
            </a:extLst>
          </p:cNvPr>
          <p:cNvSpPr txBox="1">
            <a:spLocks noChangeArrowheads="1"/>
          </p:cNvSpPr>
          <p:nvPr/>
        </p:nvSpPr>
        <p:spPr bwMode="auto">
          <a:xfrm>
            <a:off x="4924694" y="1515935"/>
            <a:ext cx="2264166" cy="52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依存関係とミドルウェア</a:t>
            </a:r>
            <a:endParaRPr lang="en-US" altLang="en-US" sz="1800" kern="0" dirty="0">
              <a:solidFill>
                <a:srgbClr val="080808"/>
              </a:solidFill>
              <a:latin typeface="+mn-ea"/>
            </a:endParaRPr>
          </a:p>
        </p:txBody>
      </p:sp>
    </p:spTree>
    <p:extLst>
      <p:ext uri="{BB962C8B-B14F-4D97-AF65-F5344CB8AC3E}">
        <p14:creationId xmlns:p14="http://schemas.microsoft.com/office/powerpoint/2010/main" val="221196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40" grpId="0"/>
      <p:bldP spid="36" grpId="0" animBg="1"/>
      <p:bldP spid="44"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3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evUpdate_ECC5" title="Icon of a clock with an arrow around it pointing clockwise">
            <a:extLst>
              <a:ext uri="{FF2B5EF4-FFF2-40B4-BE49-F238E27FC236}">
                <a16:creationId xmlns:a16="http://schemas.microsoft.com/office/drawing/2014/main" id="{94DD81CF-54C1-4BE5-83CC-20736B403CAC}"/>
              </a:ext>
            </a:extLst>
          </p:cNvPr>
          <p:cNvSpPr>
            <a:spLocks noChangeAspect="1" noEditPoints="1"/>
          </p:cNvSpPr>
          <p:nvPr/>
        </p:nvSpPr>
        <p:spPr bwMode="auto">
          <a:xfrm>
            <a:off x="535072" y="3224801"/>
            <a:ext cx="619366" cy="61951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mn-ea"/>
            </a:endParaRPr>
          </a:p>
        </p:txBody>
      </p:sp>
      <p:sp>
        <p:nvSpPr>
          <p:cNvPr id="4" name="LineChart_E9E6" title="Icon of a line chart with points of varying heights">
            <a:extLst>
              <a:ext uri="{FF2B5EF4-FFF2-40B4-BE49-F238E27FC236}">
                <a16:creationId xmlns:a16="http://schemas.microsoft.com/office/drawing/2014/main" id="{AFC8434E-8B52-499E-B20A-95AC8959F8CF}"/>
              </a:ext>
            </a:extLst>
          </p:cNvPr>
          <p:cNvSpPr>
            <a:spLocks noChangeAspect="1" noEditPoints="1"/>
          </p:cNvSpPr>
          <p:nvPr/>
        </p:nvSpPr>
        <p:spPr bwMode="auto">
          <a:xfrm>
            <a:off x="6223625" y="3264339"/>
            <a:ext cx="540316" cy="540442"/>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mn-ea"/>
            </a:endParaRPr>
          </a:p>
        </p:txBody>
      </p:sp>
      <p:sp>
        <p:nvSpPr>
          <p:cNvPr id="5" name="Copy_E8C8" title="Icon of two documents stacked together">
            <a:extLst>
              <a:ext uri="{FF2B5EF4-FFF2-40B4-BE49-F238E27FC236}">
                <a16:creationId xmlns:a16="http://schemas.microsoft.com/office/drawing/2014/main" id="{E0962A64-1BBE-453B-BB3A-5DF330896876}"/>
              </a:ext>
            </a:extLst>
          </p:cNvPr>
          <p:cNvSpPr>
            <a:spLocks noChangeAspect="1" noEditPoints="1"/>
          </p:cNvSpPr>
          <p:nvPr/>
        </p:nvSpPr>
        <p:spPr bwMode="auto">
          <a:xfrm>
            <a:off x="6362700" y="1612552"/>
            <a:ext cx="540316" cy="62336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latin typeface="+mn-ea"/>
            </a:endParaRPr>
          </a:p>
        </p:txBody>
      </p:sp>
      <p:sp>
        <p:nvSpPr>
          <p:cNvPr id="6" name="network_3" title="Icon of a server connected to a network">
            <a:extLst>
              <a:ext uri="{FF2B5EF4-FFF2-40B4-BE49-F238E27FC236}">
                <a16:creationId xmlns:a16="http://schemas.microsoft.com/office/drawing/2014/main" id="{5B40CCB1-0F79-4117-9BFC-E749F24B7CB0}"/>
              </a:ext>
            </a:extLst>
          </p:cNvPr>
          <p:cNvSpPr>
            <a:spLocks noChangeAspect="1" noEditPoints="1"/>
          </p:cNvSpPr>
          <p:nvPr/>
        </p:nvSpPr>
        <p:spPr bwMode="auto">
          <a:xfrm>
            <a:off x="483733" y="4757190"/>
            <a:ext cx="722044" cy="74928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dirty="0">
              <a:latin typeface="+mn-ea"/>
            </a:endParaRPr>
          </a:p>
        </p:txBody>
      </p:sp>
      <p:sp>
        <p:nvSpPr>
          <p:cNvPr id="7" name="people_3" title="Icon of a person surrounded by brackets">
            <a:extLst>
              <a:ext uri="{FF2B5EF4-FFF2-40B4-BE49-F238E27FC236}">
                <a16:creationId xmlns:a16="http://schemas.microsoft.com/office/drawing/2014/main" id="{7E034153-E695-435F-92B7-119FD5A03FD9}"/>
              </a:ext>
            </a:extLst>
          </p:cNvPr>
          <p:cNvSpPr>
            <a:spLocks noChangeAspect="1" noEditPoints="1"/>
          </p:cNvSpPr>
          <p:nvPr/>
        </p:nvSpPr>
        <p:spPr bwMode="auto">
          <a:xfrm>
            <a:off x="535072" y="1612073"/>
            <a:ext cx="619367" cy="624317"/>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800" dirty="0">
              <a:gradFill>
                <a:gsLst>
                  <a:gs pos="0">
                    <a:srgbClr val="505050"/>
                  </a:gs>
                  <a:gs pos="100000">
                    <a:srgbClr val="505050"/>
                  </a:gs>
                </a:gsLst>
              </a:gradFill>
              <a:latin typeface="+mn-ea"/>
            </a:endParaRPr>
          </a:p>
        </p:txBody>
      </p:sp>
      <p:sp>
        <p:nvSpPr>
          <p:cNvPr id="8" name="Rectangle 7">
            <a:extLst>
              <a:ext uri="{FF2B5EF4-FFF2-40B4-BE49-F238E27FC236}">
                <a16:creationId xmlns:a16="http://schemas.microsoft.com/office/drawing/2014/main" id="{910585F0-7179-4ADB-AF80-701519E1E02F}"/>
              </a:ext>
            </a:extLst>
          </p:cNvPr>
          <p:cNvSpPr/>
          <p:nvPr/>
        </p:nvSpPr>
        <p:spPr>
          <a:xfrm>
            <a:off x="7032104" y="3144831"/>
            <a:ext cx="4215334" cy="110286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スケールアウト</a:t>
            </a:r>
            <a:r>
              <a:rPr lang="en-US" altLang="ja-JP" sz="2800" b="1" kern="0" dirty="0">
                <a:solidFill>
                  <a:srgbClr val="0070C0"/>
                </a:solidFill>
                <a:latin typeface="+mn-ea"/>
                <a:cs typeface="Segoe UI Semibold" panose="020B0502040204020203" pitchFamily="34" charset="0"/>
              </a:rPr>
              <a:t>/</a:t>
            </a:r>
            <a:r>
              <a:rPr lang="ja-JP" altLang="en-US" sz="2800" b="1" kern="0" dirty="0">
                <a:solidFill>
                  <a:srgbClr val="0070C0"/>
                </a:solidFill>
                <a:latin typeface="+mn-ea"/>
                <a:cs typeface="Segoe UI Semibold" panose="020B0502040204020203" pitchFamily="34" charset="0"/>
              </a:rPr>
              <a:t>ダウン</a:t>
            </a:r>
            <a:endParaRPr lang="en-US" altLang="en-US" sz="2800" b="1" kern="0" dirty="0">
              <a:solidFill>
                <a:srgbClr val="0070C0"/>
              </a:solidFill>
              <a:latin typeface="+mn-ea"/>
              <a:cs typeface="Segoe UI Semibold" panose="020B0502040204020203" pitchFamily="34" charset="0"/>
            </a:endParaRPr>
          </a:p>
          <a:p>
            <a:r>
              <a:rPr lang="ja-JP" altLang="en-US" dirty="0">
                <a:latin typeface="+mn-ea"/>
                <a:cs typeface="Segoe UI" panose="020B0502040204020203" pitchFamily="34" charset="0"/>
              </a:rPr>
              <a:t>学習ジョブ実行中だけに起動</a:t>
            </a:r>
            <a:r>
              <a:rPr lang="en-US" altLang="ja-JP" dirty="0">
                <a:latin typeface="+mn-ea"/>
                <a:cs typeface="Segoe UI" panose="020B0502040204020203" pitchFamily="34" charset="0"/>
              </a:rPr>
              <a:t>/</a:t>
            </a:r>
            <a:r>
              <a:rPr lang="ja-JP" altLang="en-US" dirty="0">
                <a:latin typeface="+mn-ea"/>
                <a:cs typeface="Segoe UI" panose="020B0502040204020203" pitchFamily="34" charset="0"/>
              </a:rPr>
              <a:t>スケールアウト</a:t>
            </a:r>
            <a:r>
              <a:rPr lang="en-US" altLang="ja-JP" dirty="0">
                <a:latin typeface="+mn-ea"/>
                <a:cs typeface="Segoe UI" panose="020B0502040204020203" pitchFamily="34" charset="0"/>
              </a:rPr>
              <a:t>/</a:t>
            </a:r>
            <a:r>
              <a:rPr lang="ja-JP" altLang="en-US" dirty="0">
                <a:latin typeface="+mn-ea"/>
                <a:cs typeface="Segoe UI" panose="020B0502040204020203" pitchFamily="34" charset="0"/>
              </a:rPr>
              <a:t>スケールダウンするオートスケール</a:t>
            </a:r>
            <a:endParaRPr lang="en-US" dirty="0">
              <a:latin typeface="+mn-ea"/>
              <a:cs typeface="Segoe UI" panose="020B0502040204020203" pitchFamily="34" charset="0"/>
            </a:endParaRPr>
          </a:p>
        </p:txBody>
      </p:sp>
      <p:sp>
        <p:nvSpPr>
          <p:cNvPr id="9" name="Rectangle 8">
            <a:extLst>
              <a:ext uri="{FF2B5EF4-FFF2-40B4-BE49-F238E27FC236}">
                <a16:creationId xmlns:a16="http://schemas.microsoft.com/office/drawing/2014/main" id="{39177E2E-8F9B-46A3-A536-0B54682EFCA2}"/>
              </a:ext>
            </a:extLst>
          </p:cNvPr>
          <p:cNvSpPr/>
          <p:nvPr/>
        </p:nvSpPr>
        <p:spPr>
          <a:xfrm>
            <a:off x="1390416" y="3144831"/>
            <a:ext cx="3625464" cy="110286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ジョブのスケジューリング</a:t>
            </a:r>
            <a:endParaRPr lang="en-US" altLang="ja-JP" sz="2800" b="1" kern="0" dirty="0">
              <a:solidFill>
                <a:srgbClr val="0070C0"/>
              </a:solidFill>
              <a:latin typeface="+mn-ea"/>
              <a:cs typeface="Segoe UI Semibold" panose="020B0502040204020203" pitchFamily="34" charset="0"/>
            </a:endParaRPr>
          </a:p>
          <a:p>
            <a:pPr>
              <a:spcAft>
                <a:spcPts val="196"/>
              </a:spcAft>
            </a:pPr>
            <a:r>
              <a:rPr lang="ja-JP" altLang="en-US" dirty="0">
                <a:latin typeface="+mn-ea"/>
                <a:cs typeface="Segoe UI" panose="020B0502040204020203" pitchFamily="34" charset="0"/>
              </a:rPr>
              <a:t>選択したフレームワーク前提での最適な分散学習環境</a:t>
            </a:r>
            <a:endParaRPr lang="en-US" dirty="0">
              <a:latin typeface="+mn-ea"/>
              <a:cs typeface="Segoe UI" panose="020B0502040204020203" pitchFamily="34" charset="0"/>
            </a:endParaRPr>
          </a:p>
        </p:txBody>
      </p:sp>
      <p:sp>
        <p:nvSpPr>
          <p:cNvPr id="10" name="Rectangle 9">
            <a:extLst>
              <a:ext uri="{FF2B5EF4-FFF2-40B4-BE49-F238E27FC236}">
                <a16:creationId xmlns:a16="http://schemas.microsoft.com/office/drawing/2014/main" id="{563D0EDF-5454-4599-9D5F-9A64E87D35D3}"/>
              </a:ext>
            </a:extLst>
          </p:cNvPr>
          <p:cNvSpPr/>
          <p:nvPr/>
        </p:nvSpPr>
        <p:spPr>
          <a:xfrm>
            <a:off x="1390416" y="1534503"/>
            <a:ext cx="4370622" cy="825867"/>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sym typeface="Arial" panose="020B0604020202020204" pitchFamily="34" charset="0"/>
              </a:rPr>
              <a:t>依存関係とミドルウェア</a:t>
            </a:r>
            <a:endParaRPr lang="en-US" altLang="en-US" sz="2800" b="1" kern="0" dirty="0">
              <a:solidFill>
                <a:srgbClr val="0070C0"/>
              </a:solidFill>
              <a:latin typeface="+mn-ea"/>
              <a:cs typeface="Segoe UI Semibold" panose="020B0502040204020203" pitchFamily="34" charset="0"/>
              <a:sym typeface="Arial" panose="020B0604020202020204" pitchFamily="34" charset="0"/>
            </a:endParaRPr>
          </a:p>
          <a:p>
            <a:r>
              <a:rPr lang="ja-JP" altLang="en-US" dirty="0">
                <a:latin typeface="+mn-ea"/>
                <a:cs typeface="Segoe UI" panose="020B0502040204020203" pitchFamily="34" charset="0"/>
              </a:rPr>
              <a:t>管理された仮想マシンか、自身で用意するか</a:t>
            </a:r>
            <a:endParaRPr lang="en-US" dirty="0">
              <a:latin typeface="+mn-ea"/>
              <a:cs typeface="Segoe UI" panose="020B0502040204020203" pitchFamily="34" charset="0"/>
            </a:endParaRPr>
          </a:p>
        </p:txBody>
      </p:sp>
      <p:sp>
        <p:nvSpPr>
          <p:cNvPr id="11" name="Rectangle 10">
            <a:extLst>
              <a:ext uri="{FF2B5EF4-FFF2-40B4-BE49-F238E27FC236}">
                <a16:creationId xmlns:a16="http://schemas.microsoft.com/office/drawing/2014/main" id="{495AAE77-E3C9-4EE1-92A9-602D8CCE9FAA}"/>
              </a:ext>
            </a:extLst>
          </p:cNvPr>
          <p:cNvSpPr/>
          <p:nvPr/>
        </p:nvSpPr>
        <p:spPr>
          <a:xfrm>
            <a:off x="1390416" y="4742105"/>
            <a:ext cx="4489560" cy="76001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仮想マシンのプロビジョニング</a:t>
            </a:r>
            <a:endParaRPr lang="en-US" altLang="en-US" sz="2800" b="1" kern="0" dirty="0">
              <a:solidFill>
                <a:srgbClr val="0070C0"/>
              </a:solidFill>
              <a:latin typeface="+mn-ea"/>
              <a:cs typeface="Segoe UI Semibold" panose="020B0502040204020203" pitchFamily="34" charset="0"/>
            </a:endParaRPr>
          </a:p>
          <a:p>
            <a:r>
              <a:rPr lang="en-US" sz="1372" dirty="0">
                <a:latin typeface="+mn-ea"/>
                <a:cs typeface="Segoe UI" panose="020B0502040204020203" pitchFamily="34" charset="0"/>
              </a:rPr>
              <a:t>NVIDIA </a:t>
            </a:r>
            <a:r>
              <a:rPr lang="en-US" sz="1372" dirty="0" err="1">
                <a:latin typeface="+mn-ea"/>
                <a:cs typeface="Segoe UI" panose="020B0502040204020203" pitchFamily="34" charset="0"/>
              </a:rPr>
              <a:t>Cuda</a:t>
            </a:r>
            <a:r>
              <a:rPr lang="en-US" sz="1372" dirty="0">
                <a:latin typeface="+mn-ea"/>
                <a:cs typeface="Segoe UI" panose="020B0502040204020203" pitchFamily="34" charset="0"/>
              </a:rPr>
              <a:t> </a:t>
            </a:r>
            <a:r>
              <a:rPr lang="ja-JP" altLang="en-US" sz="1372" dirty="0">
                <a:latin typeface="+mn-ea"/>
                <a:cs typeface="Segoe UI" panose="020B0502040204020203" pitchFamily="34" charset="0"/>
              </a:rPr>
              <a:t>など</a:t>
            </a:r>
            <a:endParaRPr lang="en-US" sz="1372" dirty="0">
              <a:latin typeface="+mn-ea"/>
              <a:cs typeface="Segoe UI" panose="020B0502040204020203" pitchFamily="34" charset="0"/>
            </a:endParaRPr>
          </a:p>
        </p:txBody>
      </p:sp>
      <p:sp>
        <p:nvSpPr>
          <p:cNvPr id="12" name="Rectangle 11">
            <a:extLst>
              <a:ext uri="{FF2B5EF4-FFF2-40B4-BE49-F238E27FC236}">
                <a16:creationId xmlns:a16="http://schemas.microsoft.com/office/drawing/2014/main" id="{FB7A5646-C5C0-4E4D-9BC9-84F7426BFEE8}"/>
              </a:ext>
            </a:extLst>
          </p:cNvPr>
          <p:cNvSpPr/>
          <p:nvPr/>
        </p:nvSpPr>
        <p:spPr>
          <a:xfrm>
            <a:off x="7032104" y="1534503"/>
            <a:ext cx="3168077" cy="825867"/>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データの分散</a:t>
            </a:r>
            <a:endParaRPr lang="en-US" altLang="en-US" sz="2800" b="1" kern="0" dirty="0">
              <a:solidFill>
                <a:srgbClr val="0070C0"/>
              </a:solidFill>
              <a:latin typeface="+mn-ea"/>
              <a:cs typeface="Segoe UI Semibold" panose="020B0502040204020203" pitchFamily="34" charset="0"/>
            </a:endParaRPr>
          </a:p>
          <a:p>
            <a:r>
              <a:rPr lang="ja-JP" altLang="en-US" dirty="0">
                <a:latin typeface="+mn-ea"/>
                <a:cs typeface="Segoe UI" panose="020B0502040204020203" pitchFamily="34" charset="0"/>
              </a:rPr>
              <a:t>複数個所からのアクセス</a:t>
            </a:r>
            <a:endParaRPr lang="en-US" dirty="0">
              <a:latin typeface="+mn-ea"/>
              <a:cs typeface="Segoe UI" panose="020B0502040204020203" pitchFamily="34" charset="0"/>
            </a:endParaRPr>
          </a:p>
        </p:txBody>
      </p:sp>
      <p:sp>
        <p:nvSpPr>
          <p:cNvPr id="14" name="タイトル 13">
            <a:extLst>
              <a:ext uri="{FF2B5EF4-FFF2-40B4-BE49-F238E27FC236}">
                <a16:creationId xmlns:a16="http://schemas.microsoft.com/office/drawing/2014/main" id="{F5ECA0BE-1CDD-4B2D-AD66-2523455DA517}"/>
              </a:ext>
            </a:extLst>
          </p:cNvPr>
          <p:cNvSpPr>
            <a:spLocks noGrp="1"/>
          </p:cNvSpPr>
          <p:nvPr>
            <p:ph type="title"/>
          </p:nvPr>
        </p:nvSpPr>
        <p:spPr/>
        <p:txBody>
          <a:bodyPr/>
          <a:lstStyle/>
          <a:p>
            <a:r>
              <a:rPr lang="ja-JP" altLang="en-US" dirty="0"/>
              <a:t>インフラ</a:t>
            </a:r>
          </a:p>
        </p:txBody>
      </p:sp>
    </p:spTree>
    <p:extLst>
      <p:ext uri="{BB962C8B-B14F-4D97-AF65-F5344CB8AC3E}">
        <p14:creationId xmlns:p14="http://schemas.microsoft.com/office/powerpoint/2010/main" val="226249200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dirty="0"/>
              <a:t>Azure Machine Learning Computing</a:t>
            </a:r>
          </a:p>
        </p:txBody>
      </p:sp>
      <p:sp>
        <p:nvSpPr>
          <p:cNvPr id="35" name="Text Placeholder 5">
            <a:extLst>
              <a:ext uri="{FF2B5EF4-FFF2-40B4-BE49-F238E27FC236}">
                <a16:creationId xmlns:a16="http://schemas.microsoft.com/office/drawing/2014/main" id="{7DE1B44F-44FC-4626-AC27-69C64D5B40CC}"/>
              </a:ext>
            </a:extLst>
          </p:cNvPr>
          <p:cNvSpPr txBox="1">
            <a:spLocks/>
          </p:cNvSpPr>
          <p:nvPr/>
        </p:nvSpPr>
        <p:spPr>
          <a:xfrm>
            <a:off x="584200" y="1435496"/>
            <a:ext cx="5894293" cy="52043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dirty="0"/>
              <a:t>分散学習用の </a:t>
            </a:r>
            <a:r>
              <a:rPr lang="en-US" altLang="ja-JP" dirty="0"/>
              <a:t>Azure Services</a:t>
            </a:r>
          </a:p>
          <a:p>
            <a:pPr lvl="1"/>
            <a:r>
              <a:rPr lang="ja-JP" altLang="en-US" dirty="0"/>
              <a:t>旧</a:t>
            </a:r>
            <a:r>
              <a:rPr lang="en-US" altLang="ja-JP" dirty="0"/>
              <a:t>: “Azure Batch AI”</a:t>
            </a:r>
          </a:p>
          <a:p>
            <a:r>
              <a:rPr lang="ja-JP" altLang="en-US" dirty="0"/>
              <a:t>複数のフレームワークをサポート</a:t>
            </a:r>
            <a:endParaRPr lang="en-US" altLang="ja-JP" dirty="0"/>
          </a:p>
          <a:p>
            <a:pPr lvl="1"/>
            <a:r>
              <a:rPr lang="en-US" dirty="0" err="1"/>
              <a:t>Horovod</a:t>
            </a:r>
            <a:endParaRPr lang="en-US" dirty="0"/>
          </a:p>
          <a:p>
            <a:r>
              <a:rPr lang="ja-JP" altLang="en-US" dirty="0"/>
              <a:t>仮想マシンで直接動作する </a:t>
            </a:r>
            <a:r>
              <a:rPr lang="en-US" altLang="ja-JP" dirty="0"/>
              <a:t>Script</a:t>
            </a:r>
            <a:r>
              <a:rPr lang="ja-JP" altLang="en-US" dirty="0"/>
              <a:t> </a:t>
            </a:r>
            <a:br>
              <a:rPr lang="en-US" altLang="ja-JP" dirty="0"/>
            </a:br>
            <a:r>
              <a:rPr lang="ja-JP" altLang="en-US" dirty="0"/>
              <a:t>もしくは </a:t>
            </a:r>
            <a:r>
              <a:rPr lang="en-US" altLang="ja-JP" dirty="0"/>
              <a:t>Docker Container </a:t>
            </a:r>
            <a:r>
              <a:rPr lang="ja-JP" altLang="en-US" dirty="0"/>
              <a:t>を実行</a:t>
            </a:r>
            <a:endParaRPr lang="en-US" altLang="ja-JP" dirty="0"/>
          </a:p>
          <a:p>
            <a:pPr lvl="1"/>
            <a:r>
              <a:rPr lang="en-US" dirty="0"/>
              <a:t>Auto-Scale</a:t>
            </a:r>
          </a:p>
          <a:p>
            <a:r>
              <a:rPr lang="ja-JP" altLang="en-US" dirty="0"/>
              <a:t>ジョブの優先度設定</a:t>
            </a:r>
            <a:endParaRPr lang="en-US" altLang="ja-JP" dirty="0"/>
          </a:p>
          <a:p>
            <a:pPr lvl="1"/>
            <a:r>
              <a:rPr lang="en-US" dirty="0"/>
              <a:t>Low Priority</a:t>
            </a:r>
          </a:p>
        </p:txBody>
      </p:sp>
      <p:pic>
        <p:nvPicPr>
          <p:cNvPr id="42" name="Picture 41">
            <a:extLst>
              <a:ext uri="{FF2B5EF4-FFF2-40B4-BE49-F238E27FC236}">
                <a16:creationId xmlns:a16="http://schemas.microsoft.com/office/drawing/2014/main" id="{396F6C15-A944-4C8C-A15D-A9BD3E05C0EF}"/>
              </a:ext>
            </a:extLst>
          </p:cNvPr>
          <p:cNvPicPr>
            <a:picLocks noChangeAspect="1"/>
          </p:cNvPicPr>
          <p:nvPr/>
        </p:nvPicPr>
        <p:blipFill>
          <a:blip r:embed="rId3"/>
          <a:stretch>
            <a:fillRect/>
          </a:stretch>
        </p:blipFill>
        <p:spPr>
          <a:xfrm>
            <a:off x="7121154" y="1320381"/>
            <a:ext cx="4974506" cy="2807981"/>
          </a:xfrm>
          <a:prstGeom prst="rect">
            <a:avLst/>
          </a:prstGeom>
        </p:spPr>
      </p:pic>
      <p:pic>
        <p:nvPicPr>
          <p:cNvPr id="43" name="Picture 42">
            <a:extLst>
              <a:ext uri="{FF2B5EF4-FFF2-40B4-BE49-F238E27FC236}">
                <a16:creationId xmlns:a16="http://schemas.microsoft.com/office/drawing/2014/main" id="{E216BC9A-B69D-4C2A-9791-CA3732B23C71}"/>
              </a:ext>
            </a:extLst>
          </p:cNvPr>
          <p:cNvPicPr>
            <a:picLocks noChangeAspect="1"/>
          </p:cNvPicPr>
          <p:nvPr/>
        </p:nvPicPr>
        <p:blipFill rotWithShape="1">
          <a:blip r:embed="rId4"/>
          <a:srcRect b="7747"/>
          <a:stretch/>
        </p:blipFill>
        <p:spPr>
          <a:xfrm>
            <a:off x="6478493" y="2184413"/>
            <a:ext cx="5295545" cy="2355882"/>
          </a:xfrm>
          <a:prstGeom prst="rect">
            <a:avLst/>
          </a:prstGeom>
        </p:spPr>
      </p:pic>
      <p:pic>
        <p:nvPicPr>
          <p:cNvPr id="45" name="Picture 44">
            <a:extLst>
              <a:ext uri="{FF2B5EF4-FFF2-40B4-BE49-F238E27FC236}">
                <a16:creationId xmlns:a16="http://schemas.microsoft.com/office/drawing/2014/main" id="{60AD8ADD-F672-47BA-9D1C-9726711F8B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3575" y="4792247"/>
            <a:ext cx="700284" cy="700284"/>
          </a:xfrm>
          <a:prstGeom prst="rect">
            <a:avLst/>
          </a:prstGeom>
        </p:spPr>
      </p:pic>
      <p:pic>
        <p:nvPicPr>
          <p:cNvPr id="46" name="Picture 45">
            <a:extLst>
              <a:ext uri="{FF2B5EF4-FFF2-40B4-BE49-F238E27FC236}">
                <a16:creationId xmlns:a16="http://schemas.microsoft.com/office/drawing/2014/main" id="{E5D8C4FF-3066-4ED7-8906-980DEC2ADA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8730" y="5751395"/>
            <a:ext cx="655129" cy="655129"/>
          </a:xfrm>
          <a:prstGeom prst="rect">
            <a:avLst/>
          </a:prstGeom>
        </p:spPr>
      </p:pic>
      <p:pic>
        <p:nvPicPr>
          <p:cNvPr id="47" name="Picture 46">
            <a:extLst>
              <a:ext uri="{FF2B5EF4-FFF2-40B4-BE49-F238E27FC236}">
                <a16:creationId xmlns:a16="http://schemas.microsoft.com/office/drawing/2014/main" id="{D483C1AE-54CE-4017-B920-4C958DCAB0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500" b="91250" l="10000" r="90000">
                        <a14:foregroundMark x1="47750" y1="12500" x2="40250" y2="24000"/>
                        <a14:foregroundMark x1="40250" y1="24000" x2="28500" y2="31750"/>
                        <a14:foregroundMark x1="28500" y1="31750" x2="19500" y2="42250"/>
                        <a14:foregroundMark x1="19500" y1="42250" x2="19250" y2="57500"/>
                        <a14:foregroundMark x1="19250" y1="57500" x2="31750" y2="82250"/>
                        <a14:foregroundMark x1="31750" y1="82250" x2="45500" y2="88750"/>
                        <a14:foregroundMark x1="45500" y1="88750" x2="61000" y2="86500"/>
                        <a14:foregroundMark x1="61000" y1="86500" x2="71750" y2="77250"/>
                        <a14:foregroundMark x1="71750" y1="77250" x2="79750" y2="65750"/>
                        <a14:foregroundMark x1="79750" y1="65750" x2="81500" y2="52000"/>
                        <a14:foregroundMark x1="81500" y1="52000" x2="78500" y2="38000"/>
                        <a14:foregroundMark x1="78500" y1="38000" x2="75750" y2="36250"/>
                        <a14:foregroundMark x1="63250" y1="23750" x2="61750" y2="24250"/>
                        <a14:foregroundMark x1="47500" y1="8750" x2="48750" y2="9500"/>
                        <a14:foregroundMark x1="44500" y1="91500" x2="57000" y2="90500"/>
                        <a14:foregroundMark x1="57000" y1="90500" x2="56250" y2="91250"/>
                        <a14:foregroundMark x1="48750" y1="6250" x2="50250" y2="4500"/>
                      </a14:backgroundRemoval>
                    </a14:imgEffect>
                  </a14:imgLayer>
                </a14:imgProps>
              </a:ext>
            </a:extLst>
          </a:blip>
          <a:stretch>
            <a:fillRect/>
          </a:stretch>
        </p:blipFill>
        <p:spPr>
          <a:xfrm>
            <a:off x="7948313" y="5217480"/>
            <a:ext cx="700284" cy="700284"/>
          </a:xfrm>
          <a:prstGeom prst="rect">
            <a:avLst/>
          </a:prstGeom>
        </p:spPr>
      </p:pic>
      <p:pic>
        <p:nvPicPr>
          <p:cNvPr id="21" name="Picture 20">
            <a:extLst>
              <a:ext uri="{FF2B5EF4-FFF2-40B4-BE49-F238E27FC236}">
                <a16:creationId xmlns:a16="http://schemas.microsoft.com/office/drawing/2014/main" id="{01508AFE-0BDC-4DEC-908A-AC773E2D22B6}"/>
              </a:ext>
            </a:extLst>
          </p:cNvPr>
          <p:cNvPicPr>
            <a:picLocks noChangeAspect="1"/>
          </p:cNvPicPr>
          <p:nvPr/>
        </p:nvPicPr>
        <p:blipFill>
          <a:blip r:embed="rId9"/>
          <a:stretch>
            <a:fillRect/>
          </a:stretch>
        </p:blipFill>
        <p:spPr>
          <a:xfrm>
            <a:off x="8852466" y="5229609"/>
            <a:ext cx="655130" cy="655130"/>
          </a:xfrm>
          <a:prstGeom prst="rect">
            <a:avLst/>
          </a:prstGeom>
        </p:spPr>
      </p:pic>
      <p:pic>
        <p:nvPicPr>
          <p:cNvPr id="24" name="Picture 23">
            <a:extLst>
              <a:ext uri="{FF2B5EF4-FFF2-40B4-BE49-F238E27FC236}">
                <a16:creationId xmlns:a16="http://schemas.microsoft.com/office/drawing/2014/main" id="{A2055FAA-8BE8-48CF-87B1-40F8D72244AA}"/>
              </a:ext>
            </a:extLst>
          </p:cNvPr>
          <p:cNvPicPr>
            <a:picLocks noChangeAspect="1"/>
          </p:cNvPicPr>
          <p:nvPr/>
        </p:nvPicPr>
        <p:blipFill>
          <a:blip r:embed="rId10"/>
          <a:stretch>
            <a:fillRect/>
          </a:stretch>
        </p:blipFill>
        <p:spPr>
          <a:xfrm>
            <a:off x="9773125" y="5775666"/>
            <a:ext cx="720320" cy="606585"/>
          </a:xfrm>
          <a:prstGeom prst="rect">
            <a:avLst/>
          </a:prstGeom>
        </p:spPr>
      </p:pic>
      <p:grpSp>
        <p:nvGrpSpPr>
          <p:cNvPr id="4" name="Group 3">
            <a:extLst>
              <a:ext uri="{FF2B5EF4-FFF2-40B4-BE49-F238E27FC236}">
                <a16:creationId xmlns:a16="http://schemas.microsoft.com/office/drawing/2014/main" id="{48065693-C7E7-479C-8CB4-0A9B1F444F0B}"/>
              </a:ext>
            </a:extLst>
          </p:cNvPr>
          <p:cNvGrpSpPr/>
          <p:nvPr/>
        </p:nvGrpSpPr>
        <p:grpSpPr>
          <a:xfrm>
            <a:off x="9831755" y="4962561"/>
            <a:ext cx="661690" cy="509838"/>
            <a:chOff x="5072644" y="3501007"/>
            <a:chExt cx="383064" cy="295154"/>
          </a:xfrm>
        </p:grpSpPr>
        <p:sp>
          <p:nvSpPr>
            <p:cNvPr id="13" name="cloud" title="Icon of a cloud">
              <a:extLst>
                <a:ext uri="{FF2B5EF4-FFF2-40B4-BE49-F238E27FC236}">
                  <a16:creationId xmlns:a16="http://schemas.microsoft.com/office/drawing/2014/main" id="{89170C51-F691-4C86-873C-B6B06210EE1A}"/>
                </a:ext>
              </a:extLst>
            </p:cNvPr>
            <p:cNvSpPr>
              <a:spLocks noChangeAspect="1"/>
            </p:cNvSpPr>
            <p:nvPr/>
          </p:nvSpPr>
          <p:spPr bwMode="auto">
            <a:xfrm>
              <a:off x="5083877"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9050"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monitor" title="Icon of a monitor">
              <a:extLst>
                <a:ext uri="{FF2B5EF4-FFF2-40B4-BE49-F238E27FC236}">
                  <a16:creationId xmlns:a16="http://schemas.microsoft.com/office/drawing/2014/main" id="{4E1B0A0E-700A-414F-ACA6-B08BE485A538}"/>
                </a:ext>
              </a:extLst>
            </p:cNvPr>
            <p:cNvSpPr>
              <a:spLocks noChangeAspect="1" noEditPoints="1"/>
            </p:cNvSpPr>
            <p:nvPr/>
          </p:nvSpPr>
          <p:spPr bwMode="auto">
            <a:xfrm>
              <a:off x="5072644"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9050"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557878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A82A39-BCE7-44CD-A69D-811038B2456B}"/>
              </a:ext>
            </a:extLst>
          </p:cNvPr>
          <p:cNvSpPr>
            <a:spLocks noGrp="1"/>
          </p:cNvSpPr>
          <p:nvPr>
            <p:ph type="title"/>
          </p:nvPr>
        </p:nvSpPr>
        <p:spPr/>
        <p:txBody>
          <a:bodyPr/>
          <a:lstStyle/>
          <a:p>
            <a:r>
              <a:rPr kumimoji="1" lang="en-US" altLang="ja-JP" dirty="0"/>
              <a:t>FPGA</a:t>
            </a:r>
            <a:endParaRPr kumimoji="1" lang="ja-JP" altLang="en-US" dirty="0"/>
          </a:p>
        </p:txBody>
      </p:sp>
    </p:spTree>
    <p:extLst>
      <p:ext uri="{BB962C8B-B14F-4D97-AF65-F5344CB8AC3E}">
        <p14:creationId xmlns:p14="http://schemas.microsoft.com/office/powerpoint/2010/main" val="60458608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8C1D4-3819-4701-895B-B175F772E9E3}"/>
              </a:ext>
            </a:extLst>
          </p:cNvPr>
          <p:cNvSpPr>
            <a:spLocks noGrp="1"/>
          </p:cNvSpPr>
          <p:nvPr>
            <p:ph type="title"/>
          </p:nvPr>
        </p:nvSpPr>
        <p:spPr/>
        <p:txBody>
          <a:bodyPr/>
          <a:lstStyle/>
          <a:p>
            <a:r>
              <a:rPr lang="en-US" dirty="0"/>
              <a:t>Project </a:t>
            </a:r>
            <a:r>
              <a:rPr lang="en-US"/>
              <a:t>Brainwave under the </a:t>
            </a:r>
            <a:r>
              <a:rPr lang="en-US" dirty="0"/>
              <a:t>hood</a:t>
            </a:r>
          </a:p>
        </p:txBody>
      </p:sp>
      <p:sp>
        <p:nvSpPr>
          <p:cNvPr id="8" name="Text Placeholder 7">
            <a:extLst>
              <a:ext uri="{FF2B5EF4-FFF2-40B4-BE49-F238E27FC236}">
                <a16:creationId xmlns:a16="http://schemas.microsoft.com/office/drawing/2014/main" id="{1480C7B1-1D94-4A9C-BEBB-D052E7081F1F}"/>
              </a:ext>
            </a:extLst>
          </p:cNvPr>
          <p:cNvSpPr>
            <a:spLocks noGrp="1"/>
          </p:cNvSpPr>
          <p:nvPr>
            <p:ph sz="quarter" idx="4294967295"/>
          </p:nvPr>
        </p:nvSpPr>
        <p:spPr>
          <a:xfrm>
            <a:off x="4414838" y="2700338"/>
            <a:ext cx="7777162" cy="3627437"/>
          </a:xfrm>
        </p:spPr>
        <p:txBody>
          <a:bodyPr>
            <a:normAutofit/>
          </a:bodyPr>
          <a:lstStyle/>
          <a:p>
            <a:pPr marL="0" indent="0">
              <a:buNone/>
            </a:pPr>
            <a:r>
              <a:rPr lang="en-US" altLang="ja-JP" sz="1800" dirty="0">
                <a:cs typeface="Segoe UI Semibold" panose="020B0702040204020203" pitchFamily="34" charset="0"/>
              </a:rPr>
              <a:t>Azure ML </a:t>
            </a:r>
            <a:r>
              <a:rPr lang="ja-JP" altLang="en-US" sz="1800" dirty="0">
                <a:cs typeface="Segoe UI Semibold" panose="020B0702040204020203" pitchFamily="34" charset="0"/>
              </a:rPr>
              <a:t>経由で利用できるモデル</a:t>
            </a:r>
            <a:br>
              <a:rPr lang="en-US" altLang="ja-JP" sz="1800" dirty="0">
                <a:cs typeface="Segoe UI Semibold" panose="020B0702040204020203" pitchFamily="34" charset="0"/>
              </a:rPr>
            </a:br>
            <a:r>
              <a:rPr lang="en-US" sz="1400" dirty="0">
                <a:cs typeface="Segoe UI" panose="020B0502040204020203" pitchFamily="34" charset="0"/>
              </a:rPr>
              <a:t>Today: ResNet50 – object classification</a:t>
            </a:r>
            <a:br>
              <a:rPr lang="en-US" sz="1400" dirty="0">
                <a:cs typeface="Segoe UI" panose="020B0502040204020203" pitchFamily="34" charset="0"/>
              </a:rPr>
            </a:br>
            <a:r>
              <a:rPr lang="ja-JP" altLang="en-US" sz="1400" dirty="0">
                <a:cs typeface="Segoe UI" panose="020B0502040204020203" pitchFamily="34" charset="0"/>
              </a:rPr>
              <a:t>今後</a:t>
            </a:r>
            <a:r>
              <a:rPr lang="en-US" sz="1400" dirty="0">
                <a:cs typeface="Segoe UI" panose="020B0502040204020203" pitchFamily="34" charset="0"/>
              </a:rPr>
              <a:t>: Gallery models </a:t>
            </a:r>
            <a:r>
              <a:rPr lang="ja-JP" altLang="en-US" sz="1400" dirty="0">
                <a:cs typeface="Segoe UI" panose="020B0502040204020203" pitchFamily="34" charset="0"/>
              </a:rPr>
              <a:t>や、</a:t>
            </a:r>
            <a:r>
              <a:rPr lang="en-US" altLang="ja-JP" sz="1400" dirty="0">
                <a:cs typeface="Segoe UI" panose="020B0502040204020203" pitchFamily="34" charset="0"/>
              </a:rPr>
              <a:t>Custom Model </a:t>
            </a:r>
            <a:r>
              <a:rPr lang="ja-JP" altLang="en-US" sz="1400" dirty="0">
                <a:cs typeface="Segoe UI" panose="020B0502040204020203" pitchFamily="34" charset="0"/>
              </a:rPr>
              <a:t>の利用</a:t>
            </a:r>
            <a:endParaRPr lang="en-US" sz="1400" dirty="0"/>
          </a:p>
          <a:p>
            <a:pPr marL="0" indent="0">
              <a:spcBef>
                <a:spcPts val="1800"/>
              </a:spcBef>
              <a:buNone/>
            </a:pPr>
            <a:r>
              <a:rPr lang="en-US" sz="1800" dirty="0">
                <a:cs typeface="Segoe UI Semibold" panose="020B0702040204020203" pitchFamily="34" charset="0"/>
              </a:rPr>
              <a:t>Compiler &amp; Runtime</a:t>
            </a:r>
          </a:p>
          <a:p>
            <a:pPr marL="0" lvl="1" indent="0">
              <a:buNone/>
            </a:pPr>
            <a:r>
              <a:rPr lang="ja-JP" altLang="en-US" sz="1400" dirty="0">
                <a:cs typeface="Segoe UI" panose="020B0502040204020203" pitchFamily="34" charset="0"/>
              </a:rPr>
              <a:t>ハードウェアの知識が無くても、最適化した</a:t>
            </a:r>
            <a:r>
              <a:rPr lang="en-US" altLang="ja-JP" sz="1400" dirty="0">
                <a:cs typeface="Segoe UI" panose="020B0502040204020203" pitchFamily="34" charset="0"/>
              </a:rPr>
              <a:t>Model</a:t>
            </a:r>
            <a:r>
              <a:rPr lang="ja-JP" altLang="en-US" sz="1400" dirty="0">
                <a:cs typeface="Segoe UI" panose="020B0502040204020203" pitchFamily="34" charset="0"/>
              </a:rPr>
              <a:t>展開パスの作成</a:t>
            </a:r>
            <a:br>
              <a:rPr lang="en-US" altLang="ja-JP" sz="1400" dirty="0">
                <a:cs typeface="Segoe UI" panose="020B0502040204020203" pitchFamily="34" charset="0"/>
              </a:rPr>
            </a:br>
            <a:r>
              <a:rPr lang="ja-JP" altLang="en-US" sz="1400" dirty="0">
                <a:cs typeface="Segoe UI" panose="020B0502040204020203" pitchFamily="34" charset="0"/>
              </a:rPr>
              <a:t>モデル を スケーラブルなハードウェア マイクロサービスへ変換</a:t>
            </a:r>
            <a:br>
              <a:rPr lang="en-US" altLang="ja-JP" sz="1400" dirty="0">
                <a:cs typeface="Segoe UI" panose="020B0502040204020203" pitchFamily="34" charset="0"/>
              </a:rPr>
            </a:br>
            <a:r>
              <a:rPr lang="en-US" altLang="ja-JP" sz="1400" dirty="0">
                <a:cs typeface="Segoe UI" panose="020B0502040204020203" pitchFamily="34" charset="0"/>
              </a:rPr>
              <a:t>FPGA </a:t>
            </a:r>
            <a:r>
              <a:rPr lang="ja-JP" altLang="en-US" sz="1400" dirty="0">
                <a:cs typeface="Segoe UI" panose="020B0502040204020203" pitchFamily="34" charset="0"/>
              </a:rPr>
              <a:t>と </a:t>
            </a:r>
            <a:r>
              <a:rPr lang="en-US" altLang="ja-JP" sz="1400" dirty="0">
                <a:cs typeface="Segoe UI" panose="020B0502040204020203" pitchFamily="34" charset="0"/>
              </a:rPr>
              <a:t>CPU </a:t>
            </a:r>
            <a:r>
              <a:rPr lang="ja-JP" altLang="en-US" sz="1400" dirty="0">
                <a:cs typeface="Segoe UI" panose="020B0502040204020203" pitchFamily="34" charset="0"/>
              </a:rPr>
              <a:t>を横断してオーケストレーションと、</a:t>
            </a:r>
            <a:r>
              <a:rPr lang="en-US" altLang="ja-JP" sz="1400" dirty="0">
                <a:cs typeface="Segoe UI" panose="020B0502040204020203" pitchFamily="34" charset="0"/>
              </a:rPr>
              <a:t>TensorFlow &amp; CNTK </a:t>
            </a:r>
            <a:r>
              <a:rPr lang="ja-JP" altLang="en-US" sz="1400" dirty="0">
                <a:cs typeface="Segoe UI" panose="020B0502040204020203" pitchFamily="34" charset="0"/>
              </a:rPr>
              <a:t>の </a:t>
            </a:r>
            <a:r>
              <a:rPr lang="en-US" altLang="ja-JP" sz="1400" dirty="0">
                <a:cs typeface="Segoe UI" panose="020B0502040204020203" pitchFamily="34" charset="0"/>
              </a:rPr>
              <a:t>Federated </a:t>
            </a:r>
            <a:r>
              <a:rPr lang="ja-JP" altLang="en-US" sz="1400" dirty="0">
                <a:cs typeface="Segoe UI" panose="020B0502040204020203" pitchFamily="34" charset="0"/>
              </a:rPr>
              <a:t>ランタイム</a:t>
            </a:r>
            <a:endParaRPr lang="en-US" sz="1400" dirty="0">
              <a:cs typeface="Segoe UI" panose="020B0502040204020203" pitchFamily="34" charset="0"/>
            </a:endParaRPr>
          </a:p>
          <a:p>
            <a:pPr marL="0" lvl="1" indent="0">
              <a:spcBef>
                <a:spcPts val="1800"/>
              </a:spcBef>
              <a:buNone/>
            </a:pPr>
            <a:r>
              <a:rPr lang="en-US" sz="1800" dirty="0">
                <a:cs typeface="Segoe UI Semibold" panose="020B0702040204020203" pitchFamily="34" charset="0"/>
              </a:rPr>
              <a:t>“Brainslice” Soft Neural Processing Unit (NPU)</a:t>
            </a:r>
          </a:p>
          <a:p>
            <a:pPr marL="0" lvl="1" indent="0">
              <a:buNone/>
            </a:pPr>
            <a:r>
              <a:rPr lang="ja-JP" altLang="en-US" sz="1400" dirty="0">
                <a:cs typeface="Segoe UI" panose="020B0502040204020203" pitchFamily="34" charset="0"/>
              </a:rPr>
              <a:t>ハードウェアの性能を最大限引き出すために最適化された</a:t>
            </a:r>
            <a:r>
              <a:rPr lang="en-US" altLang="ja-JP" sz="1400" dirty="0">
                <a:cs typeface="Segoe UI" panose="020B0502040204020203" pitchFamily="34" charset="0"/>
              </a:rPr>
              <a:t>DNN</a:t>
            </a:r>
            <a:r>
              <a:rPr lang="ja-JP" altLang="en-US" sz="1400" dirty="0">
                <a:cs typeface="Segoe UI" panose="020B0502040204020203" pitchFamily="34" charset="0"/>
              </a:rPr>
              <a:t>の操作</a:t>
            </a:r>
            <a:endParaRPr lang="en-US" sz="1400" dirty="0">
              <a:cs typeface="Segoe UI" panose="020B0502040204020203" pitchFamily="34" charset="0"/>
            </a:endParaRPr>
          </a:p>
          <a:p>
            <a:pPr marL="0" lvl="1" indent="0">
              <a:buNone/>
            </a:pPr>
            <a:r>
              <a:rPr lang="ja-JP" altLang="en-US" sz="1400" dirty="0">
                <a:cs typeface="Segoe UI" panose="020B0502040204020203" pitchFamily="34" charset="0"/>
              </a:rPr>
              <a:t>頻繁に変わる </a:t>
            </a:r>
            <a:r>
              <a:rPr lang="en-US" altLang="ja-JP" sz="1400" dirty="0">
                <a:cs typeface="Segoe UI" panose="020B0502040204020203" pitchFamily="34" charset="0"/>
              </a:rPr>
              <a:t>AI </a:t>
            </a:r>
            <a:r>
              <a:rPr lang="ja-JP" altLang="en-US" sz="1400" dirty="0">
                <a:cs typeface="Segoe UI" panose="020B0502040204020203" pitchFamily="34" charset="0"/>
              </a:rPr>
              <a:t>のアルゴリズムのサポートに対応できる柔軟性</a:t>
            </a:r>
            <a:endParaRPr lang="en-US" sz="1400" dirty="0">
              <a:cs typeface="Segoe UI" panose="020B0502040204020203" pitchFamily="34" charset="0"/>
            </a:endParaRPr>
          </a:p>
          <a:p>
            <a:pPr marL="0" lvl="1" indent="0">
              <a:buNone/>
            </a:pPr>
            <a:r>
              <a:rPr lang="ja-JP" altLang="en-US" sz="1400" dirty="0">
                <a:cs typeface="Segoe UI" panose="020B0502040204020203" pitchFamily="34" charset="0"/>
              </a:rPr>
              <a:t>リアルタイム </a:t>
            </a:r>
            <a:r>
              <a:rPr lang="en-US" altLang="ja-JP" sz="1400" dirty="0">
                <a:cs typeface="Segoe UI" panose="020B0502040204020203" pitchFamily="34" charset="0"/>
              </a:rPr>
              <a:t>AI</a:t>
            </a:r>
            <a:r>
              <a:rPr lang="ja-JP" altLang="en-US" sz="1400" dirty="0">
                <a:cs typeface="Segoe UI" panose="020B0502040204020203" pitchFamily="34" charset="0"/>
              </a:rPr>
              <a:t>に重要な要素である、小さなバッチサイズでも高いパフォーマンス</a:t>
            </a:r>
            <a:endParaRPr lang="en-US" sz="1400" dirty="0"/>
          </a:p>
        </p:txBody>
      </p:sp>
      <p:sp>
        <p:nvSpPr>
          <p:cNvPr id="13" name="Text Placeholder 2">
            <a:extLst>
              <a:ext uri="{FF2B5EF4-FFF2-40B4-BE49-F238E27FC236}">
                <a16:creationId xmlns:a16="http://schemas.microsoft.com/office/drawing/2014/main" id="{8A01CE95-D84E-4A83-8561-2B41CAA16DEE}"/>
              </a:ext>
            </a:extLst>
          </p:cNvPr>
          <p:cNvSpPr txBox="1">
            <a:spLocks/>
          </p:cNvSpPr>
          <p:nvPr/>
        </p:nvSpPr>
        <p:spPr>
          <a:xfrm>
            <a:off x="589045" y="1501865"/>
            <a:ext cx="5247589" cy="60324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pPr>
            <a:r>
              <a:rPr lang="en-US" sz="2000" dirty="0">
                <a:solidFill>
                  <a:srgbClr val="E3008C"/>
                </a:solidFill>
                <a:latin typeface="Segoe UI Semibold" panose="020B0702040204020203" pitchFamily="34" charset="0"/>
                <a:cs typeface="Segoe UI Semibold" panose="020B0702040204020203" pitchFamily="34" charset="0"/>
              </a:rPr>
              <a:t>Azure ML integration</a:t>
            </a:r>
          </a:p>
          <a:p>
            <a:pPr marL="0" indent="0" defTabSz="932563">
              <a:buNone/>
            </a:pPr>
            <a:r>
              <a:rPr lang="ja-JP" altLang="en-US" sz="1600" dirty="0">
                <a:solidFill>
                  <a:srgbClr val="1A1A1A"/>
                </a:solidFill>
                <a:latin typeface="Segoe UI" panose="020B0502040204020203" pitchFamily="34" charset="0"/>
                <a:cs typeface="Segoe UI" panose="020B0502040204020203" pitchFamily="34" charset="0"/>
              </a:rPr>
              <a:t>デプロイまでを含んだ モデル ライフサイクル管理</a:t>
            </a:r>
            <a:endParaRPr lang="en-US" dirty="0">
              <a:solidFill>
                <a:srgbClr val="1A1A1A"/>
              </a:solidFill>
            </a:endParaRPr>
          </a:p>
        </p:txBody>
      </p:sp>
      <p:cxnSp>
        <p:nvCxnSpPr>
          <p:cNvPr id="5" name="Straight Connector 4">
            <a:extLst>
              <a:ext uri="{FF2B5EF4-FFF2-40B4-BE49-F238E27FC236}">
                <a16:creationId xmlns:a16="http://schemas.microsoft.com/office/drawing/2014/main" id="{05062A29-8A5F-4F80-8A99-317D4C42FA68}"/>
              </a:ext>
            </a:extLst>
          </p:cNvPr>
          <p:cNvCxnSpPr>
            <a:cxnSpLocks/>
          </p:cNvCxnSpPr>
          <p:nvPr/>
        </p:nvCxnSpPr>
        <p:spPr>
          <a:xfrm>
            <a:off x="589044" y="2305615"/>
            <a:ext cx="10363612"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EFE269-3F48-43BA-9E1C-4C8FA7E3AFDD}"/>
              </a:ext>
            </a:extLst>
          </p:cNvPr>
          <p:cNvCxnSpPr/>
          <p:nvPr/>
        </p:nvCxnSpPr>
        <p:spPr>
          <a:xfrm>
            <a:off x="1863840" y="2305616"/>
            <a:ext cx="0" cy="3326387"/>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6AA851B-1CC0-4D29-B47C-7117A0685E87}"/>
              </a:ext>
            </a:extLst>
          </p:cNvPr>
          <p:cNvSpPr/>
          <p:nvPr/>
        </p:nvSpPr>
        <p:spPr bwMode="auto">
          <a:xfrm>
            <a:off x="589045" y="2664504"/>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Hardware Accelerated Model Gallery</a:t>
            </a:r>
          </a:p>
        </p:txBody>
      </p:sp>
      <p:sp>
        <p:nvSpPr>
          <p:cNvPr id="11" name="Rectangle 10">
            <a:extLst>
              <a:ext uri="{FF2B5EF4-FFF2-40B4-BE49-F238E27FC236}">
                <a16:creationId xmlns:a16="http://schemas.microsoft.com/office/drawing/2014/main" id="{0C1175CA-0FC8-451A-BB9C-1938C95A9395}"/>
              </a:ext>
            </a:extLst>
          </p:cNvPr>
          <p:cNvSpPr/>
          <p:nvPr/>
        </p:nvSpPr>
        <p:spPr bwMode="auto">
          <a:xfrm>
            <a:off x="589045" y="3821095"/>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Brainwave</a:t>
            </a:r>
          </a:p>
          <a:p>
            <a:pPr algn="ctr" defTabSz="913927" fontAlgn="base">
              <a:spcBef>
                <a:spcPct val="0"/>
              </a:spcBef>
              <a:spcAft>
                <a:spcPct val="0"/>
              </a:spcAft>
            </a:pPr>
            <a:r>
              <a:rPr lang="en-US" sz="1567" dirty="0">
                <a:solidFill>
                  <a:srgbClr val="1A1A1A"/>
                </a:solidFill>
                <a:latin typeface="Segoe UI Semibold"/>
              </a:rPr>
              <a:t>Compiler &amp; Runtime</a:t>
            </a:r>
          </a:p>
        </p:txBody>
      </p:sp>
      <p:sp>
        <p:nvSpPr>
          <p:cNvPr id="12" name="Rectangle 11">
            <a:extLst>
              <a:ext uri="{FF2B5EF4-FFF2-40B4-BE49-F238E27FC236}">
                <a16:creationId xmlns:a16="http://schemas.microsoft.com/office/drawing/2014/main" id="{A159D845-980C-4037-9904-70697EEC0896}"/>
              </a:ext>
            </a:extLst>
          </p:cNvPr>
          <p:cNvSpPr/>
          <p:nvPr/>
        </p:nvSpPr>
        <p:spPr bwMode="auto">
          <a:xfrm>
            <a:off x="589045" y="4977686"/>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“Brainslice” Soft </a:t>
            </a:r>
            <a:br>
              <a:rPr lang="en-US" sz="1567" dirty="0">
                <a:solidFill>
                  <a:srgbClr val="1A1A1A"/>
                </a:solidFill>
                <a:latin typeface="Segoe UI Semibold"/>
              </a:rPr>
            </a:br>
            <a:r>
              <a:rPr lang="en-US" sz="1567" dirty="0">
                <a:solidFill>
                  <a:srgbClr val="1A1A1A"/>
                </a:solidFill>
                <a:latin typeface="Segoe UI Semibold"/>
              </a:rPr>
              <a:t>Neural Processing Unit</a:t>
            </a:r>
          </a:p>
        </p:txBody>
      </p:sp>
      <p:sp>
        <p:nvSpPr>
          <p:cNvPr id="14" name="正方形/長方形 13">
            <a:extLst>
              <a:ext uri="{FF2B5EF4-FFF2-40B4-BE49-F238E27FC236}">
                <a16:creationId xmlns:a16="http://schemas.microsoft.com/office/drawing/2014/main" id="{CB4B5200-820D-4C54-BEB3-B0EB48EF3D6A}"/>
              </a:ext>
            </a:extLst>
          </p:cNvPr>
          <p:cNvSpPr/>
          <p:nvPr>
            <p:custDataLst>
              <p:tags r:id="rId1"/>
            </p:custDataLst>
          </p:nvPr>
        </p:nvSpPr>
        <p:spPr bwMode="auto">
          <a:xfrm rot="2749093">
            <a:off x="9780503" y="428959"/>
            <a:ext cx="3421328" cy="475488"/>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2200" dirty="0">
                <a:gradFill flip="none" rotWithShape="1">
                  <a:gsLst>
                    <a:gs pos="0">
                      <a:srgbClr val="FFFFFF"/>
                    </a:gs>
                    <a:gs pos="100000">
                      <a:srgbClr val="FFFFFF"/>
                    </a:gs>
                  </a:gsLst>
                  <a:lin ang="5400000" scaled="0"/>
                  <a:tileRect/>
                </a:gradFill>
              </a:rPr>
              <a:t>Preview</a:t>
            </a:r>
            <a:endParaRPr kumimoji="1" lang="ja-JP" altLang="en-US" sz="2200" dirty="0">
              <a:gradFill flip="none" rotWithShape="1">
                <a:gsLst>
                  <a:gs pos="0">
                    <a:srgbClr val="FFFFFF"/>
                  </a:gs>
                  <a:gs pos="100000">
                    <a:srgbClr val="FFFFFF"/>
                  </a:gs>
                </a:gsLst>
                <a:lin ang="5400000" scaled="0"/>
                <a:tileRect/>
              </a:gradFill>
            </a:endParaRPr>
          </a:p>
        </p:txBody>
      </p:sp>
    </p:spTree>
    <p:extLst>
      <p:ext uri="{BB962C8B-B14F-4D97-AF65-F5344CB8AC3E}">
        <p14:creationId xmlns:p14="http://schemas.microsoft.com/office/powerpoint/2010/main" val="4749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57766" y="2617877"/>
            <a:ext cx="3314725" cy="2696626"/>
            <a:chOff x="6626431" y="2812472"/>
            <a:chExt cx="4322618" cy="3517076"/>
          </a:xfrm>
        </p:grpSpPr>
        <p:sp>
          <p:nvSpPr>
            <p:cNvPr id="28" name="Rectangle 27"/>
            <p:cNvSpPr/>
            <p:nvPr/>
          </p:nvSpPr>
          <p:spPr bwMode="gray">
            <a:xfrm>
              <a:off x="6626431" y="2814452"/>
              <a:ext cx="4322618" cy="3515096"/>
            </a:xfrm>
            <a:prstGeom prst="rect">
              <a:avLst/>
            </a:prstGeom>
            <a:solidFill>
              <a:schemeClr val="tx2"/>
            </a:solidFill>
            <a:ln w="28575" algn="ctr">
              <a:noFill/>
              <a:round/>
              <a:headEnd/>
              <a:tailEnd/>
            </a:ln>
            <a:effectLst/>
          </p:spPr>
          <p:txBody>
            <a:bodyPr wrap="none" lIns="71579" tIns="35788" rIns="71579" bIns="35788" rtlCol="0" anchor="ctr"/>
            <a:lstStyle/>
            <a:p>
              <a:pPr algn="ctr" defTabSz="914367">
                <a:defRPr/>
              </a:pPr>
              <a:endParaRPr kumimoji="0" lang="en-US" sz="1567">
                <a:solidFill>
                  <a:srgbClr val="505050"/>
                </a:solidFill>
                <a:latin typeface="+mn-ea"/>
              </a:endParaRPr>
            </a:p>
          </p:txBody>
        </p:sp>
        <p:cxnSp>
          <p:nvCxnSpPr>
            <p:cNvPr id="29" name="Straight Connector 28"/>
            <p:cNvCxnSpPr/>
            <p:nvPr/>
          </p:nvCxnSpPr>
          <p:spPr>
            <a:xfrm>
              <a:off x="7096329" y="2814453"/>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199248" y="2814453"/>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509985" y="2814453"/>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422900" y="2814453"/>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073238"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176158"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486895"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399809"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9058893"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9161813"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9472550"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9385464"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0073411" y="2812472"/>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0176330" y="2812472"/>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0487067" y="2812472"/>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399981" y="2812472"/>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
        <p:nvSpPr>
          <p:cNvPr id="51" name="Rectangle 50"/>
          <p:cNvSpPr/>
          <p:nvPr/>
        </p:nvSpPr>
        <p:spPr bwMode="auto">
          <a:xfrm>
            <a:off x="6457766" y="2617877"/>
            <a:ext cx="3314725" cy="2695107"/>
          </a:xfrm>
          <a:prstGeom prst="rect">
            <a:avLst/>
          </a:prstGeom>
          <a:solidFill>
            <a:srgbClr val="EAEAEA">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mn-ea"/>
              <a:cs typeface="Segoe UI" pitchFamily="34" charset="0"/>
            </a:endParaRPr>
          </a:p>
        </p:txBody>
      </p:sp>
      <p:sp>
        <p:nvSpPr>
          <p:cNvPr id="2" name="Title 1"/>
          <p:cNvSpPr>
            <a:spLocks noGrp="1"/>
          </p:cNvSpPr>
          <p:nvPr>
            <p:ph type="title"/>
          </p:nvPr>
        </p:nvSpPr>
        <p:spPr/>
        <p:txBody>
          <a:bodyPr/>
          <a:lstStyle/>
          <a:p>
            <a:r>
              <a:rPr lang="en-US" dirty="0"/>
              <a:t>FPGA Technology</a:t>
            </a:r>
          </a:p>
        </p:txBody>
      </p:sp>
      <p:sp>
        <p:nvSpPr>
          <p:cNvPr id="6" name="コンテンツ プレースホルダー 5">
            <a:extLst>
              <a:ext uri="{FF2B5EF4-FFF2-40B4-BE49-F238E27FC236}">
                <a16:creationId xmlns:a16="http://schemas.microsoft.com/office/drawing/2014/main" id="{089B0D59-F708-410D-8F77-B79ABB1F4F2F}"/>
              </a:ext>
            </a:extLst>
          </p:cNvPr>
          <p:cNvSpPr>
            <a:spLocks noGrp="1"/>
          </p:cNvSpPr>
          <p:nvPr>
            <p:ph sz="quarter" idx="4294967295"/>
          </p:nvPr>
        </p:nvSpPr>
        <p:spPr>
          <a:xfrm>
            <a:off x="0" y="1463675"/>
            <a:ext cx="5594350" cy="4827588"/>
          </a:xfrm>
        </p:spPr>
        <p:txBody>
          <a:bodyPr>
            <a:normAutofit fontScale="85000" lnSpcReduction="20000"/>
          </a:bodyPr>
          <a:lstStyle/>
          <a:p>
            <a:r>
              <a:rPr kumimoji="1" lang="en-US" altLang="ja-JP" dirty="0"/>
              <a:t>Field Programmable Gate Array</a:t>
            </a:r>
          </a:p>
          <a:p>
            <a:r>
              <a:rPr kumimoji="1" lang="ja-JP" altLang="en-US" dirty="0"/>
              <a:t>プログラマブルハードウェア</a:t>
            </a:r>
          </a:p>
          <a:p>
            <a:r>
              <a:rPr kumimoji="1" lang="ja-JP" altLang="en-US" dirty="0"/>
              <a:t>チップには大量のプログラマブル</a:t>
            </a:r>
            <a:br>
              <a:rPr kumimoji="1" lang="en-US" altLang="ja-JP" dirty="0"/>
            </a:br>
            <a:r>
              <a:rPr kumimoji="1" lang="ja-JP" altLang="en-US" dirty="0"/>
              <a:t>ユニット</a:t>
            </a:r>
          </a:p>
          <a:p>
            <a:r>
              <a:rPr kumimoji="1" lang="ja-JP" altLang="en-US" dirty="0"/>
              <a:t>直接通信する特殊な回路を</a:t>
            </a:r>
            <a:br>
              <a:rPr kumimoji="1" lang="en-US" altLang="ja-JP" dirty="0"/>
            </a:br>
            <a:r>
              <a:rPr kumimoji="1" lang="ja-JP" altLang="en-US" dirty="0"/>
              <a:t>プログラミング</a:t>
            </a:r>
          </a:p>
          <a:p>
            <a:r>
              <a:rPr kumimoji="1" lang="en-US" altLang="ja-JP" dirty="0"/>
              <a:t>FPGA </a:t>
            </a:r>
            <a:r>
              <a:rPr kumimoji="1" lang="ja-JP" altLang="en-US" dirty="0"/>
              <a:t>チップは現在大規模な </a:t>
            </a:r>
            <a:r>
              <a:rPr kumimoji="1" lang="en-US" altLang="ja-JP" dirty="0"/>
              <a:t>SoC </a:t>
            </a:r>
            <a:r>
              <a:rPr kumimoji="1" lang="ja-JP" altLang="en-US" dirty="0"/>
              <a:t>という位置づけ</a:t>
            </a:r>
          </a:p>
          <a:p>
            <a:endParaRPr kumimoji="1" lang="ja-JP" altLang="en-US" dirty="0"/>
          </a:p>
        </p:txBody>
      </p:sp>
      <p:grpSp>
        <p:nvGrpSpPr>
          <p:cNvPr id="5" name="Group 4"/>
          <p:cNvGrpSpPr/>
          <p:nvPr/>
        </p:nvGrpSpPr>
        <p:grpSpPr>
          <a:xfrm>
            <a:off x="6740106" y="2796083"/>
            <a:ext cx="490184" cy="286049"/>
            <a:chOff x="6875258" y="2851653"/>
            <a:chExt cx="500013" cy="291785"/>
          </a:xfrm>
        </p:grpSpPr>
        <p:pic>
          <p:nvPicPr>
            <p:cNvPr id="50" name="Picture 49"/>
            <p:cNvPicPr>
              <a:picLocks noChangeAspect="1"/>
            </p:cNvPicPr>
            <p:nvPr/>
          </p:nvPicPr>
          <p:blipFill rotWithShape="1">
            <a:blip r:embed="rId3"/>
            <a:srcRect l="8622" t="6144" r="77074" b="84625"/>
            <a:stretch/>
          </p:blipFill>
          <p:spPr>
            <a:xfrm>
              <a:off x="6876134" y="2869988"/>
              <a:ext cx="483140" cy="256635"/>
            </a:xfrm>
            <a:prstGeom prst="rect">
              <a:avLst/>
            </a:prstGeom>
          </p:spPr>
        </p:pic>
        <p:sp>
          <p:nvSpPr>
            <p:cNvPr id="16" name="Rectangle 15"/>
            <p:cNvSpPr/>
            <p:nvPr/>
          </p:nvSpPr>
          <p:spPr bwMode="gray">
            <a:xfrm>
              <a:off x="6875258" y="2851653"/>
              <a:ext cx="500013" cy="291785"/>
            </a:xfrm>
            <a:prstGeom prst="rect">
              <a:avLst/>
            </a:prstGeom>
            <a:noFill/>
            <a:ln w="38100" cap="sq">
              <a:solidFill>
                <a:schemeClr val="accent3"/>
              </a:solidFill>
              <a:miter lim="800000"/>
              <a:headEnd/>
              <a:tailEnd/>
            </a:ln>
          </p:spPr>
          <p:style>
            <a:lnRef idx="2">
              <a:schemeClr val="accent1"/>
            </a:lnRef>
            <a:fillRef idx="1">
              <a:schemeClr val="lt1"/>
            </a:fillRef>
            <a:effectRef idx="0">
              <a:schemeClr val="accent1"/>
            </a:effectRef>
            <a:fontRef idx="minor">
              <a:schemeClr val="dk1"/>
            </a:fontRef>
          </p:style>
          <p:txBody>
            <a:bodyPr wrap="none" lIns="71579" tIns="35788" rIns="71579" bIns="35788" rtlCol="0" anchor="ctr"/>
            <a:lstStyle/>
            <a:p>
              <a:pPr algn="ctr" defTabSz="914367">
                <a:defRPr/>
              </a:pPr>
              <a:endParaRPr kumimoji="0" lang="en-US" sz="1567">
                <a:solidFill>
                  <a:srgbClr val="505050"/>
                </a:solidFill>
                <a:latin typeface="+mn-ea"/>
              </a:endParaRPr>
            </a:p>
          </p:txBody>
        </p:sp>
      </p:grpSp>
      <p:grpSp>
        <p:nvGrpSpPr>
          <p:cNvPr id="4" name="Group 3"/>
          <p:cNvGrpSpPr/>
          <p:nvPr/>
        </p:nvGrpSpPr>
        <p:grpSpPr>
          <a:xfrm>
            <a:off x="7244946" y="1650216"/>
            <a:ext cx="4853313" cy="2557447"/>
            <a:chOff x="7390222" y="1682809"/>
            <a:chExt cx="4950632" cy="2608729"/>
          </a:xfrm>
        </p:grpSpPr>
        <p:cxnSp>
          <p:nvCxnSpPr>
            <p:cNvPr id="20" name="Straight Connector 19"/>
            <p:cNvCxnSpPr>
              <a:cxnSpLocks/>
            </p:cNvCxnSpPr>
            <p:nvPr/>
          </p:nvCxnSpPr>
          <p:spPr>
            <a:xfrm flipV="1">
              <a:off x="7390222" y="1702531"/>
              <a:ext cx="567775" cy="1140624"/>
            </a:xfrm>
            <a:prstGeom prst="line">
              <a:avLst/>
            </a:prstGeom>
            <a:ln w="381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cxnSpLocks/>
            </p:cNvCxnSpPr>
            <p:nvPr/>
          </p:nvCxnSpPr>
          <p:spPr>
            <a:xfrm>
              <a:off x="7390222" y="3161105"/>
              <a:ext cx="567775" cy="1130433"/>
            </a:xfrm>
            <a:prstGeom prst="line">
              <a:avLst/>
            </a:prstGeom>
            <a:ln w="38100">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7945925" y="1682809"/>
              <a:ext cx="4394929" cy="2608729"/>
              <a:chOff x="6402523" y="1649506"/>
              <a:chExt cx="5421924" cy="3218330"/>
            </a:xfrm>
          </p:grpSpPr>
          <p:sp>
            <p:nvSpPr>
              <p:cNvPr id="46" name="Rectangle 45"/>
              <p:cNvSpPr/>
              <p:nvPr/>
            </p:nvSpPr>
            <p:spPr bwMode="auto">
              <a:xfrm>
                <a:off x="6402523" y="1649506"/>
                <a:ext cx="5421924" cy="3218330"/>
              </a:xfrm>
              <a:prstGeom prst="rect">
                <a:avLst/>
              </a:prstGeom>
              <a:solidFill>
                <a:schemeClr val="accent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nvGrpSpPr>
              <p:cNvPr id="47" name="Group 46"/>
              <p:cNvGrpSpPr/>
              <p:nvPr/>
            </p:nvGrpSpPr>
            <p:grpSpPr>
              <a:xfrm>
                <a:off x="8407974" y="2296473"/>
                <a:ext cx="3230338" cy="2408243"/>
                <a:chOff x="5038164" y="2454086"/>
                <a:chExt cx="4823012" cy="3595594"/>
              </a:xfrm>
            </p:grpSpPr>
            <p:cxnSp>
              <p:nvCxnSpPr>
                <p:cNvPr id="163" name="Straight Connector 162"/>
                <p:cNvCxnSpPr/>
                <p:nvPr/>
              </p:nvCxnSpPr>
              <p:spPr>
                <a:xfrm>
                  <a:off x="9861176"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5641040"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6243916"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846792"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7449668"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052544"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8655420"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258297"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5038164"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083740" y="2628214"/>
                <a:ext cx="3554572" cy="2023465"/>
                <a:chOff x="4554071" y="2949388"/>
                <a:chExt cx="5307105" cy="3021106"/>
              </a:xfrm>
            </p:grpSpPr>
            <p:cxnSp>
              <p:nvCxnSpPr>
                <p:cNvPr id="157" name="Straight Connector 156"/>
                <p:cNvCxnSpPr/>
                <p:nvPr/>
              </p:nvCxnSpPr>
              <p:spPr>
                <a:xfrm>
                  <a:off x="4554071" y="2949388"/>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554071" y="3553609"/>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554071" y="4157830"/>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554071" y="4762051"/>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554071" y="5366272"/>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4554071" y="5970494"/>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083740" y="2309483"/>
                <a:ext cx="3464508" cy="2270143"/>
                <a:chOff x="4554071" y="2473511"/>
                <a:chExt cx="5172636" cy="3389406"/>
              </a:xfrm>
              <a:solidFill>
                <a:schemeClr val="accent5"/>
              </a:solidFill>
            </p:grpSpPr>
            <p:sp>
              <p:nvSpPr>
                <p:cNvPr id="119" name="Rectangle 118"/>
                <p:cNvSpPr/>
                <p:nvPr/>
              </p:nvSpPr>
              <p:spPr bwMode="auto">
                <a:xfrm>
                  <a:off x="4554071"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0" name="Rectangle 119"/>
                <p:cNvSpPr/>
                <p:nvPr/>
              </p:nvSpPr>
              <p:spPr bwMode="auto">
                <a:xfrm>
                  <a:off x="5155827"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1" name="Rectangle 120"/>
                <p:cNvSpPr/>
                <p:nvPr/>
              </p:nvSpPr>
              <p:spPr bwMode="auto">
                <a:xfrm>
                  <a:off x="5757583"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2" name="Rectangle 121"/>
                <p:cNvSpPr/>
                <p:nvPr/>
              </p:nvSpPr>
              <p:spPr bwMode="auto">
                <a:xfrm>
                  <a:off x="6359339"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3" name="Rectangle 122"/>
                <p:cNvSpPr/>
                <p:nvPr/>
              </p:nvSpPr>
              <p:spPr bwMode="auto">
                <a:xfrm>
                  <a:off x="6961095"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4" name="Rectangle 123"/>
                <p:cNvSpPr/>
                <p:nvPr/>
              </p:nvSpPr>
              <p:spPr bwMode="auto">
                <a:xfrm>
                  <a:off x="7562851"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5" name="Rectangle 124"/>
                <p:cNvSpPr/>
                <p:nvPr/>
              </p:nvSpPr>
              <p:spPr bwMode="auto">
                <a:xfrm>
                  <a:off x="8164607"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6" name="Rectangle 125"/>
                <p:cNvSpPr/>
                <p:nvPr/>
              </p:nvSpPr>
              <p:spPr bwMode="auto">
                <a:xfrm>
                  <a:off x="8766363"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7" name="Rectangle 126"/>
                <p:cNvSpPr/>
                <p:nvPr/>
              </p:nvSpPr>
              <p:spPr bwMode="auto">
                <a:xfrm>
                  <a:off x="9368119"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8" name="Rectangle 127"/>
                <p:cNvSpPr/>
                <p:nvPr/>
              </p:nvSpPr>
              <p:spPr bwMode="auto">
                <a:xfrm>
                  <a:off x="4554071"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9" name="Rectangle 128"/>
                <p:cNvSpPr/>
                <p:nvPr/>
              </p:nvSpPr>
              <p:spPr bwMode="auto">
                <a:xfrm>
                  <a:off x="5155827"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0" name="Rectangle 129"/>
                <p:cNvSpPr/>
                <p:nvPr/>
              </p:nvSpPr>
              <p:spPr bwMode="auto">
                <a:xfrm>
                  <a:off x="6961095"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1" name="Rectangle 130"/>
                <p:cNvSpPr/>
                <p:nvPr/>
              </p:nvSpPr>
              <p:spPr bwMode="auto">
                <a:xfrm>
                  <a:off x="7562851"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2" name="Rectangle 131"/>
                <p:cNvSpPr/>
                <p:nvPr/>
              </p:nvSpPr>
              <p:spPr bwMode="auto">
                <a:xfrm>
                  <a:off x="9368119"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3" name="Rectangle 132"/>
                <p:cNvSpPr/>
                <p:nvPr/>
              </p:nvSpPr>
              <p:spPr bwMode="auto">
                <a:xfrm>
                  <a:off x="4554071"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4" name="Rectangle 133"/>
                <p:cNvSpPr/>
                <p:nvPr/>
              </p:nvSpPr>
              <p:spPr bwMode="auto">
                <a:xfrm>
                  <a:off x="5155827"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5" name="Rectangle 134"/>
                <p:cNvSpPr/>
                <p:nvPr/>
              </p:nvSpPr>
              <p:spPr bwMode="auto">
                <a:xfrm>
                  <a:off x="6961095"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6" name="Rectangle 135"/>
                <p:cNvSpPr/>
                <p:nvPr/>
              </p:nvSpPr>
              <p:spPr bwMode="auto">
                <a:xfrm>
                  <a:off x="7562851"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7" name="Rectangle 136"/>
                <p:cNvSpPr/>
                <p:nvPr/>
              </p:nvSpPr>
              <p:spPr bwMode="auto">
                <a:xfrm>
                  <a:off x="9368119"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8" name="Rectangle 137"/>
                <p:cNvSpPr/>
                <p:nvPr/>
              </p:nvSpPr>
              <p:spPr bwMode="auto">
                <a:xfrm>
                  <a:off x="4554071"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9" name="Rectangle 138"/>
                <p:cNvSpPr/>
                <p:nvPr/>
              </p:nvSpPr>
              <p:spPr bwMode="auto">
                <a:xfrm>
                  <a:off x="5155827"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0" name="Rectangle 139"/>
                <p:cNvSpPr/>
                <p:nvPr/>
              </p:nvSpPr>
              <p:spPr bwMode="auto">
                <a:xfrm>
                  <a:off x="5757583"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1" name="Rectangle 140"/>
                <p:cNvSpPr/>
                <p:nvPr/>
              </p:nvSpPr>
              <p:spPr bwMode="auto">
                <a:xfrm>
                  <a:off x="6359339"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2" name="Rectangle 141"/>
                <p:cNvSpPr/>
                <p:nvPr/>
              </p:nvSpPr>
              <p:spPr bwMode="auto">
                <a:xfrm>
                  <a:off x="6961095"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3" name="Rectangle 142"/>
                <p:cNvSpPr/>
                <p:nvPr/>
              </p:nvSpPr>
              <p:spPr bwMode="auto">
                <a:xfrm>
                  <a:off x="7562851"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4" name="Rectangle 143"/>
                <p:cNvSpPr/>
                <p:nvPr/>
              </p:nvSpPr>
              <p:spPr bwMode="auto">
                <a:xfrm>
                  <a:off x="8164607"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5" name="Rectangle 144"/>
                <p:cNvSpPr/>
                <p:nvPr/>
              </p:nvSpPr>
              <p:spPr bwMode="auto">
                <a:xfrm>
                  <a:off x="8766363"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6" name="Rectangle 145"/>
                <p:cNvSpPr/>
                <p:nvPr/>
              </p:nvSpPr>
              <p:spPr bwMode="auto">
                <a:xfrm>
                  <a:off x="9368119"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7" name="Rectangle 146"/>
                <p:cNvSpPr/>
                <p:nvPr/>
              </p:nvSpPr>
              <p:spPr bwMode="auto">
                <a:xfrm>
                  <a:off x="4554071"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8" name="Rectangle 147"/>
                <p:cNvSpPr/>
                <p:nvPr/>
              </p:nvSpPr>
              <p:spPr bwMode="auto">
                <a:xfrm>
                  <a:off x="5155827"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9" name="Rectangle 148"/>
                <p:cNvSpPr/>
                <p:nvPr/>
              </p:nvSpPr>
              <p:spPr bwMode="auto">
                <a:xfrm>
                  <a:off x="6961095"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0" name="Rectangle 149"/>
                <p:cNvSpPr/>
                <p:nvPr/>
              </p:nvSpPr>
              <p:spPr bwMode="auto">
                <a:xfrm>
                  <a:off x="7562851"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1" name="Rectangle 150"/>
                <p:cNvSpPr/>
                <p:nvPr/>
              </p:nvSpPr>
              <p:spPr bwMode="auto">
                <a:xfrm>
                  <a:off x="9368119"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2" name="Rectangle 151"/>
                <p:cNvSpPr/>
                <p:nvPr/>
              </p:nvSpPr>
              <p:spPr bwMode="auto">
                <a:xfrm>
                  <a:off x="4554071"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3" name="Rectangle 152"/>
                <p:cNvSpPr/>
                <p:nvPr/>
              </p:nvSpPr>
              <p:spPr bwMode="auto">
                <a:xfrm>
                  <a:off x="5155827"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4" name="Rectangle 153"/>
                <p:cNvSpPr/>
                <p:nvPr/>
              </p:nvSpPr>
              <p:spPr bwMode="auto">
                <a:xfrm>
                  <a:off x="6961095"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5" name="Rectangle 154"/>
                <p:cNvSpPr/>
                <p:nvPr/>
              </p:nvSpPr>
              <p:spPr bwMode="auto">
                <a:xfrm>
                  <a:off x="7562851"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6" name="Rectangle 155"/>
                <p:cNvSpPr/>
                <p:nvPr/>
              </p:nvSpPr>
              <p:spPr bwMode="auto">
                <a:xfrm>
                  <a:off x="9368119"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grpSp>
            <p:nvGrpSpPr>
              <p:cNvPr id="53" name="Group 52"/>
              <p:cNvGrpSpPr/>
              <p:nvPr/>
            </p:nvGrpSpPr>
            <p:grpSpPr>
              <a:xfrm>
                <a:off x="8353910" y="2567144"/>
                <a:ext cx="3338467" cy="2138599"/>
                <a:chOff x="4957445" y="2858208"/>
                <a:chExt cx="4984452" cy="3193005"/>
              </a:xfrm>
            </p:grpSpPr>
            <p:sp>
              <p:nvSpPr>
                <p:cNvPr id="63" name="Rectangle 62"/>
                <p:cNvSpPr/>
                <p:nvPr/>
              </p:nvSpPr>
              <p:spPr bwMode="auto">
                <a:xfrm>
                  <a:off x="4957445"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4" name="Rectangle 63"/>
                <p:cNvSpPr/>
                <p:nvPr/>
              </p:nvSpPr>
              <p:spPr bwMode="auto">
                <a:xfrm>
                  <a:off x="5559201"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5" name="Rectangle 64"/>
                <p:cNvSpPr/>
                <p:nvPr/>
              </p:nvSpPr>
              <p:spPr bwMode="auto">
                <a:xfrm>
                  <a:off x="6160957"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6" name="Rectangle 65"/>
                <p:cNvSpPr/>
                <p:nvPr/>
              </p:nvSpPr>
              <p:spPr bwMode="auto">
                <a:xfrm>
                  <a:off x="6762713"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7" name="Rectangle 66"/>
                <p:cNvSpPr/>
                <p:nvPr/>
              </p:nvSpPr>
              <p:spPr bwMode="auto">
                <a:xfrm>
                  <a:off x="7364469"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8" name="Rectangle 67"/>
                <p:cNvSpPr/>
                <p:nvPr/>
              </p:nvSpPr>
              <p:spPr bwMode="auto">
                <a:xfrm>
                  <a:off x="7966225"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9" name="Rectangle 68"/>
                <p:cNvSpPr/>
                <p:nvPr/>
              </p:nvSpPr>
              <p:spPr bwMode="auto">
                <a:xfrm>
                  <a:off x="8567981"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0" name="Rectangle 69"/>
                <p:cNvSpPr/>
                <p:nvPr/>
              </p:nvSpPr>
              <p:spPr bwMode="auto">
                <a:xfrm>
                  <a:off x="9169737"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1" name="Rectangle 70"/>
                <p:cNvSpPr/>
                <p:nvPr/>
              </p:nvSpPr>
              <p:spPr bwMode="auto">
                <a:xfrm>
                  <a:off x="9771493"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2" name="Rectangle 71"/>
                <p:cNvSpPr/>
                <p:nvPr/>
              </p:nvSpPr>
              <p:spPr bwMode="auto">
                <a:xfrm>
                  <a:off x="4957445"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3" name="Rectangle 72"/>
                <p:cNvSpPr/>
                <p:nvPr/>
              </p:nvSpPr>
              <p:spPr bwMode="auto">
                <a:xfrm>
                  <a:off x="5559201"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4" name="Rectangle 73"/>
                <p:cNvSpPr/>
                <p:nvPr/>
              </p:nvSpPr>
              <p:spPr bwMode="auto">
                <a:xfrm>
                  <a:off x="6160957"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5" name="Rectangle 74"/>
                <p:cNvSpPr/>
                <p:nvPr/>
              </p:nvSpPr>
              <p:spPr bwMode="auto">
                <a:xfrm>
                  <a:off x="6762713"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6" name="Rectangle 75"/>
                <p:cNvSpPr/>
                <p:nvPr/>
              </p:nvSpPr>
              <p:spPr bwMode="auto">
                <a:xfrm>
                  <a:off x="7364469"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7" name="Rectangle 76"/>
                <p:cNvSpPr/>
                <p:nvPr/>
              </p:nvSpPr>
              <p:spPr bwMode="auto">
                <a:xfrm>
                  <a:off x="7966225"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8" name="Rectangle 77"/>
                <p:cNvSpPr/>
                <p:nvPr/>
              </p:nvSpPr>
              <p:spPr bwMode="auto">
                <a:xfrm>
                  <a:off x="8567981"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9" name="Rectangle 78"/>
                <p:cNvSpPr/>
                <p:nvPr/>
              </p:nvSpPr>
              <p:spPr bwMode="auto">
                <a:xfrm>
                  <a:off x="9169737"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0" name="Rectangle 79"/>
                <p:cNvSpPr/>
                <p:nvPr/>
              </p:nvSpPr>
              <p:spPr bwMode="auto">
                <a:xfrm>
                  <a:off x="9771493"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1" name="Rectangle 80"/>
                <p:cNvSpPr/>
                <p:nvPr/>
              </p:nvSpPr>
              <p:spPr bwMode="auto">
                <a:xfrm>
                  <a:off x="4957445"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2" name="Rectangle 81"/>
                <p:cNvSpPr/>
                <p:nvPr/>
              </p:nvSpPr>
              <p:spPr bwMode="auto">
                <a:xfrm>
                  <a:off x="5559201"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3" name="Rectangle 82"/>
                <p:cNvSpPr/>
                <p:nvPr/>
              </p:nvSpPr>
              <p:spPr bwMode="auto">
                <a:xfrm>
                  <a:off x="6160957"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4" name="Rectangle 83"/>
                <p:cNvSpPr/>
                <p:nvPr/>
              </p:nvSpPr>
              <p:spPr bwMode="auto">
                <a:xfrm>
                  <a:off x="6762713"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5" name="Rectangle 84"/>
                <p:cNvSpPr/>
                <p:nvPr/>
              </p:nvSpPr>
              <p:spPr bwMode="auto">
                <a:xfrm>
                  <a:off x="7364469"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6" name="Rectangle 85"/>
                <p:cNvSpPr/>
                <p:nvPr/>
              </p:nvSpPr>
              <p:spPr bwMode="auto">
                <a:xfrm>
                  <a:off x="7966225"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7" name="Rectangle 86"/>
                <p:cNvSpPr/>
                <p:nvPr/>
              </p:nvSpPr>
              <p:spPr bwMode="auto">
                <a:xfrm>
                  <a:off x="8567981"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8" name="Rectangle 87"/>
                <p:cNvSpPr/>
                <p:nvPr/>
              </p:nvSpPr>
              <p:spPr bwMode="auto">
                <a:xfrm>
                  <a:off x="9169737"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9" name="Rectangle 88"/>
                <p:cNvSpPr/>
                <p:nvPr/>
              </p:nvSpPr>
              <p:spPr bwMode="auto">
                <a:xfrm>
                  <a:off x="9771493"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0" name="Rectangle 89"/>
                <p:cNvSpPr/>
                <p:nvPr/>
              </p:nvSpPr>
              <p:spPr bwMode="auto">
                <a:xfrm>
                  <a:off x="4957445"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1" name="Rectangle 90"/>
                <p:cNvSpPr/>
                <p:nvPr/>
              </p:nvSpPr>
              <p:spPr bwMode="auto">
                <a:xfrm>
                  <a:off x="5559201"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2" name="Rectangle 91"/>
                <p:cNvSpPr/>
                <p:nvPr/>
              </p:nvSpPr>
              <p:spPr bwMode="auto">
                <a:xfrm>
                  <a:off x="6160957"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4" name="Rectangle 93"/>
                <p:cNvSpPr/>
                <p:nvPr/>
              </p:nvSpPr>
              <p:spPr bwMode="auto">
                <a:xfrm>
                  <a:off x="6762713"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5" name="Rectangle 94"/>
                <p:cNvSpPr/>
                <p:nvPr/>
              </p:nvSpPr>
              <p:spPr bwMode="auto">
                <a:xfrm>
                  <a:off x="7364469"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7" name="Rectangle 96"/>
                <p:cNvSpPr/>
                <p:nvPr/>
              </p:nvSpPr>
              <p:spPr bwMode="auto">
                <a:xfrm>
                  <a:off x="7966225"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8" name="Rectangle 97"/>
                <p:cNvSpPr/>
                <p:nvPr/>
              </p:nvSpPr>
              <p:spPr bwMode="auto">
                <a:xfrm>
                  <a:off x="8567981"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9" name="Rectangle 98"/>
                <p:cNvSpPr/>
                <p:nvPr/>
              </p:nvSpPr>
              <p:spPr bwMode="auto">
                <a:xfrm>
                  <a:off x="9169737"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0" name="Rectangle 99"/>
                <p:cNvSpPr/>
                <p:nvPr/>
              </p:nvSpPr>
              <p:spPr bwMode="auto">
                <a:xfrm>
                  <a:off x="9771493"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1" name="Rectangle 100"/>
                <p:cNvSpPr/>
                <p:nvPr/>
              </p:nvSpPr>
              <p:spPr bwMode="auto">
                <a:xfrm>
                  <a:off x="4957445"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2" name="Rectangle 101"/>
                <p:cNvSpPr/>
                <p:nvPr/>
              </p:nvSpPr>
              <p:spPr bwMode="auto">
                <a:xfrm>
                  <a:off x="5559201"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3" name="Rectangle 102"/>
                <p:cNvSpPr/>
                <p:nvPr/>
              </p:nvSpPr>
              <p:spPr bwMode="auto">
                <a:xfrm>
                  <a:off x="6160957"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4" name="Rectangle 103"/>
                <p:cNvSpPr/>
                <p:nvPr/>
              </p:nvSpPr>
              <p:spPr bwMode="auto">
                <a:xfrm>
                  <a:off x="6762713"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5" name="Rectangle 104"/>
                <p:cNvSpPr/>
                <p:nvPr/>
              </p:nvSpPr>
              <p:spPr bwMode="auto">
                <a:xfrm>
                  <a:off x="7364469"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6" name="Rectangle 105"/>
                <p:cNvSpPr/>
                <p:nvPr/>
              </p:nvSpPr>
              <p:spPr bwMode="auto">
                <a:xfrm>
                  <a:off x="7966225"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7" name="Rectangle 106"/>
                <p:cNvSpPr/>
                <p:nvPr/>
              </p:nvSpPr>
              <p:spPr bwMode="auto">
                <a:xfrm>
                  <a:off x="8567981"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8" name="Rectangle 107"/>
                <p:cNvSpPr/>
                <p:nvPr/>
              </p:nvSpPr>
              <p:spPr bwMode="auto">
                <a:xfrm>
                  <a:off x="9169737"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9" name="Rectangle 108"/>
                <p:cNvSpPr/>
                <p:nvPr/>
              </p:nvSpPr>
              <p:spPr bwMode="auto">
                <a:xfrm>
                  <a:off x="9771493"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0" name="Rectangle 109"/>
                <p:cNvSpPr/>
                <p:nvPr/>
              </p:nvSpPr>
              <p:spPr bwMode="auto">
                <a:xfrm>
                  <a:off x="4957445"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1" name="Rectangle 110"/>
                <p:cNvSpPr/>
                <p:nvPr/>
              </p:nvSpPr>
              <p:spPr bwMode="auto">
                <a:xfrm>
                  <a:off x="5559201"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2" name="Rectangle 111"/>
                <p:cNvSpPr/>
                <p:nvPr/>
              </p:nvSpPr>
              <p:spPr bwMode="auto">
                <a:xfrm>
                  <a:off x="6160957"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3" name="Rectangle 112"/>
                <p:cNvSpPr/>
                <p:nvPr/>
              </p:nvSpPr>
              <p:spPr bwMode="auto">
                <a:xfrm>
                  <a:off x="6762713"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4" name="Rectangle 113"/>
                <p:cNvSpPr/>
                <p:nvPr/>
              </p:nvSpPr>
              <p:spPr bwMode="auto">
                <a:xfrm>
                  <a:off x="7364469"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5" name="Rectangle 114"/>
                <p:cNvSpPr/>
                <p:nvPr/>
              </p:nvSpPr>
              <p:spPr bwMode="auto">
                <a:xfrm>
                  <a:off x="7966225"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6" name="Rectangle 115"/>
                <p:cNvSpPr/>
                <p:nvPr/>
              </p:nvSpPr>
              <p:spPr bwMode="auto">
                <a:xfrm>
                  <a:off x="8567981"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7" name="Rectangle 116"/>
                <p:cNvSpPr/>
                <p:nvPr/>
              </p:nvSpPr>
              <p:spPr bwMode="auto">
                <a:xfrm>
                  <a:off x="9169737"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8" name="Rectangle 117"/>
                <p:cNvSpPr/>
                <p:nvPr/>
              </p:nvSpPr>
              <p:spPr bwMode="auto">
                <a:xfrm>
                  <a:off x="9771493"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sp>
            <p:nvSpPr>
              <p:cNvPr id="54" name="Rectangle 53"/>
              <p:cNvSpPr/>
              <p:nvPr/>
            </p:nvSpPr>
            <p:spPr bwMode="auto">
              <a:xfrm>
                <a:off x="6534617" y="1769592"/>
                <a:ext cx="1435038"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DRAM</a:t>
                </a:r>
                <a:br>
                  <a:rPr kumimoji="0" lang="en-US" sz="980" dirty="0">
                    <a:solidFill>
                      <a:srgbClr val="505050"/>
                    </a:solidFill>
                    <a:latin typeface="+mn-ea"/>
                    <a:cs typeface="Segoe UI Semibold" panose="020B0702040204020203" pitchFamily="34" charset="0"/>
                  </a:rPr>
                </a:br>
                <a:r>
                  <a:rPr kumimoji="0" lang="en-US" sz="980" dirty="0">
                    <a:solidFill>
                      <a:srgbClr val="505050"/>
                    </a:solidFill>
                    <a:latin typeface="+mn-ea"/>
                    <a:cs typeface="Segoe UI Semibold" panose="020B0702040204020203" pitchFamily="34" charset="0"/>
                  </a:rPr>
                  <a:t> コントローラ</a:t>
                </a:r>
              </a:p>
            </p:txBody>
          </p:sp>
          <p:sp>
            <p:nvSpPr>
              <p:cNvPr id="55" name="Rectangle 54"/>
              <p:cNvSpPr/>
              <p:nvPr/>
            </p:nvSpPr>
            <p:spPr bwMode="auto">
              <a:xfrm>
                <a:off x="8097936" y="1769592"/>
                <a:ext cx="1435038"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USB </a:t>
                </a:r>
                <a:br>
                  <a:rPr kumimoji="0" lang="en-US" sz="980" dirty="0">
                    <a:solidFill>
                      <a:srgbClr val="505050"/>
                    </a:solidFill>
                    <a:latin typeface="+mn-ea"/>
                    <a:cs typeface="Segoe UI Semibold" panose="020B0702040204020203" pitchFamily="34" charset="0"/>
                  </a:rPr>
                </a:br>
                <a:r>
                  <a:rPr kumimoji="0" lang="en-US" sz="980" dirty="0" err="1">
                    <a:solidFill>
                      <a:srgbClr val="505050"/>
                    </a:solidFill>
                    <a:latin typeface="+mn-ea"/>
                    <a:cs typeface="Segoe UI Semibold" panose="020B0702040204020203" pitchFamily="34" charset="0"/>
                  </a:rPr>
                  <a:t>コントローラ</a:t>
                </a:r>
                <a:endParaRPr kumimoji="0" lang="en-US" sz="980" dirty="0">
                  <a:solidFill>
                    <a:srgbClr val="505050"/>
                  </a:solidFill>
                  <a:latin typeface="+mn-ea"/>
                  <a:cs typeface="Segoe UI Semibold" panose="020B0702040204020203" pitchFamily="34" charset="0"/>
                </a:endParaRPr>
              </a:p>
            </p:txBody>
          </p:sp>
          <p:sp>
            <p:nvSpPr>
              <p:cNvPr id="56" name="Rectangle 55"/>
              <p:cNvSpPr/>
              <p:nvPr/>
            </p:nvSpPr>
            <p:spPr bwMode="auto">
              <a:xfrm>
                <a:off x="9661255" y="1769592"/>
                <a:ext cx="1977057"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イーサネットコントローラ</a:t>
                </a:r>
              </a:p>
            </p:txBody>
          </p:sp>
          <p:sp>
            <p:nvSpPr>
              <p:cNvPr id="57" name="Rectangle 56"/>
              <p:cNvSpPr/>
              <p:nvPr/>
            </p:nvSpPr>
            <p:spPr bwMode="auto">
              <a:xfrm>
                <a:off x="8901078" y="232098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dsp</a:t>
                </a:r>
                <a:br>
                  <a:rPr kumimoji="0" lang="en-US" sz="882" dirty="0">
                    <a:solidFill>
                      <a:srgbClr val="505050"/>
                    </a:solidFill>
                    <a:latin typeface="+mn-ea"/>
                    <a:cs typeface="Segoe UI Semibold" panose="020B0702040204020203" pitchFamily="34" charset="0"/>
                  </a:rPr>
                </a:br>
                <a:r>
                  <a:rPr kumimoji="0" lang="en-US" sz="882" dirty="0">
                    <a:solidFill>
                      <a:srgbClr val="505050"/>
                    </a:solidFill>
                    <a:latin typeface="+mn-ea"/>
                    <a:cs typeface="Segoe UI Semibold" panose="020B0702040204020203" pitchFamily="34" charset="0"/>
                  </a:rPr>
                  <a:t>スライス</a:t>
                </a:r>
              </a:p>
            </p:txBody>
          </p:sp>
          <p:sp>
            <p:nvSpPr>
              <p:cNvPr id="58" name="Rectangle 57"/>
              <p:cNvSpPr/>
              <p:nvPr/>
            </p:nvSpPr>
            <p:spPr bwMode="auto">
              <a:xfrm>
                <a:off x="8895101" y="352724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ram</a:t>
                </a:r>
              </a:p>
            </p:txBody>
          </p:sp>
          <p:sp>
            <p:nvSpPr>
              <p:cNvPr id="59" name="Rectangle 58"/>
              <p:cNvSpPr/>
              <p:nvPr/>
            </p:nvSpPr>
            <p:spPr bwMode="auto">
              <a:xfrm>
                <a:off x="10522948" y="232098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ram</a:t>
                </a:r>
              </a:p>
            </p:txBody>
          </p:sp>
          <p:sp>
            <p:nvSpPr>
              <p:cNvPr id="60" name="Rectangle 59"/>
              <p:cNvSpPr/>
              <p:nvPr/>
            </p:nvSpPr>
            <p:spPr bwMode="auto">
              <a:xfrm>
                <a:off x="10516246" y="352724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dsp</a:t>
                </a:r>
                <a:br>
                  <a:rPr kumimoji="0" lang="en-US" sz="882" dirty="0">
                    <a:solidFill>
                      <a:srgbClr val="505050"/>
                    </a:solidFill>
                    <a:latin typeface="+mn-ea"/>
                    <a:cs typeface="Segoe UI Semibold" panose="020B0702040204020203" pitchFamily="34" charset="0"/>
                  </a:rPr>
                </a:br>
                <a:r>
                  <a:rPr kumimoji="0" lang="en-US" sz="882" dirty="0">
                    <a:solidFill>
                      <a:srgbClr val="505050"/>
                    </a:solidFill>
                    <a:latin typeface="+mn-ea"/>
                    <a:cs typeface="Segoe UI Semibold" panose="020B0702040204020203" pitchFamily="34" charset="0"/>
                  </a:rPr>
                  <a:t>スライス</a:t>
                </a:r>
              </a:p>
            </p:txBody>
          </p:sp>
          <p:sp>
            <p:nvSpPr>
              <p:cNvPr id="61" name="Freeform 73"/>
              <p:cNvSpPr>
                <a:spLocks noChangeAspect="1" noEditPoints="1"/>
              </p:cNvSpPr>
              <p:nvPr/>
            </p:nvSpPr>
            <p:spPr bwMode="black">
              <a:xfrm>
                <a:off x="6725166" y="2333524"/>
                <a:ext cx="1002759" cy="1002755"/>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882" dirty="0">
                    <a:solidFill>
                      <a:srgbClr val="FFFFFF"/>
                    </a:solidFill>
                    <a:latin typeface="+mn-ea"/>
                    <a:cs typeface="Segoe UI Semibold" panose="020B0702040204020203" pitchFamily="34" charset="0"/>
                  </a:rPr>
                  <a:t>CPU</a:t>
                </a:r>
              </a:p>
            </p:txBody>
          </p:sp>
          <p:sp>
            <p:nvSpPr>
              <p:cNvPr id="62" name="Freeform 73"/>
              <p:cNvSpPr>
                <a:spLocks noChangeAspect="1" noEditPoints="1"/>
              </p:cNvSpPr>
              <p:nvPr/>
            </p:nvSpPr>
            <p:spPr bwMode="black">
              <a:xfrm>
                <a:off x="6721815" y="3558858"/>
                <a:ext cx="1002759" cy="1002755"/>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882" dirty="0">
                    <a:solidFill>
                      <a:srgbClr val="FFFFFF"/>
                    </a:solidFill>
                    <a:latin typeface="+mn-ea"/>
                    <a:cs typeface="Segoe UI Semibold" panose="020B0702040204020203" pitchFamily="34" charset="0"/>
                  </a:rPr>
                  <a:t>CPU</a:t>
                </a:r>
              </a:p>
            </p:txBody>
          </p:sp>
        </p:grpSp>
      </p:grpSp>
    </p:spTree>
    <p:extLst>
      <p:ext uri="{BB962C8B-B14F-4D97-AF65-F5344CB8AC3E}">
        <p14:creationId xmlns:p14="http://schemas.microsoft.com/office/powerpoint/2010/main" val="2761713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ppt_w/2"/>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834352" y="5399555"/>
            <a:ext cx="4051249" cy="362072"/>
          </a:xfrm>
          <a:prstGeom prst="rect">
            <a:avLst/>
          </a:prstGeom>
          <a:noFill/>
        </p:spPr>
        <p:txBody>
          <a:bodyPr wrap="square" rtlCol="0">
            <a:spAutoFit/>
          </a:bodyPr>
          <a:lstStyle/>
          <a:p>
            <a:pPr algn="ctr" defTabSz="914367">
              <a:defRPr/>
            </a:pPr>
            <a:r>
              <a:rPr kumimoji="0" lang="en-US" sz="1765" dirty="0">
                <a:solidFill>
                  <a:srgbClr val="505050"/>
                </a:solidFill>
                <a:latin typeface="Segoe UI Semilight"/>
              </a:rPr>
              <a:t>FPGA: 空間計算</a:t>
            </a:r>
          </a:p>
        </p:txBody>
      </p:sp>
      <p:grpSp>
        <p:nvGrpSpPr>
          <p:cNvPr id="74" name="Group 73"/>
          <p:cNvGrpSpPr/>
          <p:nvPr/>
        </p:nvGrpSpPr>
        <p:grpSpPr>
          <a:xfrm>
            <a:off x="7717016" y="2947000"/>
            <a:ext cx="2216393" cy="2180027"/>
            <a:chOff x="7871758" y="3018328"/>
            <a:chExt cx="2260836" cy="2223741"/>
          </a:xfrm>
        </p:grpSpPr>
        <p:sp>
          <p:nvSpPr>
            <p:cNvPr id="33" name="Rectangle 32"/>
            <p:cNvSpPr/>
            <p:nvPr/>
          </p:nvSpPr>
          <p:spPr bwMode="auto">
            <a:xfrm>
              <a:off x="7871758" y="3018328"/>
              <a:ext cx="2260836" cy="2223741"/>
            </a:xfrm>
            <a:prstGeom prst="rect">
              <a:avLst/>
            </a:prstGeom>
            <a:solidFill>
              <a:srgbClr val="355D7D"/>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37" name="Rectangle: Rounded Corners 36"/>
            <p:cNvSpPr/>
            <p:nvPr/>
          </p:nvSpPr>
          <p:spPr bwMode="auto">
            <a:xfrm>
              <a:off x="8548405" y="3659667"/>
              <a:ext cx="947237" cy="947237"/>
            </a:xfrm>
            <a:prstGeom prst="roundRect">
              <a:avLst>
                <a:gd name="adj" fmla="val 426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8" name="Picture 198" descr="Azure automation.png"/>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749281" y="3729363"/>
              <a:ext cx="521334" cy="5231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 name="Rectangle 38"/>
            <p:cNvSpPr/>
            <p:nvPr/>
          </p:nvSpPr>
          <p:spPr bwMode="auto">
            <a:xfrm>
              <a:off x="8839863"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Rectangle 39"/>
            <p:cNvSpPr/>
            <p:nvPr/>
          </p:nvSpPr>
          <p:spPr bwMode="auto">
            <a:xfrm>
              <a:off x="9064992"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p:cNvSpPr/>
            <p:nvPr/>
          </p:nvSpPr>
          <p:spPr bwMode="auto">
            <a:xfrm>
              <a:off x="9243331"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p:cNvSpPr/>
            <p:nvPr/>
          </p:nvSpPr>
          <p:spPr bwMode="auto">
            <a:xfrm>
              <a:off x="8661525"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3" name="Group 42"/>
            <p:cNvGrpSpPr/>
            <p:nvPr/>
          </p:nvGrpSpPr>
          <p:grpSpPr>
            <a:xfrm>
              <a:off x="8661525" y="4660572"/>
              <a:ext cx="734071" cy="152265"/>
              <a:chOff x="6558300" y="2056243"/>
              <a:chExt cx="767675" cy="159235"/>
            </a:xfrm>
            <a:solidFill>
              <a:schemeClr val="bg1"/>
            </a:solidFill>
          </p:grpSpPr>
          <p:sp>
            <p:nvSpPr>
              <p:cNvPr id="54" name="Rectangle 53"/>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4" name="Group 43"/>
            <p:cNvGrpSpPr/>
            <p:nvPr/>
          </p:nvGrpSpPr>
          <p:grpSpPr>
            <a:xfrm rot="5400000">
              <a:off x="9267363" y="4070246"/>
              <a:ext cx="734070" cy="152272"/>
              <a:chOff x="6558301" y="2073786"/>
              <a:chExt cx="767674" cy="159243"/>
            </a:xfrm>
            <a:solidFill>
              <a:schemeClr val="bg1"/>
            </a:solidFill>
          </p:grpSpPr>
          <p:sp>
            <p:nvSpPr>
              <p:cNvPr id="50" name="Rectangle 49"/>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5" name="Group 44"/>
            <p:cNvGrpSpPr/>
            <p:nvPr/>
          </p:nvGrpSpPr>
          <p:grpSpPr>
            <a:xfrm rot="5400000">
              <a:off x="8040960" y="4064774"/>
              <a:ext cx="734071" cy="152265"/>
              <a:chOff x="6558300" y="2056243"/>
              <a:chExt cx="767675" cy="159235"/>
            </a:xfrm>
            <a:solidFill>
              <a:schemeClr val="bg1"/>
            </a:solidFill>
          </p:grpSpPr>
          <p:sp>
            <p:nvSpPr>
              <p:cNvPr id="46" name="Rectangle 45"/>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Rectangle 46"/>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47"/>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Rectangle 48"/>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extBox 35"/>
            <p:cNvSpPr txBox="1"/>
            <p:nvPr/>
          </p:nvSpPr>
          <p:spPr>
            <a:xfrm>
              <a:off x="8554823" y="4282247"/>
              <a:ext cx="943869" cy="332399"/>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2353" dirty="0">
                  <a:solidFill>
                    <a:srgbClr val="355D7D"/>
                  </a:solidFill>
                  <a:latin typeface="Segoe UI Semibold" panose="020B0702040204020203" pitchFamily="34" charset="0"/>
                  <a:cs typeface="Segoe UI Semibold" panose="020B0702040204020203" pitchFamily="34" charset="0"/>
                </a:rPr>
                <a:t>FPGA</a:t>
              </a:r>
            </a:p>
          </p:txBody>
        </p:sp>
      </p:grpSp>
      <p:grpSp>
        <p:nvGrpSpPr>
          <p:cNvPr id="58" name="Group 57"/>
          <p:cNvGrpSpPr/>
          <p:nvPr/>
        </p:nvGrpSpPr>
        <p:grpSpPr>
          <a:xfrm>
            <a:off x="5998033" y="2656622"/>
            <a:ext cx="5588277" cy="1841962"/>
            <a:chOff x="481601" y="2774895"/>
            <a:chExt cx="4873036" cy="845189"/>
          </a:xfrm>
        </p:grpSpPr>
        <p:sp>
          <p:nvSpPr>
            <p:cNvPr id="59" name="Arrow: Right 58"/>
            <p:cNvSpPr/>
            <p:nvPr/>
          </p:nvSpPr>
          <p:spPr>
            <a:xfrm>
              <a:off x="554037" y="2774895"/>
              <a:ext cx="4800600" cy="845189"/>
            </a:xfrm>
            <a:prstGeom prst="rightArrow">
              <a:avLst/>
            </a:prstGeom>
            <a:solidFill>
              <a:schemeClr val="tx2">
                <a:lumMod val="75000"/>
              </a:schemeClr>
            </a:solidFill>
            <a:ln>
              <a:solidFill>
                <a:schemeClr val="tx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tIns="268927" bIns="268927" rtlCol="0" anchor="ctr"/>
            <a:lstStyle/>
            <a:p>
              <a:pPr defTabSz="914367">
                <a:lnSpc>
                  <a:spcPct val="130000"/>
                </a:lnSpc>
                <a:defRPr/>
              </a:pPr>
              <a:r>
                <a:rPr kumimoji="0" lang="en-US" sz="1765" dirty="0">
                  <a:solidFill>
                    <a:srgbClr val="FFFFFF">
                      <a:alpha val="54000"/>
                    </a:srgbClr>
                  </a:solidFill>
                  <a:latin typeface="Segoe UI Semilight"/>
                </a:rPr>
                <a:t>10010100111010111011001110011110011101010110001</a:t>
              </a:r>
              <a:br>
                <a:rPr kumimoji="0" lang="en-US" sz="1765" dirty="0">
                  <a:solidFill>
                    <a:srgbClr val="FFFFFF">
                      <a:alpha val="54000"/>
                    </a:srgbClr>
                  </a:solidFill>
                  <a:latin typeface="Segoe UI Semilight"/>
                </a:rPr>
              </a:br>
              <a:r>
                <a:rPr kumimoji="0" lang="en-US" sz="1765" dirty="0">
                  <a:solidFill>
                    <a:srgbClr val="FFFFFF">
                      <a:alpha val="54000"/>
                    </a:srgbClr>
                  </a:solidFill>
                  <a:latin typeface="Segoe UI Semilight"/>
                </a:rPr>
                <a:t>01001010011101011101100111001111001110101101110</a:t>
              </a:r>
              <a:br>
                <a:rPr kumimoji="0" lang="en-US" sz="1765" dirty="0">
                  <a:solidFill>
                    <a:srgbClr val="FFFFFF">
                      <a:alpha val="54000"/>
                    </a:srgbClr>
                  </a:solidFill>
                  <a:latin typeface="Segoe UI Semilight"/>
                </a:rPr>
              </a:br>
              <a:r>
                <a:rPr kumimoji="0" lang="en-US" sz="1765" dirty="0">
                  <a:solidFill>
                    <a:srgbClr val="FFFFFF">
                      <a:alpha val="54000"/>
                    </a:srgbClr>
                  </a:solidFill>
                  <a:latin typeface="Segoe UI Semilight"/>
                </a:rPr>
                <a:t>10100111010111011001110011110011101011001011001</a:t>
              </a:r>
            </a:p>
          </p:txBody>
        </p:sp>
        <p:sp>
          <p:nvSpPr>
            <p:cNvPr id="60" name="Rectangle 59"/>
            <p:cNvSpPr/>
            <p:nvPr/>
          </p:nvSpPr>
          <p:spPr>
            <a:xfrm>
              <a:off x="481601" y="2819527"/>
              <a:ext cx="558016" cy="166998"/>
            </a:xfrm>
            <a:prstGeom prst="rect">
              <a:avLst/>
            </a:prstGeom>
          </p:spPr>
          <p:txBody>
            <a:bodyPr wrap="none">
              <a:spAutoFit/>
            </a:bodyPr>
            <a:lstStyle/>
            <a:p>
              <a:pPr defTabSz="914367">
                <a:defRPr/>
              </a:pPr>
              <a:r>
                <a:rPr kumimoji="0" lang="en-US" sz="1765" dirty="0">
                  <a:solidFill>
                    <a:srgbClr val="505050"/>
                  </a:solidFill>
                  <a:latin typeface="Segoe UI Semilight"/>
                </a:rPr>
                <a:t>データ</a:t>
              </a:r>
            </a:p>
          </p:txBody>
        </p:sp>
      </p:grpSp>
      <p:grpSp>
        <p:nvGrpSpPr>
          <p:cNvPr id="72" name="Group 71"/>
          <p:cNvGrpSpPr/>
          <p:nvPr/>
        </p:nvGrpSpPr>
        <p:grpSpPr>
          <a:xfrm>
            <a:off x="7717016" y="3066913"/>
            <a:ext cx="2216393" cy="1043318"/>
            <a:chOff x="7871758" y="3127914"/>
            <a:chExt cx="2260836" cy="1064239"/>
          </a:xfrm>
        </p:grpSpPr>
        <p:sp>
          <p:nvSpPr>
            <p:cNvPr id="61" name="Rectangle 60"/>
            <p:cNvSpPr/>
            <p:nvPr/>
          </p:nvSpPr>
          <p:spPr>
            <a:xfrm>
              <a:off x="8351837" y="312791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62" name="Rectangle 61"/>
            <p:cNvSpPr/>
            <p:nvPr/>
          </p:nvSpPr>
          <p:spPr>
            <a:xfrm>
              <a:off x="8351837" y="349133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63" name="Rectangle 62"/>
            <p:cNvSpPr/>
            <p:nvPr/>
          </p:nvSpPr>
          <p:spPr>
            <a:xfrm>
              <a:off x="8351837" y="385475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26" name="Rectangle 25"/>
            <p:cNvSpPr/>
            <p:nvPr/>
          </p:nvSpPr>
          <p:spPr>
            <a:xfrm>
              <a:off x="7871758" y="3497914"/>
              <a:ext cx="479838"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17" name="Parallelogram 16"/>
            <p:cNvSpPr/>
            <p:nvPr/>
          </p:nvSpPr>
          <p:spPr>
            <a:xfrm rot="16200000" flipH="1">
              <a:off x="7924817" y="3085821"/>
              <a:ext cx="374115" cy="471461"/>
            </a:xfrm>
            <a:prstGeom prst="parallelogram">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19" name="Parallelogram 18"/>
            <p:cNvSpPr/>
            <p:nvPr/>
          </p:nvSpPr>
          <p:spPr>
            <a:xfrm rot="5400000" flipH="1" flipV="1">
              <a:off x="7924817" y="3761129"/>
              <a:ext cx="374115" cy="471461"/>
            </a:xfrm>
            <a:prstGeom prst="parallelogram">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0" name="Rectangle 19"/>
            <p:cNvSpPr/>
            <p:nvPr/>
          </p:nvSpPr>
          <p:spPr>
            <a:xfrm>
              <a:off x="9723437" y="314272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1" name="Rectangle 20"/>
            <p:cNvSpPr/>
            <p:nvPr/>
          </p:nvSpPr>
          <p:spPr>
            <a:xfrm>
              <a:off x="9723437" y="350614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2" name="Rectangle 21"/>
            <p:cNvSpPr/>
            <p:nvPr/>
          </p:nvSpPr>
          <p:spPr>
            <a:xfrm>
              <a:off x="9723437" y="386956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grpSp>
      <p:sp useBgFill="1">
        <p:nvSpPr>
          <p:cNvPr id="71" name="Rectangle 70"/>
          <p:cNvSpPr/>
          <p:nvPr/>
        </p:nvSpPr>
        <p:spPr bwMode="auto">
          <a:xfrm>
            <a:off x="0" y="2383171"/>
            <a:ext cx="6076951" cy="27563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Arrow: Down 5"/>
          <p:cNvSpPr/>
          <p:nvPr/>
        </p:nvSpPr>
        <p:spPr>
          <a:xfrm>
            <a:off x="2569486" y="1417118"/>
            <a:ext cx="1021122" cy="4405866"/>
          </a:xfrm>
          <a:prstGeom prst="downArrow">
            <a:avLst>
              <a:gd name="adj1" fmla="val 50000"/>
              <a:gd name="adj2" fmla="val 36498"/>
            </a:avLst>
          </a:prstGeom>
          <a:solidFill>
            <a:schemeClr val="accent6">
              <a:lumMod val="20000"/>
              <a:lumOff val="80000"/>
            </a:schemeClr>
          </a:solidFill>
          <a:ln>
            <a:solidFill>
              <a:schemeClr val="bg1">
                <a:lumMod val="50000"/>
                <a:alpha val="5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defTabSz="914367">
              <a:defRPr/>
            </a:pPr>
            <a:endParaRPr kumimoji="0" lang="en-US" sz="1765" dirty="0">
              <a:solidFill>
                <a:srgbClr val="FFFFFF"/>
              </a:solidFill>
              <a:latin typeface="Segoe UI Semilight"/>
            </a:endParaRPr>
          </a:p>
        </p:txBody>
      </p:sp>
      <p:grpSp>
        <p:nvGrpSpPr>
          <p:cNvPr id="18" name="Group 17"/>
          <p:cNvGrpSpPr/>
          <p:nvPr/>
        </p:nvGrpSpPr>
        <p:grpSpPr>
          <a:xfrm>
            <a:off x="472134" y="2879302"/>
            <a:ext cx="4777242" cy="813564"/>
            <a:chOff x="481601" y="2763544"/>
            <a:chExt cx="4873036" cy="829878"/>
          </a:xfrm>
        </p:grpSpPr>
        <p:sp>
          <p:nvSpPr>
            <p:cNvPr id="11" name="Arrow: Right 10"/>
            <p:cNvSpPr/>
            <p:nvPr/>
          </p:nvSpPr>
          <p:spPr>
            <a:xfrm>
              <a:off x="554037" y="2950346"/>
              <a:ext cx="4800600" cy="643076"/>
            </a:xfrm>
            <a:prstGeom prst="rightArrow">
              <a:avLst/>
            </a:prstGeom>
            <a:solidFill>
              <a:schemeClr val="tx2">
                <a:lumMod val="75000"/>
              </a:schemeClr>
            </a:solidFill>
            <a:ln>
              <a:solidFill>
                <a:schemeClr val="tx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367">
                <a:defRPr/>
              </a:pPr>
              <a:r>
                <a:rPr kumimoji="0" lang="en-US" sz="1765" dirty="0">
                  <a:solidFill>
                    <a:srgbClr val="FFFFFF">
                      <a:alpha val="54000"/>
                    </a:srgbClr>
                  </a:solidFill>
                  <a:latin typeface="Segoe UI Semilight"/>
                </a:rPr>
                <a:t>1001010011101011101100111001111001110101</a:t>
              </a:r>
            </a:p>
          </p:txBody>
        </p:sp>
        <p:sp>
          <p:nvSpPr>
            <p:cNvPr id="5" name="Rectangle 4"/>
            <p:cNvSpPr/>
            <p:nvPr/>
          </p:nvSpPr>
          <p:spPr>
            <a:xfrm>
              <a:off x="481601" y="2763544"/>
              <a:ext cx="647934" cy="369332"/>
            </a:xfrm>
            <a:prstGeom prst="rect">
              <a:avLst/>
            </a:prstGeom>
          </p:spPr>
          <p:txBody>
            <a:bodyPr wrap="none">
              <a:spAutoFit/>
            </a:bodyPr>
            <a:lstStyle/>
            <a:p>
              <a:pPr defTabSz="914367">
                <a:defRPr/>
              </a:pPr>
              <a:r>
                <a:rPr kumimoji="0" lang="en-US" sz="1765" dirty="0">
                  <a:solidFill>
                    <a:srgbClr val="505050"/>
                  </a:solidFill>
                  <a:latin typeface="Segoe UI Semilight"/>
                </a:rPr>
                <a:t>データ</a:t>
              </a:r>
            </a:p>
          </p:txBody>
        </p:sp>
      </p:grpSp>
      <p:sp>
        <p:nvSpPr>
          <p:cNvPr id="7" name="Rectangle 6"/>
          <p:cNvSpPr/>
          <p:nvPr/>
        </p:nvSpPr>
        <p:spPr>
          <a:xfrm>
            <a:off x="2398248" y="1418708"/>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8" name="Rectangle 7"/>
          <p:cNvSpPr/>
          <p:nvPr/>
        </p:nvSpPr>
        <p:spPr>
          <a:xfrm>
            <a:off x="2398248" y="1807466"/>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9" name="Rectangle 8"/>
          <p:cNvSpPr/>
          <p:nvPr/>
        </p:nvSpPr>
        <p:spPr>
          <a:xfrm>
            <a:off x="2398248" y="2196225"/>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27" name="TextBox 26"/>
          <p:cNvSpPr txBox="1"/>
          <p:nvPr/>
        </p:nvSpPr>
        <p:spPr>
          <a:xfrm>
            <a:off x="1687036" y="5917988"/>
            <a:ext cx="2767058" cy="362072"/>
          </a:xfrm>
          <a:prstGeom prst="rect">
            <a:avLst/>
          </a:prstGeom>
          <a:noFill/>
        </p:spPr>
        <p:txBody>
          <a:bodyPr wrap="square" rtlCol="0">
            <a:spAutoFit/>
          </a:bodyPr>
          <a:lstStyle/>
          <a:p>
            <a:pPr algn="ctr" defTabSz="914367">
              <a:defRPr/>
            </a:pPr>
            <a:r>
              <a:rPr kumimoji="0" lang="en-US" sz="1765" dirty="0">
                <a:solidFill>
                  <a:srgbClr val="505050"/>
                </a:solidFill>
                <a:latin typeface="Segoe UI Semilight"/>
              </a:rPr>
              <a:t>CPU: 時間的計算</a:t>
            </a:r>
          </a:p>
        </p:txBody>
      </p:sp>
      <p:sp useBgFill="1">
        <p:nvSpPr>
          <p:cNvPr id="30" name="Rectangle 29"/>
          <p:cNvSpPr/>
          <p:nvPr/>
        </p:nvSpPr>
        <p:spPr bwMode="auto">
          <a:xfrm>
            <a:off x="1" y="2879301"/>
            <a:ext cx="543146" cy="726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p:cNvSpPr/>
          <p:nvPr/>
        </p:nvSpPr>
        <p:spPr bwMode="auto">
          <a:xfrm>
            <a:off x="1952812" y="2959481"/>
            <a:ext cx="2244990" cy="2180027"/>
          </a:xfrm>
          <a:prstGeom prst="rect">
            <a:avLst/>
          </a:prstGeom>
          <a:solidFill>
            <a:schemeClr val="tx2">
              <a:lumMod val="75000"/>
              <a:alpha val="6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CPU 対 FPGA</a:t>
            </a:r>
          </a:p>
        </p:txBody>
      </p:sp>
      <p:sp>
        <p:nvSpPr>
          <p:cNvPr id="29" name="Freeform 73"/>
          <p:cNvSpPr>
            <a:spLocks noChangeAspect="1" noEditPoints="1"/>
          </p:cNvSpPr>
          <p:nvPr/>
        </p:nvSpPr>
        <p:spPr bwMode="black">
          <a:xfrm>
            <a:off x="2341445" y="3315636"/>
            <a:ext cx="1467724" cy="146771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2745" dirty="0">
                <a:solidFill>
                  <a:srgbClr val="FFFFFF"/>
                </a:solidFill>
                <a:latin typeface="Segoe UI Semibold" panose="020B0702040204020203" pitchFamily="34" charset="0"/>
                <a:ea typeface="Segoe UI" pitchFamily="34" charset="0"/>
                <a:cs typeface="Segoe UI Semibold" panose="020B0702040204020203" pitchFamily="34" charset="0"/>
              </a:rPr>
              <a:t>CPU</a:t>
            </a:r>
          </a:p>
        </p:txBody>
      </p:sp>
      <p:sp>
        <p:nvSpPr>
          <p:cNvPr id="73" name="TextBox 72"/>
          <p:cNvSpPr txBox="1"/>
          <p:nvPr/>
        </p:nvSpPr>
        <p:spPr>
          <a:xfrm>
            <a:off x="5470439" y="4037014"/>
            <a:ext cx="1187353" cy="941386"/>
          </a:xfrm>
          <a:prstGeom prst="rect">
            <a:avLst/>
          </a:prstGeom>
          <a:noFill/>
        </p:spPr>
        <p:txBody>
          <a:bodyPr wrap="square" lIns="179285" tIns="143428" rIns="179285" bIns="143428" rtlCol="0">
            <a:spAutoFit/>
          </a:bodyPr>
          <a:lstStyle/>
          <a:p>
            <a:pPr defTabSz="914367">
              <a:lnSpc>
                <a:spcPct val="90000"/>
              </a:lnSpc>
              <a:spcAft>
                <a:spcPts val="588"/>
              </a:spcAft>
              <a:defRPr/>
            </a:pPr>
            <a:r>
              <a:rPr kumimoji="0" lang="en-US" sz="4705" b="1"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対.</a:t>
            </a:r>
          </a:p>
        </p:txBody>
      </p:sp>
      <p:sp>
        <p:nvSpPr>
          <p:cNvPr id="10" name="Rectangle 9"/>
          <p:cNvSpPr/>
          <p:nvPr/>
        </p:nvSpPr>
        <p:spPr>
          <a:xfrm>
            <a:off x="2398248" y="2585459"/>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Tree>
    <p:extLst>
      <p:ext uri="{BB962C8B-B14F-4D97-AF65-F5344CB8AC3E}">
        <p14:creationId xmlns:p14="http://schemas.microsoft.com/office/powerpoint/2010/main" val="174406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1+#ppt_w/2"/>
                                          </p:val>
                                        </p:tav>
                                        <p:tav tm="100000">
                                          <p:val>
                                            <p:strVal val="#ppt_x"/>
                                          </p:val>
                                        </p:tav>
                                      </p:tavLst>
                                    </p:anim>
                                    <p:anim calcmode="lin" valueType="num">
                                      <p:cBhvr additive="base">
                                        <p:cTn id="16" dur="500" fill="hold"/>
                                        <p:tgtEl>
                                          <p:spTgt spid="7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47" presetClass="entr" presetSubtype="0" fill="hold" grpId="0" nodeType="afterEffect">
                                  <p:stCondLst>
                                    <p:cond delay="0"/>
                                  </p:stCondLst>
                                  <p:iterate type="lt">
                                    <p:tmPct val="0"/>
                                  </p:iterate>
                                  <p:childTnLst>
                                    <p:set>
                                      <p:cBhvr>
                                        <p:cTn id="28" dur="1" fill="hold">
                                          <p:stCondLst>
                                            <p:cond delay="0"/>
                                          </p:stCondLst>
                                        </p:cTn>
                                        <p:tgtEl>
                                          <p:spTgt spid="10"/>
                                        </p:tgtEl>
                                        <p:attrNameLst>
                                          <p:attrName>style.visibility</p:attrName>
                                        </p:attrNameLst>
                                      </p:cBhvr>
                                      <p:to>
                                        <p:strVal val="visible"/>
                                      </p:to>
                                    </p:set>
                                    <p:animEffect transition="in" filter="fade">
                                      <p:cBhvr>
                                        <p:cTn id="29" dur="750"/>
                                        <p:tgtEl>
                                          <p:spTgt spid="10"/>
                                        </p:tgtEl>
                                      </p:cBhvr>
                                    </p:animEffect>
                                    <p:anim calcmode="lin" valueType="num">
                                      <p:cBhvr>
                                        <p:cTn id="30" dur="750" fill="hold"/>
                                        <p:tgtEl>
                                          <p:spTgt spid="10"/>
                                        </p:tgtEl>
                                        <p:attrNameLst>
                                          <p:attrName>ppt_x</p:attrName>
                                        </p:attrNameLst>
                                      </p:cBhvr>
                                      <p:tavLst>
                                        <p:tav tm="0">
                                          <p:val>
                                            <p:strVal val="#ppt_x"/>
                                          </p:val>
                                        </p:tav>
                                        <p:tav tm="100000">
                                          <p:val>
                                            <p:strVal val="#ppt_x"/>
                                          </p:val>
                                        </p:tav>
                                      </p:tavLst>
                                    </p:anim>
                                    <p:anim calcmode="lin" valueType="num">
                                      <p:cBhvr>
                                        <p:cTn id="31" dur="750" fill="hold"/>
                                        <p:tgtEl>
                                          <p:spTgt spid="1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750"/>
                                        <p:tgtEl>
                                          <p:spTgt spid="9"/>
                                        </p:tgtEl>
                                      </p:cBhvr>
                                    </p:animEffect>
                                    <p:anim calcmode="lin" valueType="num">
                                      <p:cBhvr>
                                        <p:cTn id="35" dur="750" fill="hold"/>
                                        <p:tgtEl>
                                          <p:spTgt spid="9"/>
                                        </p:tgtEl>
                                        <p:attrNameLst>
                                          <p:attrName>ppt_x</p:attrName>
                                        </p:attrNameLst>
                                      </p:cBhvr>
                                      <p:tavLst>
                                        <p:tav tm="0">
                                          <p:val>
                                            <p:strVal val="#ppt_x"/>
                                          </p:val>
                                        </p:tav>
                                        <p:tav tm="100000">
                                          <p:val>
                                            <p:strVal val="#ppt_x"/>
                                          </p:val>
                                        </p:tav>
                                      </p:tavLst>
                                    </p:anim>
                                    <p:anim calcmode="lin" valueType="num">
                                      <p:cBhvr>
                                        <p:cTn id="36" dur="750" fill="hold"/>
                                        <p:tgtEl>
                                          <p:spTgt spid="9"/>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750"/>
                                        <p:tgtEl>
                                          <p:spTgt spid="8"/>
                                        </p:tgtEl>
                                      </p:cBhvr>
                                    </p:animEffect>
                                    <p:anim calcmode="lin" valueType="num">
                                      <p:cBhvr>
                                        <p:cTn id="40" dur="750" fill="hold"/>
                                        <p:tgtEl>
                                          <p:spTgt spid="8"/>
                                        </p:tgtEl>
                                        <p:attrNameLst>
                                          <p:attrName>ppt_x</p:attrName>
                                        </p:attrNameLst>
                                      </p:cBhvr>
                                      <p:tavLst>
                                        <p:tav tm="0">
                                          <p:val>
                                            <p:strVal val="#ppt_x"/>
                                          </p:val>
                                        </p:tav>
                                        <p:tav tm="100000">
                                          <p:val>
                                            <p:strVal val="#ppt_x"/>
                                          </p:val>
                                        </p:tav>
                                      </p:tavLst>
                                    </p:anim>
                                    <p:anim calcmode="lin" valueType="num">
                                      <p:cBhvr>
                                        <p:cTn id="41" dur="750" fill="hold"/>
                                        <p:tgtEl>
                                          <p:spTgt spid="8"/>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75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750"/>
                                        <p:tgtEl>
                                          <p:spTgt spid="7"/>
                                        </p:tgtEl>
                                      </p:cBhvr>
                                    </p:animEffect>
                                    <p:anim calcmode="lin" valueType="num">
                                      <p:cBhvr>
                                        <p:cTn id="45" dur="750" fill="hold"/>
                                        <p:tgtEl>
                                          <p:spTgt spid="7"/>
                                        </p:tgtEl>
                                        <p:attrNameLst>
                                          <p:attrName>ppt_x</p:attrName>
                                        </p:attrNameLst>
                                      </p:cBhvr>
                                      <p:tavLst>
                                        <p:tav tm="0">
                                          <p:val>
                                            <p:strVal val="#ppt_x"/>
                                          </p:val>
                                        </p:tav>
                                        <p:tav tm="100000">
                                          <p:val>
                                            <p:strVal val="#ppt_x"/>
                                          </p:val>
                                        </p:tav>
                                      </p:tavLst>
                                    </p:anim>
                                    <p:anim calcmode="lin" valueType="num">
                                      <p:cBhvr>
                                        <p:cTn id="46" dur="750" fill="hold"/>
                                        <p:tgtEl>
                                          <p:spTgt spid="7"/>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42" presetClass="path" presetSubtype="0" accel="50000" decel="50000" fill="hold" grpId="1" nodeType="afterEffect">
                                  <p:stCondLst>
                                    <p:cond delay="0"/>
                                  </p:stCondLst>
                                  <p:iterate type="lt">
                                    <p:tmPct val="0"/>
                                  </p:iterate>
                                  <p:childTnLst>
                                    <p:animMotion origin="layout" path="M -9.06306E-7 7.85293E-7 L -9.06306E-7 0.09305 " pathEditMode="relative" rAng="0" ptsTypes="AA">
                                      <p:cBhvr>
                                        <p:cTn id="49" dur="2000" fill="hold"/>
                                        <p:tgtEl>
                                          <p:spTgt spid="10"/>
                                        </p:tgtEl>
                                        <p:attrNameLst>
                                          <p:attrName>ppt_x</p:attrName>
                                          <p:attrName>ppt_y</p:attrName>
                                        </p:attrNameLst>
                                      </p:cBhvr>
                                      <p:rCtr x="0" y="4653"/>
                                    </p:animMotion>
                                  </p:childTnLst>
                                </p:cTn>
                              </p:par>
                              <p:par>
                                <p:cTn id="50" presetID="1" presetClass="emph" presetSubtype="2" fill="hold" nodeType="withEffect">
                                  <p:stCondLst>
                                    <p:cond delay="500"/>
                                  </p:stCondLst>
                                  <p:iterate type="lt">
                                    <p:tmPct val="0"/>
                                  </p:iterate>
                                  <p:childTnLst>
                                    <p:animClr clrSpc="rgb" dir="cw">
                                      <p:cBhvr>
                                        <p:cTn id="51" dur="1500" fill="hold"/>
                                        <p:tgtEl>
                                          <p:spTgt spid="10"/>
                                        </p:tgtEl>
                                        <p:attrNameLst>
                                          <p:attrName>fillcolor</p:attrName>
                                        </p:attrNameLst>
                                      </p:cBhvr>
                                      <p:to>
                                        <a:srgbClr val="FFB900"/>
                                      </p:to>
                                    </p:animClr>
                                    <p:set>
                                      <p:cBhvr>
                                        <p:cTn id="52" dur="1500" fill="hold"/>
                                        <p:tgtEl>
                                          <p:spTgt spid="10"/>
                                        </p:tgtEl>
                                        <p:attrNameLst>
                                          <p:attrName>fill.type</p:attrName>
                                        </p:attrNameLst>
                                      </p:cBhvr>
                                      <p:to>
                                        <p:strVal val="solid"/>
                                      </p:to>
                                    </p:set>
                                    <p:set>
                                      <p:cBhvr>
                                        <p:cTn id="53" dur="1500" fill="hold"/>
                                        <p:tgtEl>
                                          <p:spTgt spid="10"/>
                                        </p:tgtEl>
                                        <p:attrNameLst>
                                          <p:attrName>fill.on</p:attrName>
                                        </p:attrNameLst>
                                      </p:cBhvr>
                                      <p:to>
                                        <p:strVal val="true"/>
                                      </p:to>
                                    </p:set>
                                  </p:childTnLst>
                                </p:cTn>
                              </p:par>
                              <p:par>
                                <p:cTn id="54" presetID="7" presetClass="emph" presetSubtype="2" fill="hold" nodeType="withEffect">
                                  <p:stCondLst>
                                    <p:cond delay="500"/>
                                  </p:stCondLst>
                                  <p:childTnLst>
                                    <p:animClr clrSpc="rgb" dir="cw">
                                      <p:cBhvr>
                                        <p:cTn id="55" dur="1500" fill="hold"/>
                                        <p:tgtEl>
                                          <p:spTgt spid="10"/>
                                        </p:tgtEl>
                                        <p:attrNameLst>
                                          <p:attrName>stroke.color</p:attrName>
                                        </p:attrNameLst>
                                      </p:cBhvr>
                                      <p:to>
                                        <a:srgbClr val="FFB900"/>
                                      </p:to>
                                    </p:animClr>
                                    <p:set>
                                      <p:cBhvr>
                                        <p:cTn id="56" dur="1500" fill="hold"/>
                                        <p:tgtEl>
                                          <p:spTgt spid="10"/>
                                        </p:tgtEl>
                                        <p:attrNameLst>
                                          <p:attrName>stroke.on</p:attrName>
                                        </p:attrNameLst>
                                      </p:cBhvr>
                                      <p:to>
                                        <p:strVal val="true"/>
                                      </p:to>
                                    </p:set>
                                  </p:childTnLst>
                                </p:cTn>
                              </p:par>
                            </p:childTnLst>
                          </p:cTn>
                        </p:par>
                        <p:par>
                          <p:cTn id="57" fill="hold">
                            <p:stCondLst>
                              <p:cond delay="4000"/>
                            </p:stCondLst>
                            <p:childTnLst>
                              <p:par>
                                <p:cTn id="58" presetID="2" presetClass="entr" presetSubtype="8" decel="10000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0-#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decel="100000" fill="hold" nodeType="click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additive="base">
                                        <p:cTn id="70" dur="500" fill="hold"/>
                                        <p:tgtEl>
                                          <p:spTgt spid="58"/>
                                        </p:tgtEl>
                                        <p:attrNameLst>
                                          <p:attrName>ppt_x</p:attrName>
                                        </p:attrNameLst>
                                      </p:cBhvr>
                                      <p:tavLst>
                                        <p:tav tm="0">
                                          <p:val>
                                            <p:strVal val="0-#ppt_w/2"/>
                                          </p:val>
                                        </p:tav>
                                        <p:tav tm="100000">
                                          <p:val>
                                            <p:strVal val="#ppt_x"/>
                                          </p:val>
                                        </p:tav>
                                      </p:tavLst>
                                    </p:anim>
                                    <p:anim calcmode="lin" valueType="num">
                                      <p:cBhvr additive="base">
                                        <p:cTn id="71" dur="500" fill="hold"/>
                                        <p:tgtEl>
                                          <p:spTgt spid="58"/>
                                        </p:tgtEl>
                                        <p:attrNameLst>
                                          <p:attrName>ppt_y</p:attrName>
                                        </p:attrNameLst>
                                      </p:cBhvr>
                                      <p:tavLst>
                                        <p:tav tm="0">
                                          <p:val>
                                            <p:strVal val="#ppt_y"/>
                                          </p:val>
                                        </p:tav>
                                        <p:tav tm="100000">
                                          <p:val>
                                            <p:strVal val="#ppt_y"/>
                                          </p:val>
                                        </p:tav>
                                      </p:tavLst>
                                    </p:anim>
                                  </p:childTnLst>
                                </p:cTn>
                              </p:par>
                              <p:par>
                                <p:cTn id="72" presetID="22" presetClass="entr" presetSubtype="8"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wipe(left)">
                                      <p:cBhvr>
                                        <p:cTn id="74" dur="500"/>
                                        <p:tgtEl>
                                          <p:spTgt spid="7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7" grpId="0" animBg="1"/>
      <p:bldP spid="8" grpId="0" animBg="1"/>
      <p:bldP spid="9" grpId="0" animBg="1"/>
      <p:bldP spid="27" grpId="0"/>
      <p:bldP spid="3" grpId="0" animBg="1"/>
      <p:bldP spid="29" grpId="0" animBg="1"/>
      <p:bldP spid="73" grpId="0"/>
      <p:bldP spid="10" grpId="0" animBg="1"/>
      <p:bldP spid="1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D289E-BEAD-40B6-93A3-A4155ADFBAA3}"/>
              </a:ext>
            </a:extLst>
          </p:cNvPr>
          <p:cNvSpPr>
            <a:spLocks noGrp="1"/>
          </p:cNvSpPr>
          <p:nvPr>
            <p:ph type="title"/>
          </p:nvPr>
        </p:nvSpPr>
        <p:spPr/>
        <p:txBody>
          <a:bodyPr/>
          <a:lstStyle/>
          <a:p>
            <a:r>
              <a:rPr kumimoji="1" lang="ja-JP" altLang="en-US" dirty="0"/>
              <a:t>まさか</a:t>
            </a:r>
            <a:r>
              <a:rPr kumimoji="1" lang="en-US" altLang="ja-JP" dirty="0"/>
              <a:t>…</a:t>
            </a:r>
            <a:endParaRPr kumimoji="1" lang="ja-JP" altLang="en-US" dirty="0"/>
          </a:p>
        </p:txBody>
      </p:sp>
      <p:pic>
        <p:nvPicPr>
          <p:cNvPr id="4" name="図 3">
            <a:extLst>
              <a:ext uri="{FF2B5EF4-FFF2-40B4-BE49-F238E27FC236}">
                <a16:creationId xmlns:a16="http://schemas.microsoft.com/office/drawing/2014/main" id="{8DC15C9B-5316-4253-9407-74A159020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8839" y="4509019"/>
            <a:ext cx="1974321" cy="1974321"/>
          </a:xfrm>
          <a:prstGeom prst="rect">
            <a:avLst/>
          </a:prstGeom>
        </p:spPr>
      </p:pic>
      <p:sp>
        <p:nvSpPr>
          <p:cNvPr id="5" name="テキスト ボックス 4">
            <a:extLst>
              <a:ext uri="{FF2B5EF4-FFF2-40B4-BE49-F238E27FC236}">
                <a16:creationId xmlns:a16="http://schemas.microsoft.com/office/drawing/2014/main" id="{1C919ADF-D8C9-4151-971B-C1FAB47B18E6}"/>
              </a:ext>
            </a:extLst>
          </p:cNvPr>
          <p:cNvSpPr txBox="1"/>
          <p:nvPr/>
        </p:nvSpPr>
        <p:spPr>
          <a:xfrm>
            <a:off x="7382979" y="5229200"/>
            <a:ext cx="2242518"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1 Instance</a:t>
            </a:r>
            <a:endParaRPr kumimoji="1" lang="ja-JP" altLang="en-US" sz="2400" dirty="0" err="1">
              <a:gradFill>
                <a:gsLst>
                  <a:gs pos="2917">
                    <a:schemeClr val="tx1"/>
                  </a:gs>
                  <a:gs pos="30000">
                    <a:schemeClr val="tx1"/>
                  </a:gs>
                </a:gsLst>
                <a:lin ang="5400000" scaled="0"/>
              </a:gradFill>
            </a:endParaRPr>
          </a:p>
        </p:txBody>
      </p:sp>
      <p:pic>
        <p:nvPicPr>
          <p:cNvPr id="6" name="Picture 24">
            <a:extLst>
              <a:ext uri="{FF2B5EF4-FFF2-40B4-BE49-F238E27FC236}">
                <a16:creationId xmlns:a16="http://schemas.microsoft.com/office/drawing/2014/main" id="{4EBEF50D-881B-488D-B31D-6C486A08329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43416" y="3885199"/>
            <a:ext cx="292034" cy="31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4">
            <a:extLst>
              <a:ext uri="{FF2B5EF4-FFF2-40B4-BE49-F238E27FC236}">
                <a16:creationId xmlns:a16="http://schemas.microsoft.com/office/drawing/2014/main" id="{4498ADDE-B2CF-49F6-95ED-B5C782F71C1B}"/>
              </a:ext>
            </a:extLst>
          </p:cNvPr>
          <p:cNvSpPr/>
          <p:nvPr/>
        </p:nvSpPr>
        <p:spPr>
          <a:xfrm>
            <a:off x="5464801" y="4292995"/>
            <a:ext cx="1262397"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TensorFlow</a:t>
            </a:r>
          </a:p>
        </p:txBody>
      </p:sp>
      <p:pic>
        <p:nvPicPr>
          <p:cNvPr id="8" name="Picture 69">
            <a:extLst>
              <a:ext uri="{FF2B5EF4-FFF2-40B4-BE49-F238E27FC236}">
                <a16:creationId xmlns:a16="http://schemas.microsoft.com/office/drawing/2014/main" id="{CA1F4B56-8B82-4BC0-B3F3-DC7D7E1269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3416" y="3065157"/>
            <a:ext cx="286848" cy="280328"/>
          </a:xfrm>
          <a:prstGeom prst="rect">
            <a:avLst/>
          </a:prstGeom>
        </p:spPr>
      </p:pic>
      <p:sp>
        <p:nvSpPr>
          <p:cNvPr id="9" name="Rectangle 70">
            <a:extLst>
              <a:ext uri="{FF2B5EF4-FFF2-40B4-BE49-F238E27FC236}">
                <a16:creationId xmlns:a16="http://schemas.microsoft.com/office/drawing/2014/main" id="{DBF44380-0931-41C0-865A-1306ED95234D}"/>
              </a:ext>
            </a:extLst>
          </p:cNvPr>
          <p:cNvSpPr/>
          <p:nvPr/>
        </p:nvSpPr>
        <p:spPr>
          <a:xfrm>
            <a:off x="5782366" y="3431414"/>
            <a:ext cx="60894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Keras</a:t>
            </a:r>
          </a:p>
        </p:txBody>
      </p:sp>
      <p:pic>
        <p:nvPicPr>
          <p:cNvPr id="11" name="グラフィックス 10">
            <a:extLst>
              <a:ext uri="{FF2B5EF4-FFF2-40B4-BE49-F238E27FC236}">
                <a16:creationId xmlns:a16="http://schemas.microsoft.com/office/drawing/2014/main" id="{9F9FEA1E-2F30-4358-99FE-A7D498F242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4500" y="1768442"/>
            <a:ext cx="2682999" cy="792469"/>
          </a:xfrm>
          <a:prstGeom prst="rect">
            <a:avLst/>
          </a:prstGeom>
        </p:spPr>
      </p:pic>
    </p:spTree>
    <p:extLst>
      <p:ext uri="{BB962C8B-B14F-4D97-AF65-F5344CB8AC3E}">
        <p14:creationId xmlns:p14="http://schemas.microsoft.com/office/powerpoint/2010/main" val="1552860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Rectangle 698"/>
          <p:cNvSpPr/>
          <p:nvPr/>
        </p:nvSpPr>
        <p:spPr bwMode="auto">
          <a:xfrm>
            <a:off x="7039378" y="2457873"/>
            <a:ext cx="4509874" cy="371065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p:cNvGrpSpPr/>
          <p:nvPr/>
        </p:nvGrpSpPr>
        <p:grpSpPr>
          <a:xfrm>
            <a:off x="1479225" y="4094086"/>
            <a:ext cx="4783460" cy="1694801"/>
            <a:chOff x="655637" y="4106862"/>
            <a:chExt cx="4879378" cy="1728785"/>
          </a:xfrm>
          <a:solidFill>
            <a:schemeClr val="bg1">
              <a:lumMod val="75000"/>
            </a:schemeClr>
          </a:solidFill>
          <a:scene3d>
            <a:camera prst="orthographicFront">
              <a:rot lat="17099985" lon="21599989" rev="0"/>
            </a:camera>
            <a:lightRig rig="threePt" dir="t"/>
          </a:scene3d>
        </p:grpSpPr>
        <p:sp>
          <p:nvSpPr>
            <p:cNvPr id="359" name="Oval 358"/>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0" name="Oval 359"/>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1" name="Oval 360"/>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2" name="Oval 361"/>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Oval 362"/>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Oval 363"/>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Oval 364"/>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6" name="Oval 365"/>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7" name="Oval 366"/>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8" name="Oval 367"/>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9" name="Oval 368"/>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Oval 369"/>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1" name="Oval 370"/>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2" name="Oval 371"/>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3" name="Oval 372"/>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4" name="Oval 373"/>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5" name="Oval 374"/>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6" name="Oval 375"/>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7" name="Oval 376"/>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8" name="Oval 377"/>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Oval 378"/>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0" name="Oval 379"/>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1" name="Oval 380"/>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2" name="Oval 381"/>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3" name="Oval 382"/>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4" name="Oval 383"/>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5" name="Oval 384"/>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6" name="Oval 385"/>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7" name="Oval 386"/>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8" name="Oval 387"/>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0" name="Oval 389"/>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1" name="Oval 390"/>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2" name="Oval 391"/>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3" name="Oval 392"/>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4" name="Oval 393"/>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5" name="Oval 394"/>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7" name="Oval 396"/>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8" name="Oval 397"/>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9" name="Oval 398"/>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0" name="Oval 399"/>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1" name="Oval 400"/>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5" name="Oval 514"/>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6" name="Oval 515"/>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7" name="Oval 516"/>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8" name="Oval 517"/>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9" name="Oval 518"/>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0" name="Oval 519"/>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1" name="Oval 520"/>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2" name="Oval 521"/>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3" name="Oval 522"/>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4" name="Oval 523"/>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5" name="Oval 524"/>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6" name="Oval 525"/>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7" name="Oval 526"/>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8" name="Oval 527"/>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9" name="Oval 528"/>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0" name="Oval 529"/>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Oval 530"/>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2" name="Oval 531"/>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3" name="Oval 532"/>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4" name="Oval 533"/>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5" name="Oval 534"/>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6" name="Oval 535"/>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7" name="Oval 536"/>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8" name="Oval 537"/>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9" name="Oval 538"/>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0" name="Oval 539"/>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1" name="Oval 540"/>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2" name="Oval 541"/>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3" name="Oval 542"/>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5" name="Oval 564"/>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6" name="Oval 565"/>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7" name="Oval 566"/>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8" name="Oval 567"/>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9" name="Oval 568"/>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0" name="Oval 569"/>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1" name="Oval 570"/>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2" name="Oval 571"/>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3" name="Oval 572"/>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4" name="Oval 573"/>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5" name="Oval 574"/>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6" name="Oval 575"/>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7" name="Oval 576"/>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8" name="Oval 577"/>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9" name="Oval 578"/>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0" name="Oval 579"/>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1" name="Oval 580"/>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2" name="Oval 581"/>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3" name="Oval 582"/>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Title 2"/>
          <p:cNvSpPr>
            <a:spLocks noGrp="1"/>
          </p:cNvSpPr>
          <p:nvPr>
            <p:ph type="title"/>
          </p:nvPr>
        </p:nvSpPr>
        <p:spPr/>
        <p:txBody>
          <a:bodyPr/>
          <a:lstStyle/>
          <a:p>
            <a:r>
              <a:rPr lang="en-US" altLang="ja-JP" sz="4705" dirty="0">
                <a:latin typeface="Yu Gothic UI Light" panose="020B0300000000000000" pitchFamily="50" charset="-128"/>
                <a:ea typeface="Yu Gothic UI Light" panose="020B0300000000000000" pitchFamily="50" charset="-128"/>
              </a:rPr>
              <a:t>FPGA</a:t>
            </a:r>
            <a:r>
              <a:rPr lang="ja-JP" altLang="en-US" sz="4705" dirty="0">
                <a:latin typeface="Yu Gothic UI Light" panose="020B0300000000000000" pitchFamily="50" charset="-128"/>
                <a:ea typeface="Yu Gothic UI Light" panose="020B0300000000000000" pitchFamily="50" charset="-128"/>
              </a:rPr>
              <a:t>によるハードウェアマイクロサービス</a:t>
            </a:r>
            <a:endParaRPr lang="en-US" sz="4705" dirty="0">
              <a:latin typeface="Yu Gothic UI Light" panose="020B0300000000000000" pitchFamily="50" charset="-128"/>
              <a:ea typeface="Yu Gothic UI Light" panose="020B0300000000000000" pitchFamily="50" charset="-128"/>
            </a:endParaRPr>
          </a:p>
        </p:txBody>
      </p:sp>
      <p:grpSp>
        <p:nvGrpSpPr>
          <p:cNvPr id="133" name="Group 132"/>
          <p:cNvGrpSpPr/>
          <p:nvPr/>
        </p:nvGrpSpPr>
        <p:grpSpPr>
          <a:xfrm>
            <a:off x="642749" y="4549531"/>
            <a:ext cx="4783460" cy="1694801"/>
            <a:chOff x="655637" y="4106862"/>
            <a:chExt cx="4879378" cy="1728785"/>
          </a:xfrm>
          <a:solidFill>
            <a:schemeClr val="bg1">
              <a:lumMod val="75000"/>
            </a:schemeClr>
          </a:solidFill>
          <a:scene3d>
            <a:camera prst="orthographicFront">
              <a:rot lat="17099985" lon="21599989" rev="0"/>
            </a:camera>
            <a:lightRig rig="threePt" dir="t"/>
          </a:scene3d>
        </p:grpSpPr>
        <p:sp>
          <p:nvSpPr>
            <p:cNvPr id="4" name="Oval 3"/>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Oval 4"/>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Oval 5"/>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Oval 6"/>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Oval 7"/>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Oval 8"/>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Oval 9"/>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Oval 12"/>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13"/>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Oval 14"/>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Oval 15"/>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Oval 16"/>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17"/>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Oval 22"/>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Oval 23"/>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Oval 24"/>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Oval 25"/>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Oval 28"/>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Oval 29"/>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Oval 30"/>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Oval 31"/>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Oval 32"/>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Oval 34"/>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Oval 38"/>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Oval 39"/>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Oval 6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Oval 7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Oval 7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Oval 7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Oval 9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Oval 9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Oval 9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Oval 103"/>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Oval 104"/>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Oval 105"/>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Oval 106"/>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Oval 108"/>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Oval 109"/>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Oval 110"/>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Oval 111"/>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Oval 112"/>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Oval 114"/>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Oval 116"/>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Oval 117"/>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Oval 121"/>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Oval 126"/>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Oval 128"/>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Oval 130"/>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9" name="Group 138"/>
          <p:cNvGrpSpPr/>
          <p:nvPr/>
        </p:nvGrpSpPr>
        <p:grpSpPr>
          <a:xfrm>
            <a:off x="631630" y="5670063"/>
            <a:ext cx="3971117" cy="488470"/>
            <a:chOff x="949094" y="5630862"/>
            <a:chExt cx="4323576" cy="531825"/>
          </a:xfrm>
        </p:grpSpPr>
        <p:sp>
          <p:nvSpPr>
            <p:cNvPr id="134" name="Freeform 111"/>
            <p:cNvSpPr>
              <a:spLocks noChangeAspect="1"/>
            </p:cNvSpPr>
            <p:nvPr/>
          </p:nvSpPr>
          <p:spPr bwMode="black">
            <a:xfrm>
              <a:off x="949094"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Freeform 111"/>
            <p:cNvSpPr>
              <a:spLocks noChangeAspect="1"/>
            </p:cNvSpPr>
            <p:nvPr/>
          </p:nvSpPr>
          <p:spPr bwMode="black">
            <a:xfrm>
              <a:off x="1824141"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Freeform 111"/>
            <p:cNvSpPr>
              <a:spLocks noChangeAspect="1"/>
            </p:cNvSpPr>
            <p:nvPr/>
          </p:nvSpPr>
          <p:spPr bwMode="black">
            <a:xfrm>
              <a:off x="2699188"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Freeform 111"/>
            <p:cNvSpPr>
              <a:spLocks noChangeAspect="1"/>
            </p:cNvSpPr>
            <p:nvPr/>
          </p:nvSpPr>
          <p:spPr bwMode="black">
            <a:xfrm>
              <a:off x="3574235"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Freeform 111"/>
            <p:cNvSpPr>
              <a:spLocks noChangeAspect="1"/>
            </p:cNvSpPr>
            <p:nvPr/>
          </p:nvSpPr>
          <p:spPr bwMode="black">
            <a:xfrm>
              <a:off x="4449284"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74" name="Parallelogram 773"/>
          <p:cNvSpPr/>
          <p:nvPr/>
        </p:nvSpPr>
        <p:spPr bwMode="auto">
          <a:xfrm>
            <a:off x="1971552" y="5216181"/>
            <a:ext cx="1616920" cy="314632"/>
          </a:xfrm>
          <a:prstGeom prst="parallelogram">
            <a:avLst>
              <a:gd name="adj" fmla="val 194851"/>
            </a:avLst>
          </a:prstGeom>
          <a:solidFill>
            <a:schemeClr val="bg1">
              <a:alpha val="51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5" name="Rectangle 774"/>
          <p:cNvSpPr/>
          <p:nvPr/>
        </p:nvSpPr>
        <p:spPr>
          <a:xfrm>
            <a:off x="2317487" y="5167051"/>
            <a:ext cx="1033493" cy="392245"/>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Web search ranking</a:t>
            </a:r>
          </a:p>
        </p:txBody>
      </p:sp>
      <p:pic>
        <p:nvPicPr>
          <p:cNvPr id="872" name="Picture 871"/>
          <p:cNvPicPr>
            <a:picLocks noChangeAspect="1"/>
          </p:cNvPicPr>
          <p:nvPr/>
        </p:nvPicPr>
        <p:blipFill>
          <a:blip r:embed="rId3"/>
          <a:stretch>
            <a:fillRect/>
          </a:stretch>
        </p:blipFill>
        <p:spPr>
          <a:xfrm>
            <a:off x="5326643" y="4315912"/>
            <a:ext cx="251021" cy="866619"/>
          </a:xfrm>
          <a:prstGeom prst="rect">
            <a:avLst/>
          </a:prstGeom>
        </p:spPr>
      </p:pic>
      <p:sp>
        <p:nvSpPr>
          <p:cNvPr id="141" name="Rectangle 140"/>
          <p:cNvSpPr/>
          <p:nvPr/>
        </p:nvSpPr>
        <p:spPr>
          <a:xfrm>
            <a:off x="527567" y="6179541"/>
            <a:ext cx="3106587" cy="280605"/>
          </a:xfrm>
          <a:prstGeom prst="rect">
            <a:avLst/>
          </a:prstGeom>
        </p:spPr>
        <p:txBody>
          <a:bodyPr wrap="none">
            <a:spAutoFit/>
          </a:bodyPr>
          <a:lstStyle/>
          <a:p>
            <a:pPr defTabSz="914367">
              <a:lnSpc>
                <a:spcPct val="90000"/>
              </a:lnSpc>
              <a:spcAft>
                <a:spcPts val="575"/>
              </a:spcAft>
              <a:defRPr/>
            </a:pPr>
            <a:r>
              <a:rPr lang="en-US" sz="1372" dirty="0">
                <a:solidFill>
                  <a:srgbClr val="505050">
                    <a:lumMod val="75000"/>
                  </a:srgbClr>
                </a:solidFill>
                <a:latin typeface="Segoe UI Semilight"/>
              </a:rPr>
              <a:t>Traditional software (CPU) server plane</a:t>
            </a:r>
          </a:p>
        </p:txBody>
      </p:sp>
      <p:sp>
        <p:nvSpPr>
          <p:cNvPr id="356" name="Freeform: Shape 355"/>
          <p:cNvSpPr/>
          <p:nvPr/>
        </p:nvSpPr>
        <p:spPr bwMode="auto">
          <a:xfrm rot="9060000">
            <a:off x="571087" y="3456606"/>
            <a:ext cx="5784830" cy="2656383"/>
          </a:xfrm>
          <a:custGeom>
            <a:avLst/>
            <a:gdLst>
              <a:gd name="connsiteX0" fmla="*/ 4527660 w 4926308"/>
              <a:gd name="connsiteY0" fmla="*/ 2687627 h 2687627"/>
              <a:gd name="connsiteX1" fmla="*/ 985412 w 4926308"/>
              <a:gd name="connsiteY1" fmla="*/ 724127 h 2687627"/>
              <a:gd name="connsiteX2" fmla="*/ 1384060 w 4926308"/>
              <a:gd name="connsiteY2" fmla="*/ 4947 h 2687627"/>
              <a:gd name="connsiteX3" fmla="*/ 4926308 w 4926308"/>
              <a:gd name="connsiteY3" fmla="*/ 1968447 h 2687627"/>
              <a:gd name="connsiteX4" fmla="*/ 0 w 4926308"/>
              <a:gd name="connsiteY4" fmla="*/ 722312 h 2687627"/>
              <a:gd name="connsiteX5" fmla="*/ 398796 w 4926308"/>
              <a:gd name="connsiteY5" fmla="*/ 0 h 2687627"/>
              <a:gd name="connsiteX6" fmla="*/ 1382456 w 4926308"/>
              <a:gd name="connsiteY6" fmla="*/ 0 h 2687627"/>
              <a:gd name="connsiteX7" fmla="*/ 983660 w 4926308"/>
              <a:gd name="connsiteY7" fmla="*/ 722312 h 2687627"/>
              <a:gd name="connsiteX0" fmla="*/ 5487282 w 5885930"/>
              <a:gd name="connsiteY0" fmla="*/ 2687627 h 2687627"/>
              <a:gd name="connsiteX1" fmla="*/ 1945034 w 5885930"/>
              <a:gd name="connsiteY1" fmla="*/ 724127 h 2687627"/>
              <a:gd name="connsiteX2" fmla="*/ 2343682 w 5885930"/>
              <a:gd name="connsiteY2" fmla="*/ 4947 h 2687627"/>
              <a:gd name="connsiteX3" fmla="*/ 5885930 w 5885930"/>
              <a:gd name="connsiteY3" fmla="*/ 1968447 h 2687627"/>
              <a:gd name="connsiteX4" fmla="*/ 5487282 w 5885930"/>
              <a:gd name="connsiteY4" fmla="*/ 2687627 h 2687627"/>
              <a:gd name="connsiteX5" fmla="*/ 0 w 5885930"/>
              <a:gd name="connsiteY5" fmla="*/ 641377 h 2687627"/>
              <a:gd name="connsiteX6" fmla="*/ 1358418 w 5885930"/>
              <a:gd name="connsiteY6" fmla="*/ 0 h 2687627"/>
              <a:gd name="connsiteX7" fmla="*/ 2342078 w 5885930"/>
              <a:gd name="connsiteY7" fmla="*/ 0 h 2687627"/>
              <a:gd name="connsiteX8" fmla="*/ 1943282 w 5885930"/>
              <a:gd name="connsiteY8" fmla="*/ 722312 h 2687627"/>
              <a:gd name="connsiteX9" fmla="*/ 0 w 5885930"/>
              <a:gd name="connsiteY9" fmla="*/ 641377 h 2687627"/>
              <a:gd name="connsiteX0" fmla="*/ 5487282 w 5885930"/>
              <a:gd name="connsiteY0" fmla="*/ 2691944 h 2691944"/>
              <a:gd name="connsiteX1" fmla="*/ 1945034 w 5885930"/>
              <a:gd name="connsiteY1" fmla="*/ 728444 h 2691944"/>
              <a:gd name="connsiteX2" fmla="*/ 2343682 w 5885930"/>
              <a:gd name="connsiteY2" fmla="*/ 9264 h 2691944"/>
              <a:gd name="connsiteX3" fmla="*/ 5885930 w 5885930"/>
              <a:gd name="connsiteY3" fmla="*/ 1972764 h 2691944"/>
              <a:gd name="connsiteX4" fmla="*/ 5487282 w 5885930"/>
              <a:gd name="connsiteY4" fmla="*/ 2691944 h 2691944"/>
              <a:gd name="connsiteX5" fmla="*/ 0 w 5885930"/>
              <a:gd name="connsiteY5" fmla="*/ 645694 h 2691944"/>
              <a:gd name="connsiteX6" fmla="*/ 407577 w 5885930"/>
              <a:gd name="connsiteY6" fmla="*/ 0 h 2691944"/>
              <a:gd name="connsiteX7" fmla="*/ 2342078 w 5885930"/>
              <a:gd name="connsiteY7" fmla="*/ 4317 h 2691944"/>
              <a:gd name="connsiteX8" fmla="*/ 1943282 w 5885930"/>
              <a:gd name="connsiteY8" fmla="*/ 726629 h 2691944"/>
              <a:gd name="connsiteX9" fmla="*/ 0 w 5885930"/>
              <a:gd name="connsiteY9" fmla="*/ 645694 h 2691944"/>
              <a:gd name="connsiteX0" fmla="*/ 5487282 w 5885930"/>
              <a:gd name="connsiteY0" fmla="*/ 2706158 h 2706158"/>
              <a:gd name="connsiteX1" fmla="*/ 1945034 w 5885930"/>
              <a:gd name="connsiteY1" fmla="*/ 742658 h 2706158"/>
              <a:gd name="connsiteX2" fmla="*/ 2343682 w 5885930"/>
              <a:gd name="connsiteY2" fmla="*/ 23478 h 2706158"/>
              <a:gd name="connsiteX3" fmla="*/ 5885930 w 5885930"/>
              <a:gd name="connsiteY3" fmla="*/ 1986978 h 2706158"/>
              <a:gd name="connsiteX4" fmla="*/ 5487282 w 5885930"/>
              <a:gd name="connsiteY4" fmla="*/ 2706158 h 2706158"/>
              <a:gd name="connsiteX5" fmla="*/ 0 w 5885930"/>
              <a:gd name="connsiteY5" fmla="*/ 659908 h 2706158"/>
              <a:gd name="connsiteX6" fmla="*/ 401735 w 5885930"/>
              <a:gd name="connsiteY6" fmla="*/ 0 h 2706158"/>
              <a:gd name="connsiteX7" fmla="*/ 2342078 w 5885930"/>
              <a:gd name="connsiteY7" fmla="*/ 18531 h 2706158"/>
              <a:gd name="connsiteX8" fmla="*/ 1943282 w 5885930"/>
              <a:gd name="connsiteY8" fmla="*/ 740843 h 2706158"/>
              <a:gd name="connsiteX9" fmla="*/ 0 w 5885930"/>
              <a:gd name="connsiteY9" fmla="*/ 659908 h 2706158"/>
              <a:gd name="connsiteX0" fmla="*/ 5487282 w 5885930"/>
              <a:gd name="connsiteY0" fmla="*/ 2709649 h 2709649"/>
              <a:gd name="connsiteX1" fmla="*/ 1945034 w 5885930"/>
              <a:gd name="connsiteY1" fmla="*/ 746149 h 2709649"/>
              <a:gd name="connsiteX2" fmla="*/ 2343682 w 5885930"/>
              <a:gd name="connsiteY2" fmla="*/ 26969 h 2709649"/>
              <a:gd name="connsiteX3" fmla="*/ 5885930 w 5885930"/>
              <a:gd name="connsiteY3" fmla="*/ 1990469 h 2709649"/>
              <a:gd name="connsiteX4" fmla="*/ 5487282 w 5885930"/>
              <a:gd name="connsiteY4" fmla="*/ 2709649 h 2709649"/>
              <a:gd name="connsiteX5" fmla="*/ 0 w 5885930"/>
              <a:gd name="connsiteY5" fmla="*/ 663399 h 2709649"/>
              <a:gd name="connsiteX6" fmla="*/ 395437 w 5885930"/>
              <a:gd name="connsiteY6" fmla="*/ 0 h 2709649"/>
              <a:gd name="connsiteX7" fmla="*/ 2342078 w 5885930"/>
              <a:gd name="connsiteY7" fmla="*/ 22022 h 2709649"/>
              <a:gd name="connsiteX8" fmla="*/ 1943282 w 5885930"/>
              <a:gd name="connsiteY8" fmla="*/ 744334 h 2709649"/>
              <a:gd name="connsiteX9" fmla="*/ 0 w 5885930"/>
              <a:gd name="connsiteY9" fmla="*/ 663399 h 2709649"/>
              <a:gd name="connsiteX0" fmla="*/ 5502180 w 5900828"/>
              <a:gd name="connsiteY0" fmla="*/ 2709649 h 2709649"/>
              <a:gd name="connsiteX1" fmla="*/ 1959932 w 5900828"/>
              <a:gd name="connsiteY1" fmla="*/ 746149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58180 w 5900828"/>
              <a:gd name="connsiteY8" fmla="*/ 744334 h 2709649"/>
              <a:gd name="connsiteX9" fmla="*/ 0 w 5900828"/>
              <a:gd name="connsiteY9" fmla="*/ 685325 h 2709649"/>
              <a:gd name="connsiteX0" fmla="*/ 5502180 w 5900828"/>
              <a:gd name="connsiteY0" fmla="*/ 2709649 h 2709649"/>
              <a:gd name="connsiteX1" fmla="*/ 1959932 w 5900828"/>
              <a:gd name="connsiteY1" fmla="*/ 746149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61898 w 5900828"/>
              <a:gd name="connsiteY8" fmla="*/ 732675 h 2709649"/>
              <a:gd name="connsiteX9" fmla="*/ 0 w 5900828"/>
              <a:gd name="connsiteY9" fmla="*/ 685325 h 2709649"/>
              <a:gd name="connsiteX0" fmla="*/ 5502180 w 5900828"/>
              <a:gd name="connsiteY0" fmla="*/ 2709649 h 2709649"/>
              <a:gd name="connsiteX1" fmla="*/ 1964586 w 5900828"/>
              <a:gd name="connsiteY1" fmla="*/ 737753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61898 w 5900828"/>
              <a:gd name="connsiteY8" fmla="*/ 732675 h 2709649"/>
              <a:gd name="connsiteX9" fmla="*/ 0 w 5900828"/>
              <a:gd name="connsiteY9" fmla="*/ 685325 h 270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0828" h="2709649">
                <a:moveTo>
                  <a:pt x="5502180" y="2709649"/>
                </a:moveTo>
                <a:lnTo>
                  <a:pt x="1964586" y="737753"/>
                </a:lnTo>
                <a:lnTo>
                  <a:pt x="2358580" y="26969"/>
                </a:lnTo>
                <a:lnTo>
                  <a:pt x="5900828" y="1990469"/>
                </a:lnTo>
                <a:lnTo>
                  <a:pt x="5502180" y="2709649"/>
                </a:lnTo>
                <a:close/>
                <a:moveTo>
                  <a:pt x="0" y="685325"/>
                </a:moveTo>
                <a:lnTo>
                  <a:pt x="410335" y="0"/>
                </a:lnTo>
                <a:lnTo>
                  <a:pt x="2356976" y="22022"/>
                </a:lnTo>
                <a:lnTo>
                  <a:pt x="1961898" y="732675"/>
                </a:lnTo>
                <a:cubicBezTo>
                  <a:pt x="1634011" y="732675"/>
                  <a:pt x="327887" y="685325"/>
                  <a:pt x="0" y="685325"/>
                </a:cubicBezTo>
                <a:close/>
              </a:path>
            </a:pathLst>
          </a:custGeom>
          <a:solidFill>
            <a:schemeClr val="tx2">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Arrow: Up-Down 10"/>
          <p:cNvSpPr/>
          <p:nvPr/>
        </p:nvSpPr>
        <p:spPr bwMode="auto">
          <a:xfrm>
            <a:off x="1262613" y="4915970"/>
            <a:ext cx="451888" cy="662999"/>
          </a:xfrm>
          <a:prstGeom prst="upDownArrow">
            <a:avLst>
              <a:gd name="adj1" fmla="val 42221"/>
              <a:gd name="adj2" fmla="val 286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4" name="Parallelogram 583"/>
          <p:cNvSpPr/>
          <p:nvPr/>
        </p:nvSpPr>
        <p:spPr bwMode="auto">
          <a:xfrm rot="9060000">
            <a:off x="4363883" y="5223252"/>
            <a:ext cx="2158094" cy="456905"/>
          </a:xfrm>
          <a:custGeom>
            <a:avLst/>
            <a:gdLst>
              <a:gd name="connsiteX0" fmla="*/ 0 w 2180576"/>
              <a:gd name="connsiteY0" fmla="*/ 454401 h 454401"/>
              <a:gd name="connsiteX1" fmla="*/ 259427 w 2180576"/>
              <a:gd name="connsiteY1" fmla="*/ 0 h 454401"/>
              <a:gd name="connsiteX2" fmla="*/ 2180576 w 2180576"/>
              <a:gd name="connsiteY2" fmla="*/ 0 h 454401"/>
              <a:gd name="connsiteX3" fmla="*/ 1921149 w 2180576"/>
              <a:gd name="connsiteY3" fmla="*/ 454401 h 454401"/>
              <a:gd name="connsiteX4" fmla="*/ 0 w 2180576"/>
              <a:gd name="connsiteY4" fmla="*/ 454401 h 454401"/>
              <a:gd name="connsiteX0" fmla="*/ 0 w 2201368"/>
              <a:gd name="connsiteY0" fmla="*/ 436762 h 454401"/>
              <a:gd name="connsiteX1" fmla="*/ 280219 w 2201368"/>
              <a:gd name="connsiteY1" fmla="*/ 0 h 454401"/>
              <a:gd name="connsiteX2" fmla="*/ 2201368 w 2201368"/>
              <a:gd name="connsiteY2" fmla="*/ 0 h 454401"/>
              <a:gd name="connsiteX3" fmla="*/ 1941941 w 2201368"/>
              <a:gd name="connsiteY3" fmla="*/ 454401 h 454401"/>
              <a:gd name="connsiteX4" fmla="*/ 0 w 2201368"/>
              <a:gd name="connsiteY4" fmla="*/ 436762 h 454401"/>
              <a:gd name="connsiteX0" fmla="*/ 0 w 2201368"/>
              <a:gd name="connsiteY0" fmla="*/ 440650 h 458289"/>
              <a:gd name="connsiteX1" fmla="*/ 273203 w 2201368"/>
              <a:gd name="connsiteY1" fmla="*/ 0 h 458289"/>
              <a:gd name="connsiteX2" fmla="*/ 2201368 w 2201368"/>
              <a:gd name="connsiteY2" fmla="*/ 3888 h 458289"/>
              <a:gd name="connsiteX3" fmla="*/ 1941941 w 2201368"/>
              <a:gd name="connsiteY3" fmla="*/ 458289 h 458289"/>
              <a:gd name="connsiteX4" fmla="*/ 0 w 2201368"/>
              <a:gd name="connsiteY4" fmla="*/ 440650 h 458289"/>
              <a:gd name="connsiteX0" fmla="*/ 0 w 2201368"/>
              <a:gd name="connsiteY0" fmla="*/ 444539 h 462178"/>
              <a:gd name="connsiteX1" fmla="*/ 266187 w 2201368"/>
              <a:gd name="connsiteY1" fmla="*/ 0 h 462178"/>
              <a:gd name="connsiteX2" fmla="*/ 2201368 w 2201368"/>
              <a:gd name="connsiteY2" fmla="*/ 7777 h 462178"/>
              <a:gd name="connsiteX3" fmla="*/ 1941941 w 2201368"/>
              <a:gd name="connsiteY3" fmla="*/ 462178 h 462178"/>
              <a:gd name="connsiteX4" fmla="*/ 0 w 2201368"/>
              <a:gd name="connsiteY4" fmla="*/ 444539 h 462178"/>
              <a:gd name="connsiteX0" fmla="*/ 0 w 2201368"/>
              <a:gd name="connsiteY0" fmla="*/ 449724 h 467363"/>
              <a:gd name="connsiteX1" fmla="*/ 256834 w 2201368"/>
              <a:gd name="connsiteY1" fmla="*/ 0 h 467363"/>
              <a:gd name="connsiteX2" fmla="*/ 2201368 w 2201368"/>
              <a:gd name="connsiteY2" fmla="*/ 12962 h 467363"/>
              <a:gd name="connsiteX3" fmla="*/ 1941941 w 2201368"/>
              <a:gd name="connsiteY3" fmla="*/ 467363 h 467363"/>
              <a:gd name="connsiteX4" fmla="*/ 0 w 2201368"/>
              <a:gd name="connsiteY4" fmla="*/ 449724 h 467363"/>
              <a:gd name="connsiteX0" fmla="*/ 0 w 2201368"/>
              <a:gd name="connsiteY0" fmla="*/ 448428 h 466067"/>
              <a:gd name="connsiteX1" fmla="*/ 259172 w 2201368"/>
              <a:gd name="connsiteY1" fmla="*/ 0 h 466067"/>
              <a:gd name="connsiteX2" fmla="*/ 2201368 w 2201368"/>
              <a:gd name="connsiteY2" fmla="*/ 11666 h 466067"/>
              <a:gd name="connsiteX3" fmla="*/ 1941941 w 2201368"/>
              <a:gd name="connsiteY3" fmla="*/ 466067 h 466067"/>
              <a:gd name="connsiteX4" fmla="*/ 0 w 2201368"/>
              <a:gd name="connsiteY4" fmla="*/ 448428 h 46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8" h="466067">
                <a:moveTo>
                  <a:pt x="0" y="448428"/>
                </a:moveTo>
                <a:lnTo>
                  <a:pt x="259172" y="0"/>
                </a:lnTo>
                <a:lnTo>
                  <a:pt x="2201368" y="11666"/>
                </a:lnTo>
                <a:lnTo>
                  <a:pt x="1941941" y="466067"/>
                </a:lnTo>
                <a:lnTo>
                  <a:pt x="0" y="44842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p:cNvGrpSpPr/>
          <p:nvPr/>
        </p:nvGrpSpPr>
        <p:grpSpPr>
          <a:xfrm>
            <a:off x="624072" y="3318780"/>
            <a:ext cx="5651983" cy="2141422"/>
            <a:chOff x="636585" y="3384832"/>
            <a:chExt cx="5765317" cy="2184362"/>
          </a:xfrm>
        </p:grpSpPr>
        <p:grpSp>
          <p:nvGrpSpPr>
            <p:cNvPr id="585" name="Group 584"/>
            <p:cNvGrpSpPr/>
            <p:nvPr/>
          </p:nvGrpSpPr>
          <p:grpSpPr>
            <a:xfrm>
              <a:off x="1522524" y="3384832"/>
              <a:ext cx="4879378" cy="1728785"/>
              <a:chOff x="655637" y="4106862"/>
              <a:chExt cx="4879378" cy="1728785"/>
            </a:xfrm>
            <a:solidFill>
              <a:schemeClr val="tx2">
                <a:lumMod val="50000"/>
              </a:schemeClr>
            </a:solidFill>
            <a:scene3d>
              <a:camera prst="orthographicFront">
                <a:rot lat="17099985" lon="21599989" rev="0"/>
              </a:camera>
              <a:lightRig rig="threePt" dir="t"/>
            </a:scene3d>
          </p:grpSpPr>
          <p:sp>
            <p:nvSpPr>
              <p:cNvPr id="586" name="Oval 585"/>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7" name="Oval 586"/>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8" name="Oval 587"/>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9" name="Oval 588"/>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0" name="Oval 589"/>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1" name="Oval 590"/>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2" name="Oval 591"/>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3" name="Oval 592"/>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4" name="Oval 593"/>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5" name="Oval 594"/>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6" name="Oval 595"/>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7" name="Oval 596"/>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8" name="Oval 597"/>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9" name="Oval 598"/>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0" name="Oval 599"/>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1" name="Oval 600"/>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2" name="Oval 601"/>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3" name="Oval 602"/>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4" name="Oval 603"/>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5" name="Oval 604"/>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6" name="Oval 605"/>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7" name="Oval 606"/>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8" name="Oval 607"/>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9" name="Oval 608"/>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0" name="Oval 609"/>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1" name="Oval 610"/>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2" name="Oval 611"/>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3" name="Oval 612"/>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4" name="Oval 613"/>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5" name="Oval 614"/>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6" name="Oval 615"/>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7" name="Oval 616"/>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8" name="Oval 617"/>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9" name="Oval 618"/>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0" name="Oval 619"/>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1" name="Oval 620"/>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2" name="Oval 621"/>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3" name="Oval 622"/>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4" name="Oval 623"/>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5" name="Oval 624"/>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6" name="Oval 625"/>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7" name="Oval 626"/>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8" name="Oval 627"/>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9" name="Oval 628"/>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0" name="Oval 629"/>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1" name="Oval 630"/>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2" name="Oval 631"/>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3" name="Oval 632"/>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4" name="Oval 633"/>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5" name="Oval 634"/>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6" name="Oval 635"/>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7" name="Oval 636"/>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8" name="Oval 637"/>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9" name="Oval 638"/>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0" name="Oval 639"/>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1" name="Oval 640"/>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2" name="Oval 641"/>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3" name="Oval 642"/>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4" name="Oval 643"/>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5" name="Oval 644"/>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6" name="Oval 645"/>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7" name="Oval 646"/>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8" name="Oval 647"/>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9" name="Oval 648"/>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0" name="Oval 649"/>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1" name="Oval 650"/>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2" name="Oval 651"/>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3" name="Oval 652"/>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4" name="Oval 653"/>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5" name="Oval 654"/>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6" name="Oval 655"/>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7" name="Oval 656"/>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8" name="Oval 657"/>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9" name="Oval 658"/>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0" name="Oval 659"/>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1" name="Oval 660"/>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2" name="Oval 661"/>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3" name="Oval 66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4" name="Oval 66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5" name="Oval 66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6" name="Oval 66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7" name="Oval 66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8" name="Oval 66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9" name="Oval 66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0" name="Oval 669"/>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1" name="Oval 670"/>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2" name="Oval 671"/>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3" name="Oval 672"/>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4" name="Oval 673"/>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5" name="Oval 674"/>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6" name="Oval 675"/>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7" name="Oval 676"/>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8" name="Oval 677"/>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9" name="Oval 678"/>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0" name="Oval 679"/>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1" name="Oval 680"/>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2" name="Oval 681"/>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3" name="Oval 682"/>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4" name="Oval 683"/>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5" name="Oval 684"/>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6" name="Oval 685"/>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7" name="Oval 686"/>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8" name="Oval 687"/>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9" name="Oval 688"/>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0" name="Oval 689"/>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1" name="Oval 690"/>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2" name="Oval 691"/>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3" name="Oval 692"/>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4" name="Oval 693"/>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5" name="Oval 694"/>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6" name="Oval 695"/>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7" name="Oval 696"/>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02" name="Group 401"/>
            <p:cNvGrpSpPr/>
            <p:nvPr/>
          </p:nvGrpSpPr>
          <p:grpSpPr>
            <a:xfrm>
              <a:off x="636585" y="3840409"/>
              <a:ext cx="4879378" cy="1728785"/>
              <a:chOff x="655637" y="4106862"/>
              <a:chExt cx="4879378" cy="1728785"/>
            </a:xfrm>
            <a:solidFill>
              <a:schemeClr val="tx2">
                <a:lumMod val="50000"/>
              </a:schemeClr>
            </a:solidFill>
            <a:scene3d>
              <a:camera prst="orthographicFront">
                <a:rot lat="17099985" lon="21599989" rev="0"/>
              </a:camera>
              <a:lightRig rig="threePt" dir="t"/>
            </a:scene3d>
          </p:grpSpPr>
          <p:sp>
            <p:nvSpPr>
              <p:cNvPr id="403" name="Oval 402"/>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4" name="Oval 403"/>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5" name="Oval 404"/>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6" name="Oval 40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7" name="Oval 40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8" name="Oval 40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9" name="Oval 408"/>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0" name="Oval 409"/>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1" name="Oval 410"/>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2" name="Oval 411"/>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3" name="Oval 41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Oval 41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5" name="Oval 41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6" name="Oval 415"/>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7" name="Oval 416"/>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8" name="Oval 417"/>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9" name="Oval 418"/>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0" name="Oval 419"/>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1" name="Oval 420"/>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2" name="Oval 421"/>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3" name="Oval 422"/>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4" name="Oval 423"/>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5" name="Oval 424"/>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6" name="Oval 425"/>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7" name="Oval 426"/>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8" name="Oval 427"/>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9" name="Oval 428"/>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0" name="Oval 429"/>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1" name="Oval 430"/>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2" name="Oval 431"/>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3" name="Oval 432"/>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4" name="Oval 433"/>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5" name="Oval 434"/>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6" name="Oval 435"/>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7" name="Oval 436"/>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8" name="Oval 437"/>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3" name="Oval 442"/>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4" name="Oval 443"/>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5" name="Oval 444"/>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6" name="Oval 445"/>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7" name="Oval 446"/>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8" name="Oval 447"/>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9" name="Oval 448"/>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0" name="Oval 449"/>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1" name="Oval 450"/>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2" name="Oval 451"/>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3" name="Oval 452"/>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4" name="Oval 453"/>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5" name="Oval 454"/>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6" name="Oval 455"/>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7" name="Oval 456"/>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8" name="Oval 457"/>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9" name="Oval 45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0" name="Oval 45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1" name="Oval 46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2" name="Oval 46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3" name="Oval 46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4" name="Oval 46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5" name="Oval 46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6" name="Oval 465"/>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7" name="Oval 466"/>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8" name="Oval 467"/>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9" name="Oval 468"/>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0" name="Oval 469"/>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1" name="Oval 470"/>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Oval 471"/>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3" name="Oval 472"/>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4" name="Oval 473"/>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5" name="Oval 474"/>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6" name="Oval 475"/>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7" name="Oval 476"/>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8" name="Oval 477"/>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9" name="Oval 478"/>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0" name="Oval 479"/>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1" name="Oval 480"/>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2" name="Oval 481"/>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3" name="Oval 482"/>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4" name="Oval 483"/>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5" name="Oval 484"/>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6" name="Oval 485"/>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7" name="Oval 486"/>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8" name="Oval 487"/>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9" name="Oval 488"/>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0" name="Oval 489"/>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1" name="Oval 490"/>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2" name="Oval 491"/>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3" name="Oval 492"/>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4" name="Oval 493"/>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5" name="Oval 494"/>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6" name="Oval 495"/>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7" name="Oval 496"/>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8" name="Oval 497"/>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9" name="Oval 498"/>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0" name="Oval 499"/>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1" name="Oval 500"/>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2" name="Oval 501"/>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3" name="Oval 502"/>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4" name="Oval 503"/>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5" name="Oval 504"/>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6" name="Oval 505"/>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7" name="Oval 506"/>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8" name="Oval 507"/>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9" name="Oval 508"/>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0" name="Oval 509"/>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1" name="Oval 510"/>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2" name="Oval 511"/>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3" name="Oval 512"/>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4" name="Oval 513"/>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00" name="Rectangle 699"/>
          <p:cNvSpPr/>
          <p:nvPr/>
        </p:nvSpPr>
        <p:spPr bwMode="auto">
          <a:xfrm>
            <a:off x="8337254" y="3803275"/>
            <a:ext cx="1738815" cy="461224"/>
          </a:xfrm>
          <a:prstGeom prst="rect">
            <a:avLst/>
          </a:pr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QPI</a:t>
            </a:r>
          </a:p>
        </p:txBody>
      </p:sp>
      <p:sp>
        <p:nvSpPr>
          <p:cNvPr id="702" name="Rectangle: Rounded Corners 701"/>
          <p:cNvSpPr/>
          <p:nvPr/>
        </p:nvSpPr>
        <p:spPr bwMode="auto">
          <a:xfrm>
            <a:off x="7365986" y="2848859"/>
            <a:ext cx="1309808" cy="385329"/>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sp>
        <p:nvSpPr>
          <p:cNvPr id="703" name="Rectangle: Rounded Corners 702"/>
          <p:cNvSpPr/>
          <p:nvPr/>
        </p:nvSpPr>
        <p:spPr bwMode="auto">
          <a:xfrm>
            <a:off x="9752830" y="2848859"/>
            <a:ext cx="1309808" cy="385329"/>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sp>
        <p:nvSpPr>
          <p:cNvPr id="704" name="Rectangle 703"/>
          <p:cNvSpPr/>
          <p:nvPr/>
        </p:nvSpPr>
        <p:spPr bwMode="auto">
          <a:xfrm>
            <a:off x="7734394" y="3234188"/>
            <a:ext cx="572992" cy="461224"/>
          </a:xfrm>
          <a:prstGeom prst="rect">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5" name="Rectangle 704"/>
          <p:cNvSpPr/>
          <p:nvPr/>
        </p:nvSpPr>
        <p:spPr bwMode="auto">
          <a:xfrm>
            <a:off x="10117209" y="3234187"/>
            <a:ext cx="572992" cy="461224"/>
          </a:xfrm>
          <a:prstGeom prst="rect">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7" name="Group 706"/>
          <p:cNvGrpSpPr/>
          <p:nvPr/>
        </p:nvGrpSpPr>
        <p:grpSpPr>
          <a:xfrm>
            <a:off x="7358854" y="5040814"/>
            <a:ext cx="1316939" cy="500186"/>
            <a:chOff x="332945" y="2365067"/>
            <a:chExt cx="953623" cy="395653"/>
          </a:xfrm>
          <a:solidFill>
            <a:schemeClr val="bg1">
              <a:lumMod val="50000"/>
            </a:schemeClr>
          </a:solidFill>
        </p:grpSpPr>
        <p:sp>
          <p:nvSpPr>
            <p:cNvPr id="708" name="Rectangle 707"/>
            <p:cNvSpPr/>
            <p:nvPr/>
          </p:nvSpPr>
          <p:spPr>
            <a:xfrm>
              <a:off x="332945" y="2572314"/>
              <a:ext cx="226086" cy="188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09" name="Rectangle 708"/>
            <p:cNvSpPr/>
            <p:nvPr/>
          </p:nvSpPr>
          <p:spPr>
            <a:xfrm>
              <a:off x="615552" y="2562896"/>
              <a:ext cx="169564" cy="197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10" name="Rectangle 709"/>
            <p:cNvSpPr/>
            <p:nvPr/>
          </p:nvSpPr>
          <p:spPr>
            <a:xfrm>
              <a:off x="332945" y="2365067"/>
              <a:ext cx="953623" cy="3297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NIC</a:t>
              </a:r>
            </a:p>
          </p:txBody>
        </p:sp>
      </p:grpSp>
      <p:sp>
        <p:nvSpPr>
          <p:cNvPr id="711" name="Rectangle 710"/>
          <p:cNvSpPr/>
          <p:nvPr/>
        </p:nvSpPr>
        <p:spPr bwMode="auto">
          <a:xfrm>
            <a:off x="7720618" y="4341837"/>
            <a:ext cx="572992" cy="698978"/>
          </a:xfrm>
          <a:prstGeom prst="rect">
            <a:avLst/>
          </a:prstGeom>
          <a:solidFill>
            <a:schemeClr val="accent5">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2" name="Freeform 73"/>
          <p:cNvSpPr>
            <a:spLocks noChangeAspect="1" noEditPoints="1"/>
          </p:cNvSpPr>
          <p:nvPr/>
        </p:nvSpPr>
        <p:spPr bwMode="black">
          <a:xfrm>
            <a:off x="7528118" y="3542933"/>
            <a:ext cx="985544" cy="98554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p>
        </p:txBody>
      </p:sp>
      <p:grpSp>
        <p:nvGrpSpPr>
          <p:cNvPr id="172" name="highlighted CPUs"/>
          <p:cNvGrpSpPr/>
          <p:nvPr/>
        </p:nvGrpSpPr>
        <p:grpSpPr>
          <a:xfrm>
            <a:off x="622983" y="3760505"/>
            <a:ext cx="4783460" cy="1694801"/>
            <a:chOff x="655637" y="4106862"/>
            <a:chExt cx="4879378" cy="1728785"/>
          </a:xfrm>
          <a:noFill/>
          <a:scene3d>
            <a:camera prst="orthographicFront">
              <a:rot lat="17099985" lon="21599989" rev="0"/>
            </a:camera>
            <a:lightRig rig="threePt" dir="t"/>
          </a:scene3d>
        </p:grpSpPr>
        <p:sp>
          <p:nvSpPr>
            <p:cNvPr id="173" name="Oval 172"/>
            <p:cNvSpPr/>
            <p:nvPr/>
          </p:nvSpPr>
          <p:spPr bwMode="auto">
            <a:xfrm>
              <a:off x="1389290"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p:cNvSpPr/>
            <p:nvPr/>
          </p:nvSpPr>
          <p:spPr bwMode="auto">
            <a:xfrm>
              <a:off x="1267017"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p:cNvSpPr/>
            <p:nvPr/>
          </p:nvSpPr>
          <p:spPr bwMode="auto">
            <a:xfrm>
              <a:off x="1144741"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Oval 17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7" name="Oval 17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Oval 17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Oval 178"/>
            <p:cNvSpPr/>
            <p:nvPr/>
          </p:nvSpPr>
          <p:spPr bwMode="auto">
            <a:xfrm>
              <a:off x="655637"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p:cNvSpPr/>
            <p:nvPr/>
          </p:nvSpPr>
          <p:spPr bwMode="auto">
            <a:xfrm>
              <a:off x="1650432"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Oval 180"/>
            <p:cNvSpPr/>
            <p:nvPr/>
          </p:nvSpPr>
          <p:spPr bwMode="auto">
            <a:xfrm>
              <a:off x="1528159"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Oval 181"/>
            <p:cNvSpPr/>
            <p:nvPr/>
          </p:nvSpPr>
          <p:spPr bwMode="auto">
            <a:xfrm>
              <a:off x="1405883"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4" name="Oval 18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916779"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1911574"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Oval 187"/>
            <p:cNvSpPr/>
            <p:nvPr/>
          </p:nvSpPr>
          <p:spPr bwMode="auto">
            <a:xfrm>
              <a:off x="1789301"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p:cNvSpPr/>
            <p:nvPr/>
          </p:nvSpPr>
          <p:spPr bwMode="auto">
            <a:xfrm>
              <a:off x="1667025"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Oval 189"/>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Oval 190"/>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Oval 191"/>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Oval 192"/>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Oval 194"/>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Oval 195"/>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Oval 197"/>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Oval 198"/>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Oval 199"/>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Oval 201"/>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Oval 202"/>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205"/>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8" name="Oval 207"/>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Oval 208"/>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0" name="Oval 209"/>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Oval 210"/>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Oval 211"/>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Oval 212"/>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Oval 213"/>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Oval 214"/>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6" name="Oval 215"/>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Oval 216"/>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8" name="Oval 217"/>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Oval 218"/>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Oval 219"/>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Oval 220"/>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Oval 221"/>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Oval 224"/>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Oval 225"/>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Oval 226"/>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Oval 227"/>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Oval 22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Oval 22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Oval 23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Oval 23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Oval 23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Oval 23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Oval 23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Oval 235"/>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Oval 236"/>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Oval 237"/>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Oval 238"/>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Oval 239"/>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Oval 240"/>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Oval 241"/>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Oval 242"/>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Oval 243"/>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Oval 244"/>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Oval 245"/>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Oval 246"/>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Oval 247"/>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Oval 248"/>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Oval 249"/>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Oval 252"/>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Oval 253"/>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Oval 254"/>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Oval 255"/>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Oval 256"/>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Oval 257"/>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Oval 258"/>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Oval 259"/>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Oval 260"/>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Oval 261"/>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Oval 262"/>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Oval 263"/>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Oval 264"/>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Oval 265"/>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Oval 270"/>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Oval 271"/>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Oval 272"/>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Oval 273"/>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Oval 275"/>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Oval 276"/>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Oval 277"/>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9" name="Oval 278"/>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Oval 279"/>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Oval 280"/>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Oval 281"/>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Oval 282"/>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Oval 283"/>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44" name="Connector: Elbow 143"/>
          <p:cNvCxnSpPr>
            <a:cxnSpLocks/>
            <a:stCxn id="699" idx="1"/>
          </p:cNvCxnSpPr>
          <p:nvPr/>
        </p:nvCxnSpPr>
        <p:spPr>
          <a:xfrm rot="10800000" flipV="1">
            <a:off x="5539940" y="4313203"/>
            <a:ext cx="1499440" cy="406756"/>
          </a:xfrm>
          <a:prstGeom prst="bentConnector3">
            <a:avLst>
              <a:gd name="adj1" fmla="val 50000"/>
            </a:avLst>
          </a:prstGeom>
          <a:ln w="28575">
            <a:solidFill>
              <a:schemeClr val="tx2">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54" name="Freeform: Shape 753"/>
          <p:cNvSpPr/>
          <p:nvPr/>
        </p:nvSpPr>
        <p:spPr bwMode="auto">
          <a:xfrm>
            <a:off x="7880853" y="5442875"/>
            <a:ext cx="2027537" cy="1124848"/>
          </a:xfrm>
          <a:custGeom>
            <a:avLst/>
            <a:gdLst>
              <a:gd name="connsiteX0" fmla="*/ 0 w 2068193"/>
              <a:gd name="connsiteY0" fmla="*/ 0 h 1147404"/>
              <a:gd name="connsiteX1" fmla="*/ 177747 w 2068193"/>
              <a:gd name="connsiteY1" fmla="*/ 0 h 1147404"/>
              <a:gd name="connsiteX2" fmla="*/ 177747 w 2068193"/>
              <a:gd name="connsiteY2" fmla="*/ 984061 h 1147404"/>
              <a:gd name="connsiteX3" fmla="*/ 1909100 w 2068193"/>
              <a:gd name="connsiteY3" fmla="*/ 984061 h 1147404"/>
              <a:gd name="connsiteX4" fmla="*/ 1909100 w 2068193"/>
              <a:gd name="connsiteY4" fmla="*/ 338898 h 1147404"/>
              <a:gd name="connsiteX5" fmla="*/ 2068193 w 2068193"/>
              <a:gd name="connsiteY5" fmla="*/ 338898 h 1147404"/>
              <a:gd name="connsiteX6" fmla="*/ 2068193 w 2068193"/>
              <a:gd name="connsiteY6" fmla="*/ 1147404 h 1147404"/>
              <a:gd name="connsiteX7" fmla="*/ 1909514 w 2068193"/>
              <a:gd name="connsiteY7" fmla="*/ 1147404 h 1147404"/>
              <a:gd name="connsiteX8" fmla="*/ 1909100 w 2068193"/>
              <a:gd name="connsiteY8" fmla="*/ 1147404 h 1147404"/>
              <a:gd name="connsiteX9" fmla="*/ 0 w 2068193"/>
              <a:gd name="connsiteY9" fmla="*/ 1147404 h 1147404"/>
              <a:gd name="connsiteX10" fmla="*/ 0 w 2068193"/>
              <a:gd name="connsiteY10" fmla="*/ 1017537 h 1147404"/>
              <a:gd name="connsiteX11" fmla="*/ 0 w 2068193"/>
              <a:gd name="connsiteY11" fmla="*/ 984061 h 114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8193" h="1147404">
                <a:moveTo>
                  <a:pt x="0" y="0"/>
                </a:moveTo>
                <a:lnTo>
                  <a:pt x="177747" y="0"/>
                </a:lnTo>
                <a:lnTo>
                  <a:pt x="177747" y="984061"/>
                </a:lnTo>
                <a:lnTo>
                  <a:pt x="1909100" y="984061"/>
                </a:lnTo>
                <a:lnTo>
                  <a:pt x="1909100" y="338898"/>
                </a:lnTo>
                <a:lnTo>
                  <a:pt x="2068193" y="338898"/>
                </a:lnTo>
                <a:lnTo>
                  <a:pt x="2068193" y="1147404"/>
                </a:lnTo>
                <a:lnTo>
                  <a:pt x="1909514" y="1147404"/>
                </a:lnTo>
                <a:lnTo>
                  <a:pt x="1909100" y="1147404"/>
                </a:lnTo>
                <a:lnTo>
                  <a:pt x="0" y="1147404"/>
                </a:lnTo>
                <a:lnTo>
                  <a:pt x="0" y="1017537"/>
                </a:lnTo>
                <a:lnTo>
                  <a:pt x="0" y="984061"/>
                </a:ln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750" name="TextBox 749"/>
          <p:cNvSpPr txBox="1"/>
          <p:nvPr/>
        </p:nvSpPr>
        <p:spPr>
          <a:xfrm>
            <a:off x="7737766"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52" name="TextBox 751"/>
          <p:cNvSpPr txBox="1"/>
          <p:nvPr/>
        </p:nvSpPr>
        <p:spPr>
          <a:xfrm>
            <a:off x="8410585" y="6276852"/>
            <a:ext cx="968071"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solidFill>
                  <a:srgbClr val="505050">
                    <a:lumMod val="75000"/>
                  </a:srgbClr>
                </a:solidFill>
                <a:latin typeface="Segoe UI Semibold" panose="020B0702040204020203" pitchFamily="34" charset="0"/>
                <a:cs typeface="Segoe UI Semibold" panose="020B0702040204020203" pitchFamily="34" charset="0"/>
              </a:rPr>
              <a:t>40Gb/s</a:t>
            </a:r>
          </a:p>
        </p:txBody>
      </p:sp>
      <p:sp>
        <p:nvSpPr>
          <p:cNvPr id="756" name="Freeform: Shape 755"/>
          <p:cNvSpPr/>
          <p:nvPr/>
        </p:nvSpPr>
        <p:spPr bwMode="auto">
          <a:xfrm>
            <a:off x="10403704" y="5442875"/>
            <a:ext cx="1705582" cy="1124848"/>
          </a:xfrm>
          <a:custGeom>
            <a:avLst/>
            <a:gdLst>
              <a:gd name="connsiteX0" fmla="*/ 0 w 1739782"/>
              <a:gd name="connsiteY0" fmla="*/ 0 h 1147404"/>
              <a:gd name="connsiteX1" fmla="*/ 177747 w 1739782"/>
              <a:gd name="connsiteY1" fmla="*/ 0 h 1147404"/>
              <a:gd name="connsiteX2" fmla="*/ 177747 w 1739782"/>
              <a:gd name="connsiteY2" fmla="*/ 984061 h 1147404"/>
              <a:gd name="connsiteX3" fmla="*/ 1739782 w 1739782"/>
              <a:gd name="connsiteY3" fmla="*/ 984061 h 1147404"/>
              <a:gd name="connsiteX4" fmla="*/ 1739782 w 1739782"/>
              <a:gd name="connsiteY4" fmla="*/ 1147404 h 1147404"/>
              <a:gd name="connsiteX5" fmla="*/ 0 w 1739782"/>
              <a:gd name="connsiteY5" fmla="*/ 1147404 h 1147404"/>
              <a:gd name="connsiteX6" fmla="*/ 0 w 1739782"/>
              <a:gd name="connsiteY6" fmla="*/ 1017537 h 1147404"/>
              <a:gd name="connsiteX7" fmla="*/ 0 w 1739782"/>
              <a:gd name="connsiteY7" fmla="*/ 984061 h 114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9782" h="1147404">
                <a:moveTo>
                  <a:pt x="0" y="0"/>
                </a:moveTo>
                <a:lnTo>
                  <a:pt x="177747" y="0"/>
                </a:lnTo>
                <a:lnTo>
                  <a:pt x="177747" y="984061"/>
                </a:lnTo>
                <a:lnTo>
                  <a:pt x="1739782" y="984061"/>
                </a:lnTo>
                <a:lnTo>
                  <a:pt x="1739782" y="1147404"/>
                </a:lnTo>
                <a:lnTo>
                  <a:pt x="0" y="1147404"/>
                </a:lnTo>
                <a:lnTo>
                  <a:pt x="0" y="1017537"/>
                </a:lnTo>
                <a:lnTo>
                  <a:pt x="0" y="984061"/>
                </a:ln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2</a:t>
            </a:r>
          </a:p>
        </p:txBody>
      </p:sp>
      <p:sp>
        <p:nvSpPr>
          <p:cNvPr id="751" name="Rounded Rectangle 94"/>
          <p:cNvSpPr/>
          <p:nvPr/>
        </p:nvSpPr>
        <p:spPr bwMode="auto">
          <a:xfrm>
            <a:off x="11583732" y="6328463"/>
            <a:ext cx="525554" cy="293937"/>
          </a:xfrm>
          <a:prstGeom prst="roundRect">
            <a:avLst>
              <a:gd name="adj" fmla="val 0"/>
            </a:avLst>
          </a:prstGeom>
          <a:solidFill>
            <a:schemeClr val="bg1">
              <a:lumMod val="95000"/>
            </a:schemeClr>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r>
              <a:rPr lang="en-US" sz="1537" dirty="0" err="1">
                <a:solidFill>
                  <a:srgbClr val="0078D7"/>
                </a:solidFill>
                <a:latin typeface="Segoe UI Semilight"/>
              </a:rPr>
              <a:t>ToR</a:t>
            </a:r>
            <a:endParaRPr lang="en-US" sz="1921" dirty="0">
              <a:solidFill>
                <a:srgbClr val="0078D7"/>
              </a:solidFill>
              <a:latin typeface="Segoe UI Semilight"/>
            </a:endParaRPr>
          </a:p>
        </p:txBody>
      </p:sp>
      <p:sp>
        <p:nvSpPr>
          <p:cNvPr id="758" name="TextBox 757"/>
          <p:cNvSpPr txBox="1"/>
          <p:nvPr/>
        </p:nvSpPr>
        <p:spPr>
          <a:xfrm>
            <a:off x="7385461" y="4484030"/>
            <a:ext cx="1248380"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Gen3 x8</a:t>
            </a:r>
          </a:p>
        </p:txBody>
      </p:sp>
      <p:sp>
        <p:nvSpPr>
          <p:cNvPr id="759" name="Rectangle 758"/>
          <p:cNvSpPr/>
          <p:nvPr/>
        </p:nvSpPr>
        <p:spPr bwMode="auto">
          <a:xfrm>
            <a:off x="10114671" y="4335551"/>
            <a:ext cx="572992" cy="552220"/>
          </a:xfrm>
          <a:prstGeom prst="rect">
            <a:avLst/>
          </a:prstGeom>
          <a:solidFill>
            <a:schemeClr val="accent5">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0" name="TextBox 759"/>
          <p:cNvSpPr txBox="1"/>
          <p:nvPr/>
        </p:nvSpPr>
        <p:spPr>
          <a:xfrm>
            <a:off x="9779515" y="4477744"/>
            <a:ext cx="1248380"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Gen3 2x8</a:t>
            </a:r>
          </a:p>
        </p:txBody>
      </p:sp>
      <p:grpSp>
        <p:nvGrpSpPr>
          <p:cNvPr id="152" name="Group 151"/>
          <p:cNvGrpSpPr/>
          <p:nvPr/>
        </p:nvGrpSpPr>
        <p:grpSpPr>
          <a:xfrm>
            <a:off x="9532295" y="4856180"/>
            <a:ext cx="1792850" cy="1047918"/>
            <a:chOff x="9723437" y="4953059"/>
            <a:chExt cx="1828800" cy="1068931"/>
          </a:xfrm>
        </p:grpSpPr>
        <p:sp>
          <p:nvSpPr>
            <p:cNvPr id="146" name="Rectangle 145"/>
            <p:cNvSpPr/>
            <p:nvPr/>
          </p:nvSpPr>
          <p:spPr bwMode="auto">
            <a:xfrm>
              <a:off x="9723437" y="4953059"/>
              <a:ext cx="1828800" cy="106893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7" name="Rectangle 756"/>
            <p:cNvSpPr/>
            <p:nvPr/>
          </p:nvSpPr>
          <p:spPr bwMode="auto">
            <a:xfrm>
              <a:off x="10563076" y="5292414"/>
              <a:ext cx="486752" cy="470472"/>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p:cNvGrpSpPr/>
            <p:nvPr/>
          </p:nvGrpSpPr>
          <p:grpSpPr>
            <a:xfrm>
              <a:off x="9903591" y="5121199"/>
              <a:ext cx="810446" cy="792926"/>
              <a:chOff x="10157218" y="5167111"/>
              <a:chExt cx="793750" cy="776592"/>
            </a:xfrm>
          </p:grpSpPr>
          <p:grpSp>
            <p:nvGrpSpPr>
              <p:cNvPr id="68" name="Group 67"/>
              <p:cNvGrpSpPr/>
              <p:nvPr/>
            </p:nvGrpSpPr>
            <p:grpSpPr>
              <a:xfrm>
                <a:off x="10157218" y="5167111"/>
                <a:ext cx="793750" cy="776592"/>
                <a:chOff x="6061147" y="1903843"/>
                <a:chExt cx="1459325" cy="1427779"/>
              </a:xfrm>
              <a:solidFill>
                <a:schemeClr val="tx2">
                  <a:lumMod val="75000"/>
                </a:schemeClr>
              </a:solidFill>
            </p:grpSpPr>
            <p:sp>
              <p:nvSpPr>
                <p:cNvPr id="36" name="Rectangle 35"/>
                <p:cNvSpPr/>
                <p:nvPr/>
              </p:nvSpPr>
              <p:spPr bwMode="auto">
                <a:xfrm>
                  <a:off x="6287602" y="2125662"/>
                  <a:ext cx="990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30" name="Picture 198" descr="Azure automation.png"/>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497674" y="2198548"/>
                  <a:ext cx="545200" cy="547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2" name="Rectangle 731"/>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3" name="Rectangle 732"/>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4" name="Rectangle 733"/>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2" name="Group 51"/>
                <p:cNvGrpSpPr/>
                <p:nvPr/>
              </p:nvGrpSpPr>
              <p:grpSpPr>
                <a:xfrm>
                  <a:off x="6405900" y="3172387"/>
                  <a:ext cx="767675" cy="159235"/>
                  <a:chOff x="6558300" y="2056243"/>
                  <a:chExt cx="767675" cy="159235"/>
                </a:xfrm>
                <a:grpFill/>
              </p:grpSpPr>
              <p:sp>
                <p:nvSpPr>
                  <p:cNvPr id="735" name="Rectangle 734"/>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6" name="Rectangle 735"/>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7" name="Rectangle 736"/>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8" name="Rectangle 737"/>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0" name="Group 59"/>
                <p:cNvGrpSpPr/>
                <p:nvPr/>
              </p:nvGrpSpPr>
              <p:grpSpPr>
                <a:xfrm rot="5400000">
                  <a:off x="7057017" y="2555039"/>
                  <a:ext cx="767675" cy="159235"/>
                  <a:chOff x="6558300" y="2056243"/>
                  <a:chExt cx="767675" cy="159235"/>
                </a:xfrm>
                <a:grpFill/>
              </p:grpSpPr>
              <p:sp>
                <p:nvSpPr>
                  <p:cNvPr id="739" name="Rectangle 7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0" name="Rectangle 7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1" name="Rectangle 7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2" name="Rectangle 7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3" name="Group 742"/>
                <p:cNvGrpSpPr/>
                <p:nvPr/>
              </p:nvGrpSpPr>
              <p:grpSpPr>
                <a:xfrm rot="5400000">
                  <a:off x="5756927" y="2549314"/>
                  <a:ext cx="767675" cy="159235"/>
                  <a:chOff x="6558300" y="2056243"/>
                  <a:chExt cx="767675" cy="159235"/>
                </a:xfrm>
                <a:grpFill/>
              </p:grpSpPr>
              <p:sp>
                <p:nvSpPr>
                  <p:cNvPr id="744" name="Rectangle 743"/>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5" name="Rectangle 744"/>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6" name="Rectangle 745"/>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7" name="Rectangle 746"/>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6" name="TextBox 75"/>
              <p:cNvSpPr txBox="1"/>
              <p:nvPr/>
            </p:nvSpPr>
            <p:spPr>
              <a:xfrm>
                <a:off x="10284039" y="5617065"/>
                <a:ext cx="536887" cy="162708"/>
              </a:xfrm>
              <a:prstGeom prst="rect">
                <a:avLst/>
              </a:prstGeom>
              <a:noFill/>
            </p:spPr>
            <p:txBody>
              <a:bodyPr wrap="square" lIns="0" tIns="0" rIns="0" bIns="0" rtlCol="0">
                <a:spAutoFit/>
              </a:bodyPr>
              <a:lstStyle/>
              <a:p>
                <a:pPr algn="ctr" defTabSz="914367">
                  <a:lnSpc>
                    <a:spcPct val="90000"/>
                  </a:lnSpc>
                  <a:spcAft>
                    <a:spcPts val="588"/>
                  </a:spcAft>
                  <a:defRPr/>
                </a:pPr>
                <a:r>
                  <a:rPr lang="en-US" sz="1176" dirty="0">
                    <a:solidFill>
                      <a:srgbClr val="FFFFFF"/>
                    </a:solidFill>
                    <a:latin typeface="Segoe UI Semibold" panose="020B0702040204020203" pitchFamily="34" charset="0"/>
                    <a:cs typeface="Segoe UI Semibold" panose="020B0702040204020203" pitchFamily="34" charset="0"/>
                  </a:rPr>
                  <a:t>FPGA</a:t>
                </a:r>
              </a:p>
            </p:txBody>
          </p:sp>
        </p:grpSp>
        <p:sp>
          <p:nvSpPr>
            <p:cNvPr id="748" name="Rectangle: Rounded Corners 747"/>
            <p:cNvSpPr/>
            <p:nvPr/>
          </p:nvSpPr>
          <p:spPr bwMode="auto">
            <a:xfrm rot="5400000">
              <a:off x="10732015" y="5297104"/>
              <a:ext cx="966701" cy="393056"/>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grpSp>
      <p:sp>
        <p:nvSpPr>
          <p:cNvPr id="706" name="Freeform 73"/>
          <p:cNvSpPr>
            <a:spLocks noChangeAspect="1" noEditPoints="1"/>
          </p:cNvSpPr>
          <p:nvPr/>
        </p:nvSpPr>
        <p:spPr bwMode="black">
          <a:xfrm>
            <a:off x="9914962" y="3542933"/>
            <a:ext cx="985544" cy="98554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176">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endPar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761" name="TextBox 760"/>
          <p:cNvSpPr txBox="1"/>
          <p:nvPr/>
        </p:nvSpPr>
        <p:spPr>
          <a:xfrm>
            <a:off x="10581854" y="6276880"/>
            <a:ext cx="968071"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solidFill>
                  <a:srgbClr val="505050">
                    <a:lumMod val="75000"/>
                  </a:srgbClr>
                </a:solidFill>
                <a:latin typeface="Segoe UI Semibold" panose="020B0702040204020203" pitchFamily="34" charset="0"/>
                <a:cs typeface="Segoe UI Semibold" panose="020B0702040204020203" pitchFamily="34" charset="0"/>
              </a:rPr>
              <a:t>40Gb/s</a:t>
            </a:r>
          </a:p>
        </p:txBody>
      </p:sp>
      <p:sp>
        <p:nvSpPr>
          <p:cNvPr id="762" name="TextBox 761"/>
          <p:cNvSpPr txBox="1"/>
          <p:nvPr/>
        </p:nvSpPr>
        <p:spPr>
          <a:xfrm>
            <a:off x="9606392"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63" name="TextBox 762"/>
          <p:cNvSpPr txBox="1"/>
          <p:nvPr/>
        </p:nvSpPr>
        <p:spPr>
          <a:xfrm>
            <a:off x="10271210"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64" name="TextBox 763"/>
          <p:cNvSpPr txBox="1"/>
          <p:nvPr/>
        </p:nvSpPr>
        <p:spPr>
          <a:xfrm>
            <a:off x="3462123" y="3640884"/>
            <a:ext cx="2334043" cy="280605"/>
          </a:xfrm>
          <a:prstGeom prst="rect">
            <a:avLst/>
          </a:prstGeom>
        </p:spPr>
        <p:txBody>
          <a:bodyPr wrap="none">
            <a:spAutoFit/>
          </a:bodyPr>
          <a:lstStyle>
            <a:defPPr>
              <a:defRPr lang="en-US"/>
            </a:defPPr>
            <a:lvl1pPr marR="0" lvl="0" indent="0" fontAlgn="auto">
              <a:lnSpc>
                <a:spcPct val="90000"/>
              </a:lnSpc>
              <a:spcBef>
                <a:spcPts val="0"/>
              </a:spcBef>
              <a:spcAft>
                <a:spcPts val="587"/>
              </a:spcAft>
              <a:buClrTx/>
              <a:buSzTx/>
              <a:buFontTx/>
              <a:buNone/>
              <a:tabLst/>
              <a:defRPr kumimoji="0" sz="1400" b="0" i="0" u="none" strike="noStrike" cap="none" spc="0" normalizeH="0" baseline="0">
                <a:ln>
                  <a:noFill/>
                </a:ln>
                <a:solidFill>
                  <a:srgbClr val="505050">
                    <a:lumMod val="75000"/>
                  </a:srgbClr>
                </a:solidFill>
                <a:effectLst/>
                <a:uLnTx/>
                <a:uFillTx/>
                <a:latin typeface="Segoe UI Semilight"/>
              </a:defRPr>
            </a:lvl1pPr>
          </a:lstStyle>
          <a:p>
            <a:pPr defTabSz="914367">
              <a:spcAft>
                <a:spcPts val="575"/>
              </a:spcAft>
            </a:pPr>
            <a:r>
              <a:rPr lang="en-US" sz="1372" dirty="0"/>
              <a:t>Hardware acceleration plane</a:t>
            </a:r>
          </a:p>
        </p:txBody>
      </p:sp>
      <p:sp>
        <p:nvSpPr>
          <p:cNvPr id="765" name="Rectangle 764"/>
          <p:cNvSpPr/>
          <p:nvPr/>
        </p:nvSpPr>
        <p:spPr bwMode="auto">
          <a:xfrm>
            <a:off x="3091569" y="1507521"/>
            <a:ext cx="3493575" cy="174663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13" rIns="0" bIns="45713" numCol="1" rtlCol="0" anchor="ctr" anchorCtr="0" compatLnSpc="1">
            <a:prstTxWarp prst="textNoShape">
              <a:avLst/>
            </a:prstTxWarp>
          </a:bodyPr>
          <a:lstStyle/>
          <a:p>
            <a:pPr defTabSz="913927" fontAlgn="base">
              <a:spcBef>
                <a:spcPts val="1176"/>
              </a:spcBef>
              <a:spcAft>
                <a:spcPct val="0"/>
              </a:spcAft>
              <a:defRPr/>
            </a:pP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相互接続された</a:t>
            </a:r>
            <a:r>
              <a:rPr lang="en-US" altLang="ja-JP" sz="1765" dirty="0">
                <a:solidFill>
                  <a:srgbClr val="505050">
                    <a:lumMod val="75000"/>
                  </a:srgbClr>
                </a:solidFill>
                <a:latin typeface="Segoe UI Semibold" panose="020B0702040204020203" pitchFamily="34" charset="0"/>
                <a:cs typeface="Segoe UI Semibold" panose="020B0702040204020203" pitchFamily="34" charset="0"/>
              </a:rPr>
              <a:t>FPGA</a:t>
            </a: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が従来のソフトウェアレイヤーとは分離されて動作</a:t>
            </a:r>
            <a:endParaRPr lang="en-US" altLang="ja-JP" sz="1765" dirty="0">
              <a:solidFill>
                <a:srgbClr val="505050">
                  <a:lumMod val="75000"/>
                </a:srgbClr>
              </a:solidFill>
              <a:latin typeface="Segoe UI Semibold" panose="020B0702040204020203" pitchFamily="34" charset="0"/>
              <a:cs typeface="Segoe UI Semibold" panose="020B0702040204020203" pitchFamily="34" charset="0"/>
            </a:endParaRPr>
          </a:p>
          <a:p>
            <a:pPr defTabSz="913927" fontAlgn="base">
              <a:spcBef>
                <a:spcPts val="1176"/>
              </a:spcBef>
              <a:spcAft>
                <a:spcPct val="0"/>
              </a:spcAft>
              <a:defRPr/>
            </a:pPr>
            <a:r>
              <a:rPr lang="en-US" altLang="ja-JP" sz="1765" dirty="0">
                <a:solidFill>
                  <a:srgbClr val="505050">
                    <a:lumMod val="75000"/>
                  </a:srgbClr>
                </a:solidFill>
                <a:latin typeface="Segoe UI Semibold" panose="020B0702040204020203" pitchFamily="34" charset="0"/>
                <a:cs typeface="Segoe UI Semibold" panose="020B0702040204020203" pitchFamily="34" charset="0"/>
              </a:rPr>
              <a:t>CPU</a:t>
            </a: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から独立して管理・使用が可能</a:t>
            </a:r>
            <a:endParaRPr lang="en-US" sz="1765" dirty="0">
              <a:solidFill>
                <a:srgbClr val="505050">
                  <a:lumMod val="75000"/>
                </a:srgbClr>
              </a:solidFill>
              <a:latin typeface="Segoe UI Semibold" panose="020B0702040204020203" pitchFamily="34" charset="0"/>
              <a:cs typeface="Segoe UI Semibold" panose="020B0702040204020203" pitchFamily="34" charset="0"/>
            </a:endParaRPr>
          </a:p>
        </p:txBody>
      </p:sp>
      <p:grpSp>
        <p:nvGrpSpPr>
          <p:cNvPr id="156" name="Group 155"/>
          <p:cNvGrpSpPr/>
          <p:nvPr/>
        </p:nvGrpSpPr>
        <p:grpSpPr>
          <a:xfrm>
            <a:off x="1821747" y="4339009"/>
            <a:ext cx="1616920" cy="392245"/>
            <a:chOff x="1858276" y="4425519"/>
            <a:chExt cx="1649343" cy="400110"/>
          </a:xfrm>
        </p:grpSpPr>
        <p:sp>
          <p:nvSpPr>
            <p:cNvPr id="153" name="Parallelogram 152"/>
            <p:cNvSpPr/>
            <p:nvPr/>
          </p:nvSpPr>
          <p:spPr bwMode="auto">
            <a:xfrm>
              <a:off x="1858276" y="4475633"/>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p:cNvSpPr/>
            <p:nvPr/>
          </p:nvSpPr>
          <p:spPr>
            <a:xfrm>
              <a:off x="2211147" y="4425519"/>
              <a:ext cx="1054217" cy="400110"/>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Web search ranking</a:t>
              </a:r>
            </a:p>
          </p:txBody>
        </p:sp>
      </p:grpSp>
      <p:grpSp>
        <p:nvGrpSpPr>
          <p:cNvPr id="155" name="Group 154"/>
          <p:cNvGrpSpPr/>
          <p:nvPr/>
        </p:nvGrpSpPr>
        <p:grpSpPr>
          <a:xfrm>
            <a:off x="2717354" y="3901895"/>
            <a:ext cx="1564558" cy="393954"/>
            <a:chOff x="2771841" y="3960753"/>
            <a:chExt cx="1595931" cy="421766"/>
          </a:xfrm>
        </p:grpSpPr>
        <p:sp>
          <p:nvSpPr>
            <p:cNvPr id="766" name="Parallelogram 765"/>
            <p:cNvSpPr/>
            <p:nvPr/>
          </p:nvSpPr>
          <p:spPr bwMode="auto">
            <a:xfrm>
              <a:off x="2771841" y="4010867"/>
              <a:ext cx="1595931" cy="320941"/>
            </a:xfrm>
            <a:prstGeom prst="parallelogram">
              <a:avLst>
                <a:gd name="adj" fmla="val 191853"/>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7" name="Rectangle 766"/>
            <p:cNvSpPr/>
            <p:nvPr/>
          </p:nvSpPr>
          <p:spPr>
            <a:xfrm>
              <a:off x="3091216" y="3960753"/>
              <a:ext cx="1054217" cy="421766"/>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Deep neural networks</a:t>
              </a:r>
            </a:p>
          </p:txBody>
        </p:sp>
      </p:grpSp>
      <p:grpSp>
        <p:nvGrpSpPr>
          <p:cNvPr id="768" name="Group 767"/>
          <p:cNvGrpSpPr/>
          <p:nvPr/>
        </p:nvGrpSpPr>
        <p:grpSpPr>
          <a:xfrm>
            <a:off x="3502475" y="4442794"/>
            <a:ext cx="1616920" cy="314632"/>
            <a:chOff x="2738345" y="4010867"/>
            <a:chExt cx="1649343" cy="320941"/>
          </a:xfrm>
        </p:grpSpPr>
        <p:sp>
          <p:nvSpPr>
            <p:cNvPr id="769" name="Parallelogram 768"/>
            <p:cNvSpPr/>
            <p:nvPr/>
          </p:nvSpPr>
          <p:spPr bwMode="auto">
            <a:xfrm>
              <a:off x="2738345" y="4010867"/>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0" name="Rectangle 769"/>
            <p:cNvSpPr/>
            <p:nvPr/>
          </p:nvSpPr>
          <p:spPr>
            <a:xfrm>
              <a:off x="3091216" y="4045151"/>
              <a:ext cx="1054217" cy="246221"/>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SDN offload</a:t>
              </a:r>
            </a:p>
          </p:txBody>
        </p:sp>
      </p:grpSp>
      <p:grpSp>
        <p:nvGrpSpPr>
          <p:cNvPr id="771" name="Group 770"/>
          <p:cNvGrpSpPr/>
          <p:nvPr/>
        </p:nvGrpSpPr>
        <p:grpSpPr>
          <a:xfrm>
            <a:off x="4105145" y="3999451"/>
            <a:ext cx="1616920" cy="314632"/>
            <a:chOff x="2738345" y="4010867"/>
            <a:chExt cx="1649343" cy="320941"/>
          </a:xfrm>
        </p:grpSpPr>
        <p:sp>
          <p:nvSpPr>
            <p:cNvPr id="772" name="Parallelogram 771"/>
            <p:cNvSpPr/>
            <p:nvPr/>
          </p:nvSpPr>
          <p:spPr bwMode="auto">
            <a:xfrm>
              <a:off x="2738345" y="4010867"/>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3" name="Rectangle 772"/>
            <p:cNvSpPr/>
            <p:nvPr/>
          </p:nvSpPr>
          <p:spPr>
            <a:xfrm>
              <a:off x="3091216" y="4045151"/>
              <a:ext cx="1054217" cy="246221"/>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SQL</a:t>
              </a:r>
            </a:p>
          </p:txBody>
        </p:sp>
      </p:grpSp>
      <p:sp>
        <p:nvSpPr>
          <p:cNvPr id="776" name="Arrow: Up-Down 775"/>
          <p:cNvSpPr/>
          <p:nvPr/>
        </p:nvSpPr>
        <p:spPr bwMode="auto">
          <a:xfrm>
            <a:off x="3775553" y="4915970"/>
            <a:ext cx="451888" cy="662999"/>
          </a:xfrm>
          <a:prstGeom prst="upDownArrow">
            <a:avLst>
              <a:gd name="adj1" fmla="val 42221"/>
              <a:gd name="adj2" fmla="val 286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1" name="highlighted CPUs"/>
          <p:cNvGrpSpPr/>
          <p:nvPr/>
        </p:nvGrpSpPr>
        <p:grpSpPr>
          <a:xfrm>
            <a:off x="1487692" y="3321489"/>
            <a:ext cx="4783460" cy="1694801"/>
            <a:chOff x="655637" y="4106862"/>
            <a:chExt cx="4879378" cy="1728785"/>
          </a:xfrm>
          <a:noFill/>
          <a:scene3d>
            <a:camera prst="orthographicFront">
              <a:rot lat="17099985" lon="21599989" rev="0"/>
            </a:camera>
            <a:lightRig rig="threePt" dir="t"/>
          </a:scene3d>
        </p:grpSpPr>
        <p:sp>
          <p:nvSpPr>
            <p:cNvPr id="713" name="Oval 712"/>
            <p:cNvSpPr/>
            <p:nvPr/>
          </p:nvSpPr>
          <p:spPr bwMode="auto">
            <a:xfrm>
              <a:off x="1389290"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4" name="Oval 713"/>
            <p:cNvSpPr/>
            <p:nvPr/>
          </p:nvSpPr>
          <p:spPr bwMode="auto">
            <a:xfrm>
              <a:off x="1267017"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5" name="Oval 714"/>
            <p:cNvSpPr/>
            <p:nvPr/>
          </p:nvSpPr>
          <p:spPr bwMode="auto">
            <a:xfrm>
              <a:off x="1144741"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6" name="Oval 71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7" name="Oval 71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8" name="Oval 71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9" name="Oval 718"/>
            <p:cNvSpPr/>
            <p:nvPr/>
          </p:nvSpPr>
          <p:spPr bwMode="auto">
            <a:xfrm>
              <a:off x="655637"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0" name="Oval 719"/>
            <p:cNvSpPr/>
            <p:nvPr/>
          </p:nvSpPr>
          <p:spPr bwMode="auto">
            <a:xfrm>
              <a:off x="1650432"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1" name="Oval 720"/>
            <p:cNvSpPr/>
            <p:nvPr/>
          </p:nvSpPr>
          <p:spPr bwMode="auto">
            <a:xfrm>
              <a:off x="1528159"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2" name="Oval 721"/>
            <p:cNvSpPr/>
            <p:nvPr/>
          </p:nvSpPr>
          <p:spPr bwMode="auto">
            <a:xfrm>
              <a:off x="1405883"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3" name="Oval 72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4" name="Oval 72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5" name="Oval 72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6" name="Oval 725"/>
            <p:cNvSpPr/>
            <p:nvPr/>
          </p:nvSpPr>
          <p:spPr bwMode="auto">
            <a:xfrm>
              <a:off x="916779"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7" name="Oval 726"/>
            <p:cNvSpPr/>
            <p:nvPr/>
          </p:nvSpPr>
          <p:spPr bwMode="auto">
            <a:xfrm>
              <a:off x="1911574"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8" name="Oval 727"/>
            <p:cNvSpPr/>
            <p:nvPr/>
          </p:nvSpPr>
          <p:spPr bwMode="auto">
            <a:xfrm>
              <a:off x="1789301"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9" name="Oval 728"/>
            <p:cNvSpPr/>
            <p:nvPr/>
          </p:nvSpPr>
          <p:spPr bwMode="auto">
            <a:xfrm>
              <a:off x="1667025"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1" name="Oval 730"/>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9" name="Oval 748"/>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7" name="Oval 776"/>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8" name="Oval 777"/>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9" name="Oval 778"/>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0" name="Oval 779"/>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1" name="Oval 780"/>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2" name="Oval 781"/>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3" name="Oval 782"/>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4" name="Oval 783"/>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5" name="Oval 784"/>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6" name="Oval 785"/>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7" name="Oval 786"/>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8" name="Oval 787"/>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9" name="Oval 788"/>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0" name="Oval 789"/>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1" name="Oval 790"/>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2" name="Oval 791"/>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3" name="Oval 792"/>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4" name="Oval 793"/>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5" name="Oval 794"/>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6" name="Oval 795"/>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7" name="Oval 796"/>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8" name="Oval 797"/>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9" name="Oval 798"/>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0" name="Oval 799"/>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1" name="Oval 800"/>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2" name="Oval 801"/>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3" name="Oval 802"/>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4" name="Oval 803"/>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5" name="Oval 804"/>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6" name="Oval 805"/>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7" name="Oval 806"/>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8" name="Oval 807"/>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9" name="Oval 808"/>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0" name="Oval 809"/>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1" name="Oval 810"/>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2" name="Oval 811"/>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3" name="Oval 812"/>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4" name="Oval 813"/>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5" name="Oval 814"/>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6" name="Oval 815"/>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7" name="Oval 816"/>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8" name="Oval 817"/>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9" name="Oval 818"/>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0" name="Oval 819"/>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1" name="Oval 820"/>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2" name="Oval 821"/>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3" name="Oval 822"/>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4" name="Oval 823"/>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Oval 824"/>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6" name="Oval 825"/>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7" name="Oval 826"/>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Oval 827"/>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0" name="Oval 829"/>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1" name="Oval 830"/>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2" name="Oval 831"/>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3" name="Oval 83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4" name="Oval 83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5" name="Oval 83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6" name="Oval 83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7" name="Oval 83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8" name="Oval 83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9" name="Oval 83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0" name="Oval 839"/>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1" name="Oval 840"/>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2" name="Oval 841"/>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3" name="Oval 842"/>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4" name="Oval 843"/>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5" name="Oval 844"/>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6" name="Oval 845"/>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7" name="Oval 846"/>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8" name="Oval 847"/>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9" name="Oval 848"/>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0" name="Oval 849"/>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1" name="Oval 850"/>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2" name="Oval 851"/>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3" name="Oval 852"/>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4" name="Oval 853"/>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5" name="Oval 854"/>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6" name="Oval 855"/>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7" name="Oval 856"/>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8" name="Oval 857"/>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9" name="Oval 858"/>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0" name="Oval 859"/>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1" name="Oval 860"/>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2" name="Oval 861"/>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3" name="Oval 862"/>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4" name="Oval 863"/>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5" name="Oval 864"/>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6" name="Oval 865"/>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7" name="Oval 866"/>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68" name="Group 867"/>
          <p:cNvGrpSpPr/>
          <p:nvPr/>
        </p:nvGrpSpPr>
        <p:grpSpPr>
          <a:xfrm>
            <a:off x="1948841" y="2842903"/>
            <a:ext cx="1001817" cy="1258473"/>
            <a:chOff x="1130137" y="3875728"/>
            <a:chExt cx="1021906" cy="1592177"/>
          </a:xfrm>
        </p:grpSpPr>
        <p:sp>
          <p:nvSpPr>
            <p:cNvPr id="869" name="Isosceles Triangle 167"/>
            <p:cNvSpPr/>
            <p:nvPr/>
          </p:nvSpPr>
          <p:spPr bwMode="auto">
            <a:xfrm>
              <a:off x="1130137" y="3875728"/>
              <a:ext cx="761415" cy="1592177"/>
            </a:xfrm>
            <a:custGeom>
              <a:avLst/>
              <a:gdLst>
                <a:gd name="connsiteX0" fmla="*/ 0 w 750243"/>
                <a:gd name="connsiteY0" fmla="*/ 1580718 h 1580718"/>
                <a:gd name="connsiteX1" fmla="*/ 375122 w 750243"/>
                <a:gd name="connsiteY1" fmla="*/ 0 h 1580718"/>
                <a:gd name="connsiteX2" fmla="*/ 750243 w 750243"/>
                <a:gd name="connsiteY2" fmla="*/ 1580718 h 1580718"/>
                <a:gd name="connsiteX3" fmla="*/ 0 w 750243"/>
                <a:gd name="connsiteY3" fmla="*/ 1580718 h 1580718"/>
                <a:gd name="connsiteX0" fmla="*/ 0 w 954350"/>
                <a:gd name="connsiteY0" fmla="*/ 1588882 h 1588882"/>
                <a:gd name="connsiteX1" fmla="*/ 579229 w 954350"/>
                <a:gd name="connsiteY1" fmla="*/ 0 h 1588882"/>
                <a:gd name="connsiteX2" fmla="*/ 954350 w 954350"/>
                <a:gd name="connsiteY2" fmla="*/ 1580718 h 1588882"/>
                <a:gd name="connsiteX3" fmla="*/ 0 w 954350"/>
                <a:gd name="connsiteY3" fmla="*/ 1588882 h 1588882"/>
                <a:gd name="connsiteX0" fmla="*/ 0 w 733914"/>
                <a:gd name="connsiteY0" fmla="*/ 1588882 h 1588882"/>
                <a:gd name="connsiteX1" fmla="*/ 579229 w 733914"/>
                <a:gd name="connsiteY1" fmla="*/ 0 h 1588882"/>
                <a:gd name="connsiteX2" fmla="*/ 733914 w 733914"/>
                <a:gd name="connsiteY2" fmla="*/ 1588882 h 1588882"/>
                <a:gd name="connsiteX3" fmla="*/ 0 w 733914"/>
                <a:gd name="connsiteY3" fmla="*/ 1588882 h 1588882"/>
                <a:gd name="connsiteX0" fmla="*/ 0 w 733914"/>
                <a:gd name="connsiteY0" fmla="*/ 1588882 h 1588882"/>
                <a:gd name="connsiteX1" fmla="*/ 579229 w 733914"/>
                <a:gd name="connsiteY1" fmla="*/ 0 h 1588882"/>
                <a:gd name="connsiteX2" fmla="*/ 733914 w 733914"/>
                <a:gd name="connsiteY2" fmla="*/ 1580718 h 1588882"/>
                <a:gd name="connsiteX3" fmla="*/ 0 w 733914"/>
                <a:gd name="connsiteY3" fmla="*/ 1588882 h 1588882"/>
                <a:gd name="connsiteX0" fmla="*/ 0 w 782041"/>
                <a:gd name="connsiteY0" fmla="*/ 1588882 h 1588882"/>
                <a:gd name="connsiteX1" fmla="*/ 627356 w 782041"/>
                <a:gd name="connsiteY1" fmla="*/ 0 h 1588882"/>
                <a:gd name="connsiteX2" fmla="*/ 782041 w 782041"/>
                <a:gd name="connsiteY2" fmla="*/ 1580718 h 1588882"/>
                <a:gd name="connsiteX3" fmla="*/ 0 w 782041"/>
                <a:gd name="connsiteY3" fmla="*/ 1588882 h 1588882"/>
                <a:gd name="connsiteX0" fmla="*/ 0 w 775165"/>
                <a:gd name="connsiteY0" fmla="*/ 1588882 h 1594469"/>
                <a:gd name="connsiteX1" fmla="*/ 627356 w 775165"/>
                <a:gd name="connsiteY1" fmla="*/ 0 h 1594469"/>
                <a:gd name="connsiteX2" fmla="*/ 775165 w 775165"/>
                <a:gd name="connsiteY2" fmla="*/ 1594469 h 1594469"/>
                <a:gd name="connsiteX3" fmla="*/ 0 w 775165"/>
                <a:gd name="connsiteY3" fmla="*/ 1588882 h 1594469"/>
                <a:gd name="connsiteX0" fmla="*/ 0 w 761415"/>
                <a:gd name="connsiteY0" fmla="*/ 1588882 h 1592177"/>
                <a:gd name="connsiteX1" fmla="*/ 627356 w 761415"/>
                <a:gd name="connsiteY1" fmla="*/ 0 h 1592177"/>
                <a:gd name="connsiteX2" fmla="*/ 761415 w 761415"/>
                <a:gd name="connsiteY2" fmla="*/ 1592177 h 1592177"/>
                <a:gd name="connsiteX3" fmla="*/ 0 w 761415"/>
                <a:gd name="connsiteY3" fmla="*/ 1588882 h 1592177"/>
              </a:gdLst>
              <a:ahLst/>
              <a:cxnLst>
                <a:cxn ang="0">
                  <a:pos x="connsiteX0" y="connsiteY0"/>
                </a:cxn>
                <a:cxn ang="0">
                  <a:pos x="connsiteX1" y="connsiteY1"/>
                </a:cxn>
                <a:cxn ang="0">
                  <a:pos x="connsiteX2" y="connsiteY2"/>
                </a:cxn>
                <a:cxn ang="0">
                  <a:pos x="connsiteX3" y="connsiteY3"/>
                </a:cxn>
              </a:cxnLst>
              <a:rect l="l" t="t" r="r" b="b"/>
              <a:pathLst>
                <a:path w="761415" h="1592177">
                  <a:moveTo>
                    <a:pt x="0" y="1588882"/>
                  </a:moveTo>
                  <a:lnTo>
                    <a:pt x="627356" y="0"/>
                  </a:lnTo>
                  <a:lnTo>
                    <a:pt x="761415" y="1592177"/>
                  </a:lnTo>
                  <a:lnTo>
                    <a:pt x="0" y="1588882"/>
                  </a:lnTo>
                  <a:close/>
                </a:path>
              </a:pathLst>
            </a:cu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0" name="Isosceles Triangle 169"/>
            <p:cNvSpPr/>
            <p:nvPr/>
          </p:nvSpPr>
          <p:spPr bwMode="auto">
            <a:xfrm>
              <a:off x="1755564" y="3901744"/>
              <a:ext cx="396479" cy="1564872"/>
            </a:xfrm>
            <a:custGeom>
              <a:avLst/>
              <a:gdLst>
                <a:gd name="connsiteX0" fmla="*/ 0 w 326867"/>
                <a:gd name="connsiteY0" fmla="*/ 1338851 h 1338851"/>
                <a:gd name="connsiteX1" fmla="*/ 0 w 326867"/>
                <a:gd name="connsiteY1" fmla="*/ 0 h 1338851"/>
                <a:gd name="connsiteX2" fmla="*/ 326867 w 326867"/>
                <a:gd name="connsiteY2" fmla="*/ 1338851 h 1338851"/>
                <a:gd name="connsiteX3" fmla="*/ 0 w 326867"/>
                <a:gd name="connsiteY3" fmla="*/ 1338851 h 1338851"/>
                <a:gd name="connsiteX0" fmla="*/ 114300 w 441167"/>
                <a:gd name="connsiteY0" fmla="*/ 1338851 h 1338851"/>
                <a:gd name="connsiteX1" fmla="*/ 0 w 441167"/>
                <a:gd name="connsiteY1" fmla="*/ 0 h 1338851"/>
                <a:gd name="connsiteX2" fmla="*/ 441167 w 441167"/>
                <a:gd name="connsiteY2" fmla="*/ 1338851 h 1338851"/>
                <a:gd name="connsiteX3" fmla="*/ 114300 w 441167"/>
                <a:gd name="connsiteY3" fmla="*/ 1338851 h 1338851"/>
                <a:gd name="connsiteX0" fmla="*/ 130629 w 441167"/>
                <a:gd name="connsiteY0" fmla="*/ 1551123 h 1551123"/>
                <a:gd name="connsiteX1" fmla="*/ 0 w 441167"/>
                <a:gd name="connsiteY1" fmla="*/ 0 h 1551123"/>
                <a:gd name="connsiteX2" fmla="*/ 441167 w 441167"/>
                <a:gd name="connsiteY2" fmla="*/ 1338851 h 1551123"/>
                <a:gd name="connsiteX3" fmla="*/ 130629 w 441167"/>
                <a:gd name="connsiteY3" fmla="*/ 1551123 h 1551123"/>
                <a:gd name="connsiteX0" fmla="*/ 130629 w 375853"/>
                <a:gd name="connsiteY0" fmla="*/ 1551123 h 1551123"/>
                <a:gd name="connsiteX1" fmla="*/ 0 w 375853"/>
                <a:gd name="connsiteY1" fmla="*/ 0 h 1551123"/>
                <a:gd name="connsiteX2" fmla="*/ 375853 w 375853"/>
                <a:gd name="connsiteY2" fmla="*/ 1387837 h 1551123"/>
                <a:gd name="connsiteX3" fmla="*/ 130629 w 375853"/>
                <a:gd name="connsiteY3" fmla="*/ 1551123 h 1551123"/>
                <a:gd name="connsiteX0" fmla="*/ 139796 w 385020"/>
                <a:gd name="connsiteY0" fmla="*/ 1546539 h 1546539"/>
                <a:gd name="connsiteX1" fmla="*/ 0 w 385020"/>
                <a:gd name="connsiteY1" fmla="*/ 0 h 1546539"/>
                <a:gd name="connsiteX2" fmla="*/ 385020 w 385020"/>
                <a:gd name="connsiteY2" fmla="*/ 1383253 h 1546539"/>
                <a:gd name="connsiteX3" fmla="*/ 139796 w 385020"/>
                <a:gd name="connsiteY3" fmla="*/ 1546539 h 1546539"/>
                <a:gd name="connsiteX0" fmla="*/ 139796 w 385020"/>
                <a:gd name="connsiteY0" fmla="*/ 1551122 h 1551122"/>
                <a:gd name="connsiteX1" fmla="*/ 0 w 385020"/>
                <a:gd name="connsiteY1" fmla="*/ 0 h 1551122"/>
                <a:gd name="connsiteX2" fmla="*/ 385020 w 385020"/>
                <a:gd name="connsiteY2" fmla="*/ 1383253 h 1551122"/>
                <a:gd name="connsiteX3" fmla="*/ 139796 w 385020"/>
                <a:gd name="connsiteY3" fmla="*/ 1551122 h 1551122"/>
                <a:gd name="connsiteX0" fmla="*/ 139796 w 396479"/>
                <a:gd name="connsiteY0" fmla="*/ 1551122 h 1551122"/>
                <a:gd name="connsiteX1" fmla="*/ 0 w 396479"/>
                <a:gd name="connsiteY1" fmla="*/ 0 h 1551122"/>
                <a:gd name="connsiteX2" fmla="*/ 396479 w 396479"/>
                <a:gd name="connsiteY2" fmla="*/ 1408462 h 1551122"/>
                <a:gd name="connsiteX3" fmla="*/ 139796 w 396479"/>
                <a:gd name="connsiteY3" fmla="*/ 1551122 h 1551122"/>
                <a:gd name="connsiteX0" fmla="*/ 151255 w 396479"/>
                <a:gd name="connsiteY0" fmla="*/ 1562580 h 1562580"/>
                <a:gd name="connsiteX1" fmla="*/ 0 w 396479"/>
                <a:gd name="connsiteY1" fmla="*/ 0 h 1562580"/>
                <a:gd name="connsiteX2" fmla="*/ 396479 w 396479"/>
                <a:gd name="connsiteY2" fmla="*/ 1408462 h 1562580"/>
                <a:gd name="connsiteX3" fmla="*/ 151255 w 396479"/>
                <a:gd name="connsiteY3" fmla="*/ 1562580 h 1562580"/>
                <a:gd name="connsiteX0" fmla="*/ 132921 w 396479"/>
                <a:gd name="connsiteY0" fmla="*/ 1564872 h 1564872"/>
                <a:gd name="connsiteX1" fmla="*/ 0 w 396479"/>
                <a:gd name="connsiteY1" fmla="*/ 0 h 1564872"/>
                <a:gd name="connsiteX2" fmla="*/ 396479 w 396479"/>
                <a:gd name="connsiteY2" fmla="*/ 1408462 h 1564872"/>
                <a:gd name="connsiteX3" fmla="*/ 132921 w 396479"/>
                <a:gd name="connsiteY3" fmla="*/ 1564872 h 1564872"/>
              </a:gdLst>
              <a:ahLst/>
              <a:cxnLst>
                <a:cxn ang="0">
                  <a:pos x="connsiteX0" y="connsiteY0"/>
                </a:cxn>
                <a:cxn ang="0">
                  <a:pos x="connsiteX1" y="connsiteY1"/>
                </a:cxn>
                <a:cxn ang="0">
                  <a:pos x="connsiteX2" y="connsiteY2"/>
                </a:cxn>
                <a:cxn ang="0">
                  <a:pos x="connsiteX3" y="connsiteY3"/>
                </a:cxn>
              </a:cxnLst>
              <a:rect l="l" t="t" r="r" b="b"/>
              <a:pathLst>
                <a:path w="396479" h="1564872">
                  <a:moveTo>
                    <a:pt x="132921" y="1564872"/>
                  </a:moveTo>
                  <a:lnTo>
                    <a:pt x="0" y="0"/>
                  </a:lnTo>
                  <a:lnTo>
                    <a:pt x="396479" y="1408462"/>
                  </a:lnTo>
                  <a:lnTo>
                    <a:pt x="132921" y="1564872"/>
                  </a:lnTo>
                  <a:close/>
                </a:path>
              </a:pathLst>
            </a:custGeom>
            <a:solidFill>
              <a:schemeClr val="accent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71" name="Rounded Rectangle 94"/>
          <p:cNvSpPr/>
          <p:nvPr/>
        </p:nvSpPr>
        <p:spPr bwMode="auto">
          <a:xfrm>
            <a:off x="2343780" y="2648431"/>
            <a:ext cx="389251" cy="217705"/>
          </a:xfrm>
          <a:prstGeom prst="roundRect">
            <a:avLst/>
          </a:prstGeom>
          <a:solidFill>
            <a:schemeClr val="tx2"/>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endParaRPr lang="en-US" sz="1921" dirty="0">
              <a:solidFill>
                <a:srgbClr val="0078D7"/>
              </a:solidFill>
              <a:latin typeface="Segoe UI Semilight"/>
            </a:endParaRPr>
          </a:p>
        </p:txBody>
      </p:sp>
      <p:grpSp>
        <p:nvGrpSpPr>
          <p:cNvPr id="171" name="Group 170"/>
          <p:cNvGrpSpPr/>
          <p:nvPr/>
        </p:nvGrpSpPr>
        <p:grpSpPr>
          <a:xfrm>
            <a:off x="1107922" y="3291059"/>
            <a:ext cx="1001817" cy="1258473"/>
            <a:chOff x="1130137" y="3875728"/>
            <a:chExt cx="1021906" cy="1592177"/>
          </a:xfrm>
        </p:grpSpPr>
        <p:sp>
          <p:nvSpPr>
            <p:cNvPr id="168" name="Isosceles Triangle 167"/>
            <p:cNvSpPr/>
            <p:nvPr/>
          </p:nvSpPr>
          <p:spPr bwMode="auto">
            <a:xfrm>
              <a:off x="1130137" y="3875728"/>
              <a:ext cx="761415" cy="1592177"/>
            </a:xfrm>
            <a:custGeom>
              <a:avLst/>
              <a:gdLst>
                <a:gd name="connsiteX0" fmla="*/ 0 w 750243"/>
                <a:gd name="connsiteY0" fmla="*/ 1580718 h 1580718"/>
                <a:gd name="connsiteX1" fmla="*/ 375122 w 750243"/>
                <a:gd name="connsiteY1" fmla="*/ 0 h 1580718"/>
                <a:gd name="connsiteX2" fmla="*/ 750243 w 750243"/>
                <a:gd name="connsiteY2" fmla="*/ 1580718 h 1580718"/>
                <a:gd name="connsiteX3" fmla="*/ 0 w 750243"/>
                <a:gd name="connsiteY3" fmla="*/ 1580718 h 1580718"/>
                <a:gd name="connsiteX0" fmla="*/ 0 w 954350"/>
                <a:gd name="connsiteY0" fmla="*/ 1588882 h 1588882"/>
                <a:gd name="connsiteX1" fmla="*/ 579229 w 954350"/>
                <a:gd name="connsiteY1" fmla="*/ 0 h 1588882"/>
                <a:gd name="connsiteX2" fmla="*/ 954350 w 954350"/>
                <a:gd name="connsiteY2" fmla="*/ 1580718 h 1588882"/>
                <a:gd name="connsiteX3" fmla="*/ 0 w 954350"/>
                <a:gd name="connsiteY3" fmla="*/ 1588882 h 1588882"/>
                <a:gd name="connsiteX0" fmla="*/ 0 w 733914"/>
                <a:gd name="connsiteY0" fmla="*/ 1588882 h 1588882"/>
                <a:gd name="connsiteX1" fmla="*/ 579229 w 733914"/>
                <a:gd name="connsiteY1" fmla="*/ 0 h 1588882"/>
                <a:gd name="connsiteX2" fmla="*/ 733914 w 733914"/>
                <a:gd name="connsiteY2" fmla="*/ 1588882 h 1588882"/>
                <a:gd name="connsiteX3" fmla="*/ 0 w 733914"/>
                <a:gd name="connsiteY3" fmla="*/ 1588882 h 1588882"/>
                <a:gd name="connsiteX0" fmla="*/ 0 w 733914"/>
                <a:gd name="connsiteY0" fmla="*/ 1588882 h 1588882"/>
                <a:gd name="connsiteX1" fmla="*/ 579229 w 733914"/>
                <a:gd name="connsiteY1" fmla="*/ 0 h 1588882"/>
                <a:gd name="connsiteX2" fmla="*/ 733914 w 733914"/>
                <a:gd name="connsiteY2" fmla="*/ 1580718 h 1588882"/>
                <a:gd name="connsiteX3" fmla="*/ 0 w 733914"/>
                <a:gd name="connsiteY3" fmla="*/ 1588882 h 1588882"/>
                <a:gd name="connsiteX0" fmla="*/ 0 w 782041"/>
                <a:gd name="connsiteY0" fmla="*/ 1588882 h 1588882"/>
                <a:gd name="connsiteX1" fmla="*/ 627356 w 782041"/>
                <a:gd name="connsiteY1" fmla="*/ 0 h 1588882"/>
                <a:gd name="connsiteX2" fmla="*/ 782041 w 782041"/>
                <a:gd name="connsiteY2" fmla="*/ 1580718 h 1588882"/>
                <a:gd name="connsiteX3" fmla="*/ 0 w 782041"/>
                <a:gd name="connsiteY3" fmla="*/ 1588882 h 1588882"/>
                <a:gd name="connsiteX0" fmla="*/ 0 w 775165"/>
                <a:gd name="connsiteY0" fmla="*/ 1588882 h 1594469"/>
                <a:gd name="connsiteX1" fmla="*/ 627356 w 775165"/>
                <a:gd name="connsiteY1" fmla="*/ 0 h 1594469"/>
                <a:gd name="connsiteX2" fmla="*/ 775165 w 775165"/>
                <a:gd name="connsiteY2" fmla="*/ 1594469 h 1594469"/>
                <a:gd name="connsiteX3" fmla="*/ 0 w 775165"/>
                <a:gd name="connsiteY3" fmla="*/ 1588882 h 1594469"/>
                <a:gd name="connsiteX0" fmla="*/ 0 w 761415"/>
                <a:gd name="connsiteY0" fmla="*/ 1588882 h 1592177"/>
                <a:gd name="connsiteX1" fmla="*/ 627356 w 761415"/>
                <a:gd name="connsiteY1" fmla="*/ 0 h 1592177"/>
                <a:gd name="connsiteX2" fmla="*/ 761415 w 761415"/>
                <a:gd name="connsiteY2" fmla="*/ 1592177 h 1592177"/>
                <a:gd name="connsiteX3" fmla="*/ 0 w 761415"/>
                <a:gd name="connsiteY3" fmla="*/ 1588882 h 1592177"/>
              </a:gdLst>
              <a:ahLst/>
              <a:cxnLst>
                <a:cxn ang="0">
                  <a:pos x="connsiteX0" y="connsiteY0"/>
                </a:cxn>
                <a:cxn ang="0">
                  <a:pos x="connsiteX1" y="connsiteY1"/>
                </a:cxn>
                <a:cxn ang="0">
                  <a:pos x="connsiteX2" y="connsiteY2"/>
                </a:cxn>
                <a:cxn ang="0">
                  <a:pos x="connsiteX3" y="connsiteY3"/>
                </a:cxn>
              </a:cxnLst>
              <a:rect l="l" t="t" r="r" b="b"/>
              <a:pathLst>
                <a:path w="761415" h="1592177">
                  <a:moveTo>
                    <a:pt x="0" y="1588882"/>
                  </a:moveTo>
                  <a:lnTo>
                    <a:pt x="627356" y="0"/>
                  </a:lnTo>
                  <a:lnTo>
                    <a:pt x="761415" y="1592177"/>
                  </a:lnTo>
                  <a:lnTo>
                    <a:pt x="0" y="1588882"/>
                  </a:lnTo>
                  <a:close/>
                </a:path>
              </a:pathLst>
            </a:cu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Isosceles Triangle 169"/>
            <p:cNvSpPr/>
            <p:nvPr/>
          </p:nvSpPr>
          <p:spPr bwMode="auto">
            <a:xfrm>
              <a:off x="1755564" y="3901744"/>
              <a:ext cx="396479" cy="1564872"/>
            </a:xfrm>
            <a:custGeom>
              <a:avLst/>
              <a:gdLst>
                <a:gd name="connsiteX0" fmla="*/ 0 w 326867"/>
                <a:gd name="connsiteY0" fmla="*/ 1338851 h 1338851"/>
                <a:gd name="connsiteX1" fmla="*/ 0 w 326867"/>
                <a:gd name="connsiteY1" fmla="*/ 0 h 1338851"/>
                <a:gd name="connsiteX2" fmla="*/ 326867 w 326867"/>
                <a:gd name="connsiteY2" fmla="*/ 1338851 h 1338851"/>
                <a:gd name="connsiteX3" fmla="*/ 0 w 326867"/>
                <a:gd name="connsiteY3" fmla="*/ 1338851 h 1338851"/>
                <a:gd name="connsiteX0" fmla="*/ 114300 w 441167"/>
                <a:gd name="connsiteY0" fmla="*/ 1338851 h 1338851"/>
                <a:gd name="connsiteX1" fmla="*/ 0 w 441167"/>
                <a:gd name="connsiteY1" fmla="*/ 0 h 1338851"/>
                <a:gd name="connsiteX2" fmla="*/ 441167 w 441167"/>
                <a:gd name="connsiteY2" fmla="*/ 1338851 h 1338851"/>
                <a:gd name="connsiteX3" fmla="*/ 114300 w 441167"/>
                <a:gd name="connsiteY3" fmla="*/ 1338851 h 1338851"/>
                <a:gd name="connsiteX0" fmla="*/ 130629 w 441167"/>
                <a:gd name="connsiteY0" fmla="*/ 1551123 h 1551123"/>
                <a:gd name="connsiteX1" fmla="*/ 0 w 441167"/>
                <a:gd name="connsiteY1" fmla="*/ 0 h 1551123"/>
                <a:gd name="connsiteX2" fmla="*/ 441167 w 441167"/>
                <a:gd name="connsiteY2" fmla="*/ 1338851 h 1551123"/>
                <a:gd name="connsiteX3" fmla="*/ 130629 w 441167"/>
                <a:gd name="connsiteY3" fmla="*/ 1551123 h 1551123"/>
                <a:gd name="connsiteX0" fmla="*/ 130629 w 375853"/>
                <a:gd name="connsiteY0" fmla="*/ 1551123 h 1551123"/>
                <a:gd name="connsiteX1" fmla="*/ 0 w 375853"/>
                <a:gd name="connsiteY1" fmla="*/ 0 h 1551123"/>
                <a:gd name="connsiteX2" fmla="*/ 375853 w 375853"/>
                <a:gd name="connsiteY2" fmla="*/ 1387837 h 1551123"/>
                <a:gd name="connsiteX3" fmla="*/ 130629 w 375853"/>
                <a:gd name="connsiteY3" fmla="*/ 1551123 h 1551123"/>
                <a:gd name="connsiteX0" fmla="*/ 139796 w 385020"/>
                <a:gd name="connsiteY0" fmla="*/ 1546539 h 1546539"/>
                <a:gd name="connsiteX1" fmla="*/ 0 w 385020"/>
                <a:gd name="connsiteY1" fmla="*/ 0 h 1546539"/>
                <a:gd name="connsiteX2" fmla="*/ 385020 w 385020"/>
                <a:gd name="connsiteY2" fmla="*/ 1383253 h 1546539"/>
                <a:gd name="connsiteX3" fmla="*/ 139796 w 385020"/>
                <a:gd name="connsiteY3" fmla="*/ 1546539 h 1546539"/>
                <a:gd name="connsiteX0" fmla="*/ 139796 w 385020"/>
                <a:gd name="connsiteY0" fmla="*/ 1551122 h 1551122"/>
                <a:gd name="connsiteX1" fmla="*/ 0 w 385020"/>
                <a:gd name="connsiteY1" fmla="*/ 0 h 1551122"/>
                <a:gd name="connsiteX2" fmla="*/ 385020 w 385020"/>
                <a:gd name="connsiteY2" fmla="*/ 1383253 h 1551122"/>
                <a:gd name="connsiteX3" fmla="*/ 139796 w 385020"/>
                <a:gd name="connsiteY3" fmla="*/ 1551122 h 1551122"/>
                <a:gd name="connsiteX0" fmla="*/ 139796 w 396479"/>
                <a:gd name="connsiteY0" fmla="*/ 1551122 h 1551122"/>
                <a:gd name="connsiteX1" fmla="*/ 0 w 396479"/>
                <a:gd name="connsiteY1" fmla="*/ 0 h 1551122"/>
                <a:gd name="connsiteX2" fmla="*/ 396479 w 396479"/>
                <a:gd name="connsiteY2" fmla="*/ 1408462 h 1551122"/>
                <a:gd name="connsiteX3" fmla="*/ 139796 w 396479"/>
                <a:gd name="connsiteY3" fmla="*/ 1551122 h 1551122"/>
                <a:gd name="connsiteX0" fmla="*/ 151255 w 396479"/>
                <a:gd name="connsiteY0" fmla="*/ 1562580 h 1562580"/>
                <a:gd name="connsiteX1" fmla="*/ 0 w 396479"/>
                <a:gd name="connsiteY1" fmla="*/ 0 h 1562580"/>
                <a:gd name="connsiteX2" fmla="*/ 396479 w 396479"/>
                <a:gd name="connsiteY2" fmla="*/ 1408462 h 1562580"/>
                <a:gd name="connsiteX3" fmla="*/ 151255 w 396479"/>
                <a:gd name="connsiteY3" fmla="*/ 1562580 h 1562580"/>
                <a:gd name="connsiteX0" fmla="*/ 132921 w 396479"/>
                <a:gd name="connsiteY0" fmla="*/ 1564872 h 1564872"/>
                <a:gd name="connsiteX1" fmla="*/ 0 w 396479"/>
                <a:gd name="connsiteY1" fmla="*/ 0 h 1564872"/>
                <a:gd name="connsiteX2" fmla="*/ 396479 w 396479"/>
                <a:gd name="connsiteY2" fmla="*/ 1408462 h 1564872"/>
                <a:gd name="connsiteX3" fmla="*/ 132921 w 396479"/>
                <a:gd name="connsiteY3" fmla="*/ 1564872 h 1564872"/>
              </a:gdLst>
              <a:ahLst/>
              <a:cxnLst>
                <a:cxn ang="0">
                  <a:pos x="connsiteX0" y="connsiteY0"/>
                </a:cxn>
                <a:cxn ang="0">
                  <a:pos x="connsiteX1" y="connsiteY1"/>
                </a:cxn>
                <a:cxn ang="0">
                  <a:pos x="connsiteX2" y="connsiteY2"/>
                </a:cxn>
                <a:cxn ang="0">
                  <a:pos x="connsiteX3" y="connsiteY3"/>
                </a:cxn>
              </a:cxnLst>
              <a:rect l="l" t="t" r="r" b="b"/>
              <a:pathLst>
                <a:path w="396479" h="1564872">
                  <a:moveTo>
                    <a:pt x="132921" y="1564872"/>
                  </a:moveTo>
                  <a:lnTo>
                    <a:pt x="0" y="0"/>
                  </a:lnTo>
                  <a:lnTo>
                    <a:pt x="396479" y="1408462"/>
                  </a:lnTo>
                  <a:lnTo>
                    <a:pt x="132921" y="1564872"/>
                  </a:lnTo>
                  <a:close/>
                </a:path>
              </a:pathLst>
            </a:custGeom>
            <a:solidFill>
              <a:schemeClr val="accent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98" name="Rounded Rectangle 94"/>
          <p:cNvSpPr/>
          <p:nvPr/>
        </p:nvSpPr>
        <p:spPr bwMode="auto">
          <a:xfrm>
            <a:off x="1519935" y="3096586"/>
            <a:ext cx="389251" cy="217705"/>
          </a:xfrm>
          <a:prstGeom prst="roundRect">
            <a:avLst/>
          </a:prstGeom>
          <a:solidFill>
            <a:schemeClr val="tx2"/>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endParaRPr lang="en-US" sz="1921" dirty="0">
              <a:solidFill>
                <a:srgbClr val="0078D7"/>
              </a:solidFill>
              <a:latin typeface="Segoe UI Semilight"/>
            </a:endParaRPr>
          </a:p>
        </p:txBody>
      </p:sp>
      <p:sp>
        <p:nvSpPr>
          <p:cNvPr id="12" name="Rectangle 11">
            <a:extLst>
              <a:ext uri="{FF2B5EF4-FFF2-40B4-BE49-F238E27FC236}">
                <a16:creationId xmlns:a16="http://schemas.microsoft.com/office/drawing/2014/main" id="{E3B8B942-895A-447B-8FE8-E2B8639CC499}"/>
              </a:ext>
            </a:extLst>
          </p:cNvPr>
          <p:cNvSpPr/>
          <p:nvPr/>
        </p:nvSpPr>
        <p:spPr>
          <a:xfrm>
            <a:off x="27570" y="5789236"/>
            <a:ext cx="592767" cy="301727"/>
          </a:xfrm>
          <a:prstGeom prst="rect">
            <a:avLst/>
          </a:prstGeom>
        </p:spPr>
        <p:txBody>
          <a:bodyPr wrap="none">
            <a:spAutoFit/>
          </a:bodyPr>
          <a:lstStyle/>
          <a:p>
            <a:pP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CPUs</a:t>
            </a:r>
            <a:endParaRPr lang="en-US" sz="1372" dirty="0">
              <a:solidFill>
                <a:prstClr val="black"/>
              </a:solidFill>
              <a:latin typeface="Segoe UI"/>
            </a:endParaRPr>
          </a:p>
        </p:txBody>
      </p:sp>
      <p:sp>
        <p:nvSpPr>
          <p:cNvPr id="873" name="Rectangle 872">
            <a:extLst>
              <a:ext uri="{FF2B5EF4-FFF2-40B4-BE49-F238E27FC236}">
                <a16:creationId xmlns:a16="http://schemas.microsoft.com/office/drawing/2014/main" id="{CAC6252B-11BD-4365-9EC8-7ACC55646A7F}"/>
              </a:ext>
            </a:extLst>
          </p:cNvPr>
          <p:cNvSpPr/>
          <p:nvPr/>
        </p:nvSpPr>
        <p:spPr>
          <a:xfrm>
            <a:off x="58975" y="4487748"/>
            <a:ext cx="686993" cy="301727"/>
          </a:xfrm>
          <a:prstGeom prst="rect">
            <a:avLst/>
          </a:prstGeom>
        </p:spPr>
        <p:txBody>
          <a:bodyPr wrap="none">
            <a:spAutoFit/>
          </a:bodyPr>
          <a:lstStyle/>
          <a:p>
            <a:pP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FPGAs</a:t>
            </a:r>
            <a:endParaRPr lang="en-US" sz="1372" dirty="0">
              <a:solidFill>
                <a:prstClr val="black"/>
              </a:solidFill>
              <a:latin typeface="Segoe UI"/>
            </a:endParaRPr>
          </a:p>
        </p:txBody>
      </p:sp>
      <p:sp>
        <p:nvSpPr>
          <p:cNvPr id="874" name="Rectangle 873">
            <a:extLst>
              <a:ext uri="{FF2B5EF4-FFF2-40B4-BE49-F238E27FC236}">
                <a16:creationId xmlns:a16="http://schemas.microsoft.com/office/drawing/2014/main" id="{B10964A5-429C-434D-9FFA-C2A29F6D0145}"/>
              </a:ext>
            </a:extLst>
          </p:cNvPr>
          <p:cNvSpPr/>
          <p:nvPr/>
        </p:nvSpPr>
        <p:spPr>
          <a:xfrm>
            <a:off x="697689" y="3025785"/>
            <a:ext cx="790901" cy="301727"/>
          </a:xfrm>
          <a:prstGeom prst="rect">
            <a:avLst/>
          </a:prstGeom>
        </p:spPr>
        <p:txBody>
          <a:bodyPr wrap="none">
            <a:spAutoFit/>
          </a:bodyPr>
          <a:lstStyle/>
          <a:p>
            <a:pPr algn="ct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Routers</a:t>
            </a:r>
            <a:endParaRPr lang="en-US" sz="1372" dirty="0">
              <a:solidFill>
                <a:prstClr val="black"/>
              </a:solidFill>
              <a:latin typeface="Segoe UI"/>
            </a:endParaRPr>
          </a:p>
        </p:txBody>
      </p:sp>
    </p:spTree>
    <p:extLst>
      <p:ext uri="{BB962C8B-B14F-4D97-AF65-F5344CB8AC3E}">
        <p14:creationId xmlns:p14="http://schemas.microsoft.com/office/powerpoint/2010/main" val="182542371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err="1"/>
              <a:t>世界中のサーバに</a:t>
            </a:r>
            <a:r>
              <a:rPr lang="en-US" sz="4313" dirty="0"/>
              <a:t> FPGA </a:t>
            </a:r>
            <a:r>
              <a:rPr lang="en-US" sz="4313" dirty="0" err="1"/>
              <a:t>を配備</a:t>
            </a:r>
            <a:endParaRPr lang="en-US" sz="4313" dirty="0"/>
          </a:p>
        </p:txBody>
      </p:sp>
      <p:pic>
        <p:nvPicPr>
          <p:cNvPr id="120" name="Picture 119"/>
          <p:cNvPicPr>
            <a:picLocks noChangeAspect="1"/>
          </p:cNvPicPr>
          <p:nvPr/>
        </p:nvPicPr>
        <p:blipFill>
          <a:blip r:embed="rId3"/>
          <a:stretch>
            <a:fillRect/>
          </a:stretch>
        </p:blipFill>
        <p:spPr>
          <a:xfrm>
            <a:off x="1531222" y="1254549"/>
            <a:ext cx="9395347" cy="4912833"/>
          </a:xfrm>
          <a:prstGeom prst="rect">
            <a:avLst/>
          </a:prstGeom>
        </p:spPr>
      </p:pic>
      <p:sp>
        <p:nvSpPr>
          <p:cNvPr id="4" name="Rectangle 3">
            <a:extLst>
              <a:ext uri="{FF2B5EF4-FFF2-40B4-BE49-F238E27FC236}">
                <a16:creationId xmlns:a16="http://schemas.microsoft.com/office/drawing/2014/main" id="{103DB30E-D3C0-435E-AAB5-E490E5EF1080}"/>
              </a:ext>
            </a:extLst>
          </p:cNvPr>
          <p:cNvSpPr/>
          <p:nvPr/>
        </p:nvSpPr>
        <p:spPr>
          <a:xfrm>
            <a:off x="32371" y="6453111"/>
            <a:ext cx="5288320" cy="362072"/>
          </a:xfrm>
          <a:prstGeom prst="rect">
            <a:avLst/>
          </a:prstGeom>
        </p:spPr>
        <p:txBody>
          <a:bodyPr wrap="none">
            <a:spAutoFit/>
          </a:bodyPr>
          <a:lstStyle/>
          <a:p>
            <a:r>
              <a:rPr lang="en-US" altLang="ja-JP" sz="1765" i="1" dirty="0"/>
              <a:t>A Cloud-Scale Acceleration Architecture [MICRO’16]</a:t>
            </a:r>
          </a:p>
        </p:txBody>
      </p:sp>
    </p:spTree>
    <p:extLst>
      <p:ext uri="{BB962C8B-B14F-4D97-AF65-F5344CB8AC3E}">
        <p14:creationId xmlns:p14="http://schemas.microsoft.com/office/powerpoint/2010/main" val="3622660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a16="http://schemas.microsoft.com/office/drawing/2014/main"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FD077F8-99A8-4B29-BDA9-47F279CD947D}"/>
              </a:ext>
            </a:extLst>
          </p:cNvPr>
          <p:cNvGrpSpPr/>
          <p:nvPr/>
        </p:nvGrpSpPr>
        <p:grpSpPr>
          <a:xfrm>
            <a:off x="7573326" y="2035792"/>
            <a:ext cx="848514" cy="597712"/>
            <a:chOff x="8474161" y="1285010"/>
            <a:chExt cx="848634" cy="597796"/>
          </a:xfrm>
        </p:grpSpPr>
        <p:sp>
          <p:nvSpPr>
            <p:cNvPr id="53" name="TextBox 52">
              <a:extLst>
                <a:ext uri="{FF2B5EF4-FFF2-40B4-BE49-F238E27FC236}">
                  <a16:creationId xmlns:a16="http://schemas.microsoft.com/office/drawing/2014/main" id="{572DE86C-B16B-4BE0-B79B-E5EECA4A96F9}"/>
                </a:ext>
              </a:extLst>
            </p:cNvPr>
            <p:cNvSpPr txBox="1"/>
            <p:nvPr/>
          </p:nvSpPr>
          <p:spPr>
            <a:xfrm>
              <a:off x="8499813" y="1417807"/>
              <a:ext cx="822982" cy="464999"/>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dirty="0">
                  <a:gradFill>
                    <a:gsLst>
                      <a:gs pos="2917">
                        <a:srgbClr val="1A1A1A"/>
                      </a:gs>
                      <a:gs pos="30000">
                        <a:srgbClr val="1A1A1A"/>
                      </a:gs>
                    </a:gsLst>
                    <a:lin ang="5400000" scaled="0"/>
                  </a:gradFill>
                  <a:latin typeface="Segoe UI Semibold"/>
                </a:rPr>
                <a:t>API</a:t>
              </a:r>
            </a:p>
          </p:txBody>
        </p:sp>
        <p:grpSp>
          <p:nvGrpSpPr>
            <p:cNvPr id="48" name="Group 47">
              <a:extLst>
                <a:ext uri="{FF2B5EF4-FFF2-40B4-BE49-F238E27FC236}">
                  <a16:creationId xmlns:a16="http://schemas.microsoft.com/office/drawing/2014/main" id="{18075AA0-0986-4637-9B84-F05EF8718B91}"/>
                </a:ext>
              </a:extLst>
            </p:cNvPr>
            <p:cNvGrpSpPr/>
            <p:nvPr/>
          </p:nvGrpSpPr>
          <p:grpSpPr>
            <a:xfrm>
              <a:off x="8474161" y="1285010"/>
              <a:ext cx="182880" cy="567617"/>
              <a:chOff x="8474161" y="1285010"/>
              <a:chExt cx="182880" cy="567617"/>
            </a:xfrm>
          </p:grpSpPr>
          <p:cxnSp>
            <p:nvCxnSpPr>
              <p:cNvPr id="55" name="Straight Connector 54">
                <a:extLst>
                  <a:ext uri="{FF2B5EF4-FFF2-40B4-BE49-F238E27FC236}">
                    <a16:creationId xmlns:a16="http://schemas.microsoft.com/office/drawing/2014/main" id="{D2C68DAE-C717-4809-BEDC-4F56DD8E6EA8}"/>
                  </a:ext>
                </a:extLst>
              </p:cNvPr>
              <p:cNvCxnSpPr>
                <a:cxnSpLocks/>
              </p:cNvCxnSpPr>
              <p:nvPr/>
            </p:nvCxnSpPr>
            <p:spPr>
              <a:xfrm flipV="1">
                <a:off x="8565600" y="146430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043D875-7D7A-45A0-BE46-9F0805CDDCE1}"/>
                  </a:ext>
                </a:extLst>
              </p:cNvPr>
              <p:cNvSpPr>
                <a:spLocks noChangeAspect="1"/>
              </p:cNvSpPr>
              <p:nvPr/>
            </p:nvSpPr>
            <p:spPr bwMode="auto">
              <a:xfrm>
                <a:off x="8474161" y="1285010"/>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cs typeface="Segoe UI" pitchFamily="34" charset="0"/>
                </a:endParaRPr>
              </a:p>
            </p:txBody>
          </p:sp>
        </p:grpSp>
      </p:grpSp>
      <p:sp>
        <p:nvSpPr>
          <p:cNvPr id="3" name="Title 2">
            <a:extLst>
              <a:ext uri="{FF2B5EF4-FFF2-40B4-BE49-F238E27FC236}">
                <a16:creationId xmlns:a16="http://schemas.microsoft.com/office/drawing/2014/main" id="{58BA4C96-5E9F-40C9-BA89-82A28D0AA72B}"/>
              </a:ext>
            </a:extLst>
          </p:cNvPr>
          <p:cNvSpPr>
            <a:spLocks noGrp="1"/>
          </p:cNvSpPr>
          <p:nvPr>
            <p:ph type="title"/>
          </p:nvPr>
        </p:nvSpPr>
        <p:spPr/>
        <p:txBody>
          <a:bodyPr/>
          <a:lstStyle/>
          <a:p>
            <a:r>
              <a:rPr lang="en-US" dirty="0"/>
              <a:t>Deploying a model</a:t>
            </a:r>
          </a:p>
        </p:txBody>
      </p:sp>
      <p:grpSp>
        <p:nvGrpSpPr>
          <p:cNvPr id="4" name="Group 3">
            <a:extLst>
              <a:ext uri="{FF2B5EF4-FFF2-40B4-BE49-F238E27FC236}">
                <a16:creationId xmlns:a16="http://schemas.microsoft.com/office/drawing/2014/main" id="{5C5DB733-C28A-43E7-B044-4555D24C8353}"/>
              </a:ext>
            </a:extLst>
          </p:cNvPr>
          <p:cNvGrpSpPr/>
          <p:nvPr/>
        </p:nvGrpSpPr>
        <p:grpSpPr>
          <a:xfrm>
            <a:off x="589044" y="1330269"/>
            <a:ext cx="1474986" cy="1437168"/>
            <a:chOff x="1255569" y="1411963"/>
            <a:chExt cx="1475196" cy="1437372"/>
          </a:xfrm>
        </p:grpSpPr>
        <p:pic>
          <p:nvPicPr>
            <p:cNvPr id="5" name="Graphic 4">
              <a:extLst>
                <a:ext uri="{FF2B5EF4-FFF2-40B4-BE49-F238E27FC236}">
                  <a16:creationId xmlns:a16="http://schemas.microsoft.com/office/drawing/2014/main" id="{316ED28A-1C34-4FB8-80CF-F099344954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6103" y="1949671"/>
              <a:ext cx="899664" cy="899664"/>
            </a:xfrm>
            <a:prstGeom prst="rect">
              <a:avLst/>
            </a:prstGeom>
          </p:spPr>
        </p:pic>
        <p:sp>
          <p:nvSpPr>
            <p:cNvPr id="6" name="TextBox 5">
              <a:extLst>
                <a:ext uri="{FF2B5EF4-FFF2-40B4-BE49-F238E27FC236}">
                  <a16:creationId xmlns:a16="http://schemas.microsoft.com/office/drawing/2014/main" id="{1854600F-BD63-49BB-A66E-3A0C6F5FEA8B}"/>
                </a:ext>
              </a:extLst>
            </p:cNvPr>
            <p:cNvSpPr txBox="1"/>
            <p:nvPr/>
          </p:nvSpPr>
          <p:spPr>
            <a:xfrm>
              <a:off x="1255569" y="1411963"/>
              <a:ext cx="1475196" cy="572464"/>
            </a:xfrm>
            <a:prstGeom prst="rect">
              <a:avLst/>
            </a:prstGeom>
            <a:noFill/>
          </p:spPr>
          <p:txBody>
            <a:bodyPr wrap="square" lIns="0" tIns="146284" rIns="182854" bIns="146284" rtlCol="0">
              <a:spAutoFit/>
            </a:bodyPr>
            <a:lstStyle/>
            <a:p>
              <a:pPr defTabSz="914225">
                <a:lnSpc>
                  <a:spcPct val="90000"/>
                </a:lnSpc>
                <a:spcAft>
                  <a:spcPts val="600"/>
                </a:spcAft>
                <a:defRPr/>
              </a:pPr>
              <a:r>
                <a:rPr lang="en-US" sz="2000" dirty="0">
                  <a:gradFill>
                    <a:gsLst>
                      <a:gs pos="2917">
                        <a:prstClr val="black"/>
                      </a:gs>
                      <a:gs pos="30000">
                        <a:prstClr val="black"/>
                      </a:gs>
                    </a:gsLst>
                    <a:lin ang="5400000" scaled="0"/>
                  </a:gradFill>
                  <a:latin typeface="Segoe UI Semibold"/>
                </a:rPr>
                <a:t>Azure ML</a:t>
              </a:r>
            </a:p>
          </p:txBody>
        </p:sp>
      </p:grpSp>
      <p:sp>
        <p:nvSpPr>
          <p:cNvPr id="8" name="Rectangle 7">
            <a:extLst>
              <a:ext uri="{FF2B5EF4-FFF2-40B4-BE49-F238E27FC236}">
                <a16:creationId xmlns:a16="http://schemas.microsoft.com/office/drawing/2014/main" id="{AA6FB809-EE19-4F75-81E4-57B6FF1CBE5C}"/>
              </a:ext>
            </a:extLst>
          </p:cNvPr>
          <p:cNvSpPr/>
          <p:nvPr/>
        </p:nvSpPr>
        <p:spPr bwMode="auto">
          <a:xfrm>
            <a:off x="3260333" y="1832813"/>
            <a:ext cx="1632269" cy="917571"/>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dirty="0">
                <a:solidFill>
                  <a:srgbClr val="1A1A1A"/>
                </a:solidFill>
                <a:latin typeface="Segoe UI Semibold"/>
                <a:ea typeface="Segoe UI" pitchFamily="34" charset="0"/>
                <a:cs typeface="Segoe UI" pitchFamily="34" charset="0"/>
              </a:rPr>
              <a:t>Model Management Service</a:t>
            </a:r>
          </a:p>
        </p:txBody>
      </p:sp>
      <p:cxnSp>
        <p:nvCxnSpPr>
          <p:cNvPr id="9" name="Straight Arrow Connector 8">
            <a:extLst>
              <a:ext uri="{FF2B5EF4-FFF2-40B4-BE49-F238E27FC236}">
                <a16:creationId xmlns:a16="http://schemas.microsoft.com/office/drawing/2014/main" id="{52D2089F-4B16-408D-B74D-7577F03DC54F}"/>
              </a:ext>
            </a:extLst>
          </p:cNvPr>
          <p:cNvCxnSpPr>
            <a:cxnSpLocks/>
          </p:cNvCxnSpPr>
          <p:nvPr/>
        </p:nvCxnSpPr>
        <p:spPr>
          <a:xfrm>
            <a:off x="1579794" y="2291597"/>
            <a:ext cx="15555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F1433B1-5754-4D9A-9847-B60522E2D829}"/>
              </a:ext>
            </a:extLst>
          </p:cNvPr>
          <p:cNvSpPr/>
          <p:nvPr/>
        </p:nvSpPr>
        <p:spPr bwMode="auto">
          <a:xfrm>
            <a:off x="6178383" y="2776789"/>
            <a:ext cx="2959031" cy="8342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800" dirty="0">
                <a:solidFill>
                  <a:srgbClr val="1A1A1A"/>
                </a:solidFill>
                <a:latin typeface="Segoe UI Semibold"/>
                <a:ea typeface="Segoe UI" pitchFamily="34" charset="0"/>
                <a:cs typeface="Segoe UI" pitchFamily="34" charset="0"/>
              </a:rPr>
              <a:t>Azure ML orchestrator</a:t>
            </a:r>
          </a:p>
        </p:txBody>
      </p:sp>
      <p:sp>
        <p:nvSpPr>
          <p:cNvPr id="18" name="TextBox 17">
            <a:extLst>
              <a:ext uri="{FF2B5EF4-FFF2-40B4-BE49-F238E27FC236}">
                <a16:creationId xmlns:a16="http://schemas.microsoft.com/office/drawing/2014/main" id="{5255BDF2-4719-4744-BC08-2DA1B354B439}"/>
              </a:ext>
            </a:extLst>
          </p:cNvPr>
          <p:cNvSpPr txBox="1"/>
          <p:nvPr/>
        </p:nvSpPr>
        <p:spPr>
          <a:xfrm>
            <a:off x="589045" y="2902241"/>
            <a:ext cx="2424793" cy="2045878"/>
          </a:xfrm>
          <a:prstGeom prst="rect">
            <a:avLst/>
          </a:prstGeom>
          <a:noFill/>
        </p:spPr>
        <p:txBody>
          <a:bodyPr wrap="square" lIns="0" tIns="146284" rIns="182854" bIns="146284" rtlCol="0">
            <a:spAutoFit/>
          </a:bodyPr>
          <a:lstStyle/>
          <a:p>
            <a:pPr defTabSz="914225">
              <a:lnSpc>
                <a:spcPct val="90000"/>
              </a:lnSpc>
              <a:spcAft>
                <a:spcPts val="300"/>
              </a:spcAft>
              <a:defRPr/>
            </a:pPr>
            <a:r>
              <a:rPr lang="en-US" sz="1050" dirty="0">
                <a:solidFill>
                  <a:srgbClr val="E3008C"/>
                </a:solidFill>
                <a:latin typeface="Segoe UI Semibold"/>
              </a:rPr>
              <a:t>Python and TensorFlow</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Load AML SDK</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Transform pictures into tensors</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Load pre-trained quantized RN50 without last layer as deep </a:t>
            </a:r>
            <a:r>
              <a:rPr lang="en-US" sz="1000" dirty="0" err="1">
                <a:gradFill>
                  <a:gsLst>
                    <a:gs pos="2917">
                      <a:prstClr val="black"/>
                    </a:gs>
                    <a:gs pos="30000">
                      <a:prstClr val="black"/>
                    </a:gs>
                  </a:gsLst>
                  <a:lin ang="5400000" scaled="0"/>
                </a:gradFill>
                <a:latin typeface="Segoe UI"/>
              </a:rPr>
              <a:t>featurizer</a:t>
            </a:r>
            <a:endParaRPr lang="en-US" sz="1000" dirty="0">
              <a:gradFill>
                <a:gsLst>
                  <a:gs pos="2917">
                    <a:prstClr val="black"/>
                  </a:gs>
                  <a:gs pos="30000">
                    <a:prstClr val="black"/>
                  </a:gs>
                </a:gsLst>
                <a:lin ang="5400000" scaled="0"/>
              </a:gradFill>
              <a:latin typeface="Segoe UI"/>
            </a:endParaRP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Add classifier or additional layers for classification</a:t>
            </a:r>
          </a:p>
          <a:p>
            <a:pPr defTabSz="914225">
              <a:lnSpc>
                <a:spcPct val="90000"/>
              </a:lnSpc>
              <a:spcBef>
                <a:spcPts val="1200"/>
              </a:spcBef>
              <a:defRPr/>
            </a:pPr>
            <a:r>
              <a:rPr lang="en-US" sz="1050" dirty="0" err="1">
                <a:solidFill>
                  <a:srgbClr val="E3008C"/>
                </a:solidFill>
                <a:latin typeface="Segoe UI Semibold"/>
              </a:rPr>
              <a:t>Featurize</a:t>
            </a:r>
            <a:r>
              <a:rPr lang="en-US" sz="1050" dirty="0">
                <a:solidFill>
                  <a:srgbClr val="E3008C"/>
                </a:solidFill>
                <a:latin typeface="Segoe UI Semibold"/>
              </a:rPr>
              <a:t> images and train classifier</a:t>
            </a:r>
          </a:p>
          <a:p>
            <a:pPr marL="0" lvl="1" defTabSz="914225">
              <a:lnSpc>
                <a:spcPct val="90000"/>
              </a:lnSpc>
              <a:defRPr/>
            </a:pPr>
            <a:r>
              <a:rPr lang="en-US" sz="1000" dirty="0">
                <a:gradFill>
                  <a:gsLst>
                    <a:gs pos="2917">
                      <a:prstClr val="black"/>
                    </a:gs>
                    <a:gs pos="30000">
                      <a:prstClr val="black"/>
                    </a:gs>
                  </a:gsLst>
                  <a:lin ang="5400000" scaled="0"/>
                </a:gradFill>
                <a:latin typeface="Segoe UI"/>
              </a:rPr>
              <a:t>Local, Spark CPU cluster, or GPU cluster</a:t>
            </a:r>
          </a:p>
        </p:txBody>
      </p:sp>
      <p:sp>
        <p:nvSpPr>
          <p:cNvPr id="22" name="Rectangle 21">
            <a:extLst>
              <a:ext uri="{FF2B5EF4-FFF2-40B4-BE49-F238E27FC236}">
                <a16:creationId xmlns:a16="http://schemas.microsoft.com/office/drawing/2014/main" id="{C6534980-8D57-4A21-B4F7-D9F7BB914B6C}"/>
              </a:ext>
            </a:extLst>
          </p:cNvPr>
          <p:cNvSpPr/>
          <p:nvPr/>
        </p:nvSpPr>
        <p:spPr bwMode="auto">
          <a:xfrm>
            <a:off x="7866634" y="3977355"/>
            <a:ext cx="1270777" cy="688383"/>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a:solidFill>
                  <a:srgbClr val="1A1A1A"/>
                </a:solidFill>
                <a:latin typeface="Segoe UI Semibold"/>
                <a:ea typeface="Segoe UI" pitchFamily="34" charset="0"/>
                <a:cs typeface="Segoe UI" pitchFamily="34" charset="0"/>
              </a:rPr>
              <a:t>Classifier (TF/LGBM)</a:t>
            </a:r>
          </a:p>
        </p:txBody>
      </p:sp>
      <p:cxnSp>
        <p:nvCxnSpPr>
          <p:cNvPr id="23" name="Straight Arrow Connector 22">
            <a:extLst>
              <a:ext uri="{FF2B5EF4-FFF2-40B4-BE49-F238E27FC236}">
                <a16:creationId xmlns:a16="http://schemas.microsoft.com/office/drawing/2014/main" id="{D949609E-D20D-4CCE-8127-01E6A34C5E4F}"/>
              </a:ext>
            </a:extLst>
          </p:cNvPr>
          <p:cNvCxnSpPr>
            <a:cxnSpLocks/>
            <a:stCxn id="11" idx="2"/>
            <a:endCxn id="44" idx="0"/>
          </p:cNvCxnSpPr>
          <p:nvPr/>
        </p:nvCxnSpPr>
        <p:spPr>
          <a:xfrm flipH="1">
            <a:off x="6814152" y="3611005"/>
            <a:ext cx="843747" cy="36635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BB9C44-521D-4A83-AE6F-9EEC10B5B2EC}"/>
              </a:ext>
            </a:extLst>
          </p:cNvPr>
          <p:cNvCxnSpPr>
            <a:cxnSpLocks/>
            <a:stCxn id="11" idx="2"/>
            <a:endCxn id="22" idx="0"/>
          </p:cNvCxnSpPr>
          <p:nvPr/>
        </p:nvCxnSpPr>
        <p:spPr>
          <a:xfrm>
            <a:off x="7657898" y="3611006"/>
            <a:ext cx="844124" cy="36634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BB05928-DFB8-4002-8555-33479E38BAB2}"/>
              </a:ext>
            </a:extLst>
          </p:cNvPr>
          <p:cNvSpPr/>
          <p:nvPr/>
        </p:nvSpPr>
        <p:spPr bwMode="auto">
          <a:xfrm>
            <a:off x="6178383" y="3977356"/>
            <a:ext cx="1271537" cy="688382"/>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Preprocessing</a:t>
            </a:r>
          </a:p>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(TensorFlow, C++ API)</a:t>
            </a:r>
          </a:p>
        </p:txBody>
      </p:sp>
      <p:cxnSp>
        <p:nvCxnSpPr>
          <p:cNvPr id="52" name="Straight Arrow Connector 51">
            <a:extLst>
              <a:ext uri="{FF2B5EF4-FFF2-40B4-BE49-F238E27FC236}">
                <a16:creationId xmlns:a16="http://schemas.microsoft.com/office/drawing/2014/main" id="{60F46F42-AD33-4185-A5C0-9F4D93D719F9}"/>
              </a:ext>
            </a:extLst>
          </p:cNvPr>
          <p:cNvCxnSpPr>
            <a:cxnSpLocks/>
          </p:cNvCxnSpPr>
          <p:nvPr/>
        </p:nvCxnSpPr>
        <p:spPr>
          <a:xfrm>
            <a:off x="7658653" y="3611006"/>
            <a:ext cx="0" cy="137575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6E8CF1E-52F3-492D-88FB-6345FBDAEFFC}"/>
              </a:ext>
            </a:extLst>
          </p:cNvPr>
          <p:cNvSpPr/>
          <p:nvPr/>
        </p:nvSpPr>
        <p:spPr bwMode="auto">
          <a:xfrm>
            <a:off x="3260333" y="3831200"/>
            <a:ext cx="1632269" cy="917571"/>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dirty="0">
                <a:solidFill>
                  <a:srgbClr val="1A1A1A"/>
                </a:solidFill>
                <a:latin typeface="Segoe UI Semibold"/>
                <a:ea typeface="Segoe UI" pitchFamily="34" charset="0"/>
                <a:cs typeface="Segoe UI" pitchFamily="34" charset="0"/>
              </a:rPr>
              <a:t>Control Plane Service</a:t>
            </a:r>
          </a:p>
        </p:txBody>
      </p:sp>
      <p:cxnSp>
        <p:nvCxnSpPr>
          <p:cNvPr id="30" name="Straight Arrow Connector 29">
            <a:extLst>
              <a:ext uri="{FF2B5EF4-FFF2-40B4-BE49-F238E27FC236}">
                <a16:creationId xmlns:a16="http://schemas.microsoft.com/office/drawing/2014/main" id="{F5E55290-4620-46E7-A602-EBA339CB446C}"/>
              </a:ext>
            </a:extLst>
          </p:cNvPr>
          <p:cNvCxnSpPr>
            <a:cxnSpLocks/>
            <a:stCxn id="8" idx="2"/>
            <a:endCxn id="29" idx="0"/>
          </p:cNvCxnSpPr>
          <p:nvPr/>
        </p:nvCxnSpPr>
        <p:spPr>
          <a:xfrm>
            <a:off x="4076468" y="2750384"/>
            <a:ext cx="0" cy="108081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BEC3668-5246-4103-A602-DE291AE66CD2}"/>
              </a:ext>
            </a:extLst>
          </p:cNvPr>
          <p:cNvCxnSpPr>
            <a:cxnSpLocks/>
            <a:stCxn id="29" idx="3"/>
            <a:endCxn id="11" idx="1"/>
          </p:cNvCxnSpPr>
          <p:nvPr/>
        </p:nvCxnSpPr>
        <p:spPr>
          <a:xfrm flipV="1">
            <a:off x="4892603" y="3193897"/>
            <a:ext cx="1285780" cy="1096089"/>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86131B9-2F6F-4246-B668-3B7CAC47192C}"/>
              </a:ext>
            </a:extLst>
          </p:cNvPr>
          <p:cNvSpPr/>
          <p:nvPr/>
        </p:nvSpPr>
        <p:spPr bwMode="auto">
          <a:xfrm>
            <a:off x="9024700" y="1179795"/>
            <a:ext cx="966521" cy="3076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a:gradFill>
                  <a:gsLst>
                    <a:gs pos="0">
                      <a:srgbClr val="FFFFFF"/>
                    </a:gs>
                    <a:gs pos="100000">
                      <a:srgbClr val="FFFFFF"/>
                    </a:gs>
                  </a:gsLst>
                  <a:lin ang="5400000" scaled="0"/>
                </a:gradFill>
                <a:latin typeface="Segoe UI Semibold"/>
                <a:ea typeface="Segoe UI" pitchFamily="34" charset="0"/>
                <a:cs typeface="Segoe UI" pitchFamily="34" charset="0"/>
              </a:rPr>
              <a:t>SLB</a:t>
            </a:r>
          </a:p>
        </p:txBody>
      </p:sp>
      <p:grpSp>
        <p:nvGrpSpPr>
          <p:cNvPr id="64" name="Group 63">
            <a:extLst>
              <a:ext uri="{FF2B5EF4-FFF2-40B4-BE49-F238E27FC236}">
                <a16:creationId xmlns:a16="http://schemas.microsoft.com/office/drawing/2014/main" id="{08538CFF-21B8-45C2-8733-1F589DAF5153}"/>
              </a:ext>
            </a:extLst>
          </p:cNvPr>
          <p:cNvGrpSpPr/>
          <p:nvPr/>
        </p:nvGrpSpPr>
        <p:grpSpPr>
          <a:xfrm>
            <a:off x="9417205" y="618807"/>
            <a:ext cx="503913" cy="581907"/>
            <a:chOff x="8528041" y="1387273"/>
            <a:chExt cx="503984" cy="581989"/>
          </a:xfrm>
        </p:grpSpPr>
        <p:sp>
          <p:nvSpPr>
            <p:cNvPr id="66" name="TextBox 65">
              <a:extLst>
                <a:ext uri="{FF2B5EF4-FFF2-40B4-BE49-F238E27FC236}">
                  <a16:creationId xmlns:a16="http://schemas.microsoft.com/office/drawing/2014/main" id="{623F4FA3-9021-47F9-83A3-E4B31F75F0C5}"/>
                </a:ext>
              </a:extLst>
            </p:cNvPr>
            <p:cNvSpPr txBox="1"/>
            <p:nvPr/>
          </p:nvSpPr>
          <p:spPr>
            <a:xfrm>
              <a:off x="8528041" y="1507597"/>
              <a:ext cx="503984" cy="461665"/>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srgbClr val="1A1A1A"/>
                      </a:gs>
                      <a:gs pos="30000">
                        <a:srgbClr val="1A1A1A"/>
                      </a:gs>
                    </a:gsLst>
                    <a:lin ang="5400000" scaled="0"/>
                  </a:gradFill>
                  <a:latin typeface="Segoe UI Semibold"/>
                </a:rPr>
                <a:t>IP</a:t>
              </a:r>
            </a:p>
          </p:txBody>
        </p:sp>
        <p:grpSp>
          <p:nvGrpSpPr>
            <p:cNvPr id="65" name="Group 64">
              <a:extLst>
                <a:ext uri="{FF2B5EF4-FFF2-40B4-BE49-F238E27FC236}">
                  <a16:creationId xmlns:a16="http://schemas.microsoft.com/office/drawing/2014/main" id="{1C3E1974-854B-4844-9523-F3E63B09FCD4}"/>
                </a:ext>
              </a:extLst>
            </p:cNvPr>
            <p:cNvGrpSpPr/>
            <p:nvPr/>
          </p:nvGrpSpPr>
          <p:grpSpPr>
            <a:xfrm>
              <a:off x="8528041" y="1387273"/>
              <a:ext cx="182880" cy="569624"/>
              <a:chOff x="8528041" y="1387273"/>
              <a:chExt cx="182880" cy="569624"/>
            </a:xfrm>
          </p:grpSpPr>
          <p:cxnSp>
            <p:nvCxnSpPr>
              <p:cNvPr id="67" name="Straight Connector 66">
                <a:extLst>
                  <a:ext uri="{FF2B5EF4-FFF2-40B4-BE49-F238E27FC236}">
                    <a16:creationId xmlns:a16="http://schemas.microsoft.com/office/drawing/2014/main" id="{F826921B-3A69-4BBB-BB39-200318E74A63}"/>
                  </a:ext>
                </a:extLst>
              </p:cNvPr>
              <p:cNvCxnSpPr>
                <a:cxnSpLocks/>
              </p:cNvCxnSpPr>
              <p:nvPr/>
            </p:nvCxnSpPr>
            <p:spPr>
              <a:xfrm flipV="1">
                <a:off x="8619481" y="156857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07E4C8E-CF89-4361-9BB2-72030C106E13}"/>
                  </a:ext>
                </a:extLst>
              </p:cNvPr>
              <p:cNvSpPr>
                <a:spLocks noChangeAspect="1"/>
              </p:cNvSpPr>
              <p:nvPr/>
            </p:nvSpPr>
            <p:spPr bwMode="auto">
              <a:xfrm>
                <a:off x="8528041" y="1387273"/>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58" name="Rectangle 57">
            <a:extLst>
              <a:ext uri="{FF2B5EF4-FFF2-40B4-BE49-F238E27FC236}">
                <a16:creationId xmlns:a16="http://schemas.microsoft.com/office/drawing/2014/main" id="{5F9468C4-430D-48A5-98BA-2800D80FD2F5}"/>
              </a:ext>
            </a:extLst>
          </p:cNvPr>
          <p:cNvSpPr/>
          <p:nvPr/>
        </p:nvSpPr>
        <p:spPr bwMode="auto">
          <a:xfrm>
            <a:off x="5929036" y="2612686"/>
            <a:ext cx="3450158" cy="4123546"/>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9" name="TextBox 68">
            <a:extLst>
              <a:ext uri="{FF2B5EF4-FFF2-40B4-BE49-F238E27FC236}">
                <a16:creationId xmlns:a16="http://schemas.microsoft.com/office/drawing/2014/main" id="{7A75DDAA-2B66-41DF-9E64-7B356675B027}"/>
              </a:ext>
            </a:extLst>
          </p:cNvPr>
          <p:cNvSpPr txBox="1"/>
          <p:nvPr/>
        </p:nvSpPr>
        <p:spPr>
          <a:xfrm>
            <a:off x="6013619" y="6228216"/>
            <a:ext cx="2144120" cy="516991"/>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sz="1600" dirty="0">
                <a:gradFill>
                  <a:gsLst>
                    <a:gs pos="2917">
                      <a:srgbClr val="1A1A1A"/>
                    </a:gs>
                    <a:gs pos="30000">
                      <a:srgbClr val="1A1A1A"/>
                    </a:gs>
                  </a:gsLst>
                  <a:lin ang="5400000" scaled="0"/>
                </a:gradFill>
                <a:latin typeface="Segoe UI Semibold"/>
              </a:rPr>
              <a:t>Azure FPGA VM</a:t>
            </a:r>
          </a:p>
        </p:txBody>
      </p:sp>
      <p:sp>
        <p:nvSpPr>
          <p:cNvPr id="70" name="Rectangle 69">
            <a:extLst>
              <a:ext uri="{FF2B5EF4-FFF2-40B4-BE49-F238E27FC236}">
                <a16:creationId xmlns:a16="http://schemas.microsoft.com/office/drawing/2014/main" id="{5325EBB3-EFA5-48C5-804E-1A777BBB1596}"/>
              </a:ext>
            </a:extLst>
          </p:cNvPr>
          <p:cNvSpPr/>
          <p:nvPr/>
        </p:nvSpPr>
        <p:spPr bwMode="auto">
          <a:xfrm>
            <a:off x="9949505" y="2612685"/>
            <a:ext cx="1890863" cy="4123546"/>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F157F531-1396-4750-8190-AB72BFBC6FFD}"/>
              </a:ext>
            </a:extLst>
          </p:cNvPr>
          <p:cNvGrpSpPr/>
          <p:nvPr/>
        </p:nvGrpSpPr>
        <p:grpSpPr>
          <a:xfrm>
            <a:off x="10807353" y="2035792"/>
            <a:ext cx="848514" cy="597712"/>
            <a:chOff x="8474161" y="1285010"/>
            <a:chExt cx="848634" cy="597796"/>
          </a:xfrm>
        </p:grpSpPr>
        <p:sp>
          <p:nvSpPr>
            <p:cNvPr id="73" name="TextBox 72">
              <a:extLst>
                <a:ext uri="{FF2B5EF4-FFF2-40B4-BE49-F238E27FC236}">
                  <a16:creationId xmlns:a16="http://schemas.microsoft.com/office/drawing/2014/main" id="{3C935D5C-A403-45F6-B994-7AA33F4E3FD1}"/>
                </a:ext>
              </a:extLst>
            </p:cNvPr>
            <p:cNvSpPr txBox="1"/>
            <p:nvPr/>
          </p:nvSpPr>
          <p:spPr>
            <a:xfrm>
              <a:off x="8499813" y="1417807"/>
              <a:ext cx="822982" cy="464999"/>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dirty="0">
                  <a:gradFill>
                    <a:gsLst>
                      <a:gs pos="2917">
                        <a:srgbClr val="1A1A1A"/>
                      </a:gs>
                      <a:gs pos="30000">
                        <a:srgbClr val="1A1A1A"/>
                      </a:gs>
                    </a:gsLst>
                    <a:lin ang="5400000" scaled="0"/>
                  </a:gradFill>
                  <a:latin typeface="Segoe UI Semibold"/>
                </a:rPr>
                <a:t>API</a:t>
              </a:r>
            </a:p>
          </p:txBody>
        </p:sp>
        <p:grpSp>
          <p:nvGrpSpPr>
            <p:cNvPr id="72" name="Group 71">
              <a:extLst>
                <a:ext uri="{FF2B5EF4-FFF2-40B4-BE49-F238E27FC236}">
                  <a16:creationId xmlns:a16="http://schemas.microsoft.com/office/drawing/2014/main" id="{78657A77-DDC6-4DA7-B85E-55B2FE0C3335}"/>
                </a:ext>
              </a:extLst>
            </p:cNvPr>
            <p:cNvGrpSpPr/>
            <p:nvPr/>
          </p:nvGrpSpPr>
          <p:grpSpPr>
            <a:xfrm>
              <a:off x="8474161" y="1285010"/>
              <a:ext cx="182880" cy="567617"/>
              <a:chOff x="8474161" y="1285010"/>
              <a:chExt cx="182880" cy="567617"/>
            </a:xfrm>
          </p:grpSpPr>
          <p:cxnSp>
            <p:nvCxnSpPr>
              <p:cNvPr id="74" name="Straight Connector 73">
                <a:extLst>
                  <a:ext uri="{FF2B5EF4-FFF2-40B4-BE49-F238E27FC236}">
                    <a16:creationId xmlns:a16="http://schemas.microsoft.com/office/drawing/2014/main" id="{EF0CFC38-CE31-4014-B802-4ED395EA0FC6}"/>
                  </a:ext>
                </a:extLst>
              </p:cNvPr>
              <p:cNvCxnSpPr>
                <a:cxnSpLocks/>
              </p:cNvCxnSpPr>
              <p:nvPr/>
            </p:nvCxnSpPr>
            <p:spPr>
              <a:xfrm flipV="1">
                <a:off x="8570661" y="146430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8793AB84-76C5-416D-A81D-3BE1E8D4AD47}"/>
                  </a:ext>
                </a:extLst>
              </p:cNvPr>
              <p:cNvSpPr>
                <a:spLocks noChangeAspect="1"/>
              </p:cNvSpPr>
              <p:nvPr/>
            </p:nvSpPr>
            <p:spPr bwMode="auto">
              <a:xfrm>
                <a:off x="8474161" y="1285010"/>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cs typeface="Segoe UI" pitchFamily="34" charset="0"/>
                </a:endParaRPr>
              </a:p>
            </p:txBody>
          </p:sp>
        </p:grpSp>
      </p:grpSp>
      <p:sp>
        <p:nvSpPr>
          <p:cNvPr id="76" name="TextBox 75">
            <a:extLst>
              <a:ext uri="{FF2B5EF4-FFF2-40B4-BE49-F238E27FC236}">
                <a16:creationId xmlns:a16="http://schemas.microsoft.com/office/drawing/2014/main" id="{C9B53F52-D5E6-4AA8-B3BA-EEE8EAD63292}"/>
              </a:ext>
            </a:extLst>
          </p:cNvPr>
          <p:cNvSpPr txBox="1"/>
          <p:nvPr/>
        </p:nvSpPr>
        <p:spPr>
          <a:xfrm>
            <a:off x="9977671" y="6219240"/>
            <a:ext cx="1877459" cy="516991"/>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sz="1600" dirty="0">
                <a:gradFill>
                  <a:gsLst>
                    <a:gs pos="2917">
                      <a:srgbClr val="1A1A1A"/>
                    </a:gs>
                    <a:gs pos="30000">
                      <a:srgbClr val="1A1A1A"/>
                    </a:gs>
                  </a:gsLst>
                  <a:lin ang="5400000" scaled="0"/>
                </a:gradFill>
                <a:latin typeface="Segoe UI Semibold"/>
              </a:rPr>
              <a:t>Azure FPGA VM</a:t>
            </a:r>
          </a:p>
        </p:txBody>
      </p:sp>
      <p:cxnSp>
        <p:nvCxnSpPr>
          <p:cNvPr id="77" name="Connector: Elbow 76">
            <a:extLst>
              <a:ext uri="{FF2B5EF4-FFF2-40B4-BE49-F238E27FC236}">
                <a16:creationId xmlns:a16="http://schemas.microsoft.com/office/drawing/2014/main" id="{AA13A79B-A8B3-4256-B548-556EFC1E9846}"/>
              </a:ext>
            </a:extLst>
          </p:cNvPr>
          <p:cNvCxnSpPr>
            <a:cxnSpLocks/>
            <a:stCxn id="60" idx="2"/>
            <a:endCxn id="56" idx="0"/>
          </p:cNvCxnSpPr>
          <p:nvPr/>
        </p:nvCxnSpPr>
        <p:spPr>
          <a:xfrm rot="5400000">
            <a:off x="8312203" y="840035"/>
            <a:ext cx="548308" cy="1843207"/>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CE3D4287-A3D0-4902-929F-7C6BD9E74458}"/>
              </a:ext>
            </a:extLst>
          </p:cNvPr>
          <p:cNvCxnSpPr>
            <a:cxnSpLocks/>
            <a:stCxn id="60" idx="2"/>
            <a:endCxn id="75" idx="0"/>
          </p:cNvCxnSpPr>
          <p:nvPr/>
        </p:nvCxnSpPr>
        <p:spPr>
          <a:xfrm rot="16200000" flipH="1">
            <a:off x="9929217" y="1066227"/>
            <a:ext cx="548308" cy="1390821"/>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DE800F0-8B62-4E3A-8511-067AF4FABB8D}"/>
              </a:ext>
            </a:extLst>
          </p:cNvPr>
          <p:cNvSpPr txBox="1"/>
          <p:nvPr/>
        </p:nvSpPr>
        <p:spPr>
          <a:xfrm>
            <a:off x="1715900" y="1886463"/>
            <a:ext cx="1416603" cy="461600"/>
          </a:xfrm>
          <a:prstGeom prst="rect">
            <a:avLst/>
          </a:prstGeom>
          <a:noFill/>
        </p:spPr>
        <p:txBody>
          <a:bodyPr wrap="square" lIns="182854" tIns="146284" rIns="182854" bIns="146284" rtlCol="0">
            <a:spAutoFit/>
          </a:bodyPr>
          <a:lstStyle/>
          <a:p>
            <a:pPr defTabSz="914192">
              <a:lnSpc>
                <a:spcPct val="90000"/>
              </a:lnSpc>
              <a:spcAft>
                <a:spcPts val="600"/>
              </a:spcAft>
            </a:pPr>
            <a:r>
              <a:rPr lang="en-US" sz="1200" dirty="0">
                <a:gradFill>
                  <a:gsLst>
                    <a:gs pos="2917">
                      <a:srgbClr val="1A1A1A"/>
                    </a:gs>
                    <a:gs pos="30000">
                      <a:srgbClr val="1A1A1A"/>
                    </a:gs>
                  </a:gsLst>
                  <a:lin ang="5400000" scaled="0"/>
                </a:gradFill>
                <a:latin typeface="Segoe UI Semibold"/>
              </a:rPr>
              <a:t>Service def</a:t>
            </a:r>
          </a:p>
        </p:txBody>
      </p:sp>
      <p:cxnSp>
        <p:nvCxnSpPr>
          <p:cNvPr id="84" name="Connector: Elbow 83">
            <a:extLst>
              <a:ext uri="{FF2B5EF4-FFF2-40B4-BE49-F238E27FC236}">
                <a16:creationId xmlns:a16="http://schemas.microsoft.com/office/drawing/2014/main" id="{714D9E1D-D830-41AA-AE4B-F3D63ED5356C}"/>
              </a:ext>
            </a:extLst>
          </p:cNvPr>
          <p:cNvCxnSpPr>
            <a:cxnSpLocks/>
            <a:endCxn id="60" idx="1"/>
          </p:cNvCxnSpPr>
          <p:nvPr/>
        </p:nvCxnSpPr>
        <p:spPr>
          <a:xfrm flipV="1">
            <a:off x="4874019" y="1333640"/>
            <a:ext cx="4150681" cy="2812297"/>
          </a:xfrm>
          <a:prstGeom prst="bentConnector3">
            <a:avLst>
              <a:gd name="adj1" fmla="val 12077"/>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D73F1B6-D096-424A-B0E9-560C0C931ADF}"/>
              </a:ext>
            </a:extLst>
          </p:cNvPr>
          <p:cNvGrpSpPr/>
          <p:nvPr/>
        </p:nvGrpSpPr>
        <p:grpSpPr>
          <a:xfrm>
            <a:off x="6178383" y="4986757"/>
            <a:ext cx="2959031" cy="1137327"/>
            <a:chOff x="6178394" y="4986977"/>
            <a:chExt cx="2959451" cy="1137489"/>
          </a:xfrm>
        </p:grpSpPr>
        <p:sp>
          <p:nvSpPr>
            <p:cNvPr id="13" name="Rectangle 12">
              <a:extLst>
                <a:ext uri="{FF2B5EF4-FFF2-40B4-BE49-F238E27FC236}">
                  <a16:creationId xmlns:a16="http://schemas.microsoft.com/office/drawing/2014/main" id="{23538239-6E67-4F0D-9157-50BD0F260100}"/>
                </a:ext>
              </a:extLst>
            </p:cNvPr>
            <p:cNvSpPr/>
            <p:nvPr/>
          </p:nvSpPr>
          <p:spPr bwMode="auto">
            <a:xfrm>
              <a:off x="6178394" y="4986977"/>
              <a:ext cx="2959451" cy="1137489"/>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Brain Wave Runtime</a:t>
              </a:r>
            </a:p>
          </p:txBody>
        </p:sp>
        <p:grpSp>
          <p:nvGrpSpPr>
            <p:cNvPr id="90" name="Group 89">
              <a:extLst>
                <a:ext uri="{FF2B5EF4-FFF2-40B4-BE49-F238E27FC236}">
                  <a16:creationId xmlns:a16="http://schemas.microsoft.com/office/drawing/2014/main" id="{AB1FD2A3-2B8A-4E71-9F8E-084B5BB2070E}"/>
                </a:ext>
              </a:extLst>
            </p:cNvPr>
            <p:cNvGrpSpPr/>
            <p:nvPr/>
          </p:nvGrpSpPr>
          <p:grpSpPr>
            <a:xfrm>
              <a:off x="6918144" y="5415859"/>
              <a:ext cx="680932" cy="564761"/>
              <a:chOff x="6465615" y="5407503"/>
              <a:chExt cx="680932" cy="564761"/>
            </a:xfrm>
          </p:grpSpPr>
          <p:sp>
            <p:nvSpPr>
              <p:cNvPr id="85" name="Rectangle: Rounded Corners 84">
                <a:extLst>
                  <a:ext uri="{FF2B5EF4-FFF2-40B4-BE49-F238E27FC236}">
                    <a16:creationId xmlns:a16="http://schemas.microsoft.com/office/drawing/2014/main" id="{0F3BFBF0-AFC5-4212-ADCE-6D51EE72D267}"/>
                  </a:ext>
                </a:extLst>
              </p:cNvPr>
              <p:cNvSpPr/>
              <p:nvPr/>
            </p:nvSpPr>
            <p:spPr bwMode="auto">
              <a:xfrm>
                <a:off x="6520285" y="5407503"/>
                <a:ext cx="564761" cy="564761"/>
              </a:xfrm>
              <a:prstGeom prst="roundRect">
                <a:avLst>
                  <a:gd name="adj" fmla="val 4268"/>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6" name="Picture 198" descr="Azure automation.png">
                <a:extLst>
                  <a:ext uri="{FF2B5EF4-FFF2-40B4-BE49-F238E27FC236}">
                    <a16:creationId xmlns:a16="http://schemas.microsoft.com/office/drawing/2014/main" id="{4EA434C7-6391-42E8-9A60-80F7FF850A01}"/>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613953" y="5453347"/>
                <a:ext cx="341913" cy="343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7" name="TextBox 86">
                <a:extLst>
                  <a:ext uri="{FF2B5EF4-FFF2-40B4-BE49-F238E27FC236}">
                    <a16:creationId xmlns:a16="http://schemas.microsoft.com/office/drawing/2014/main" id="{948490BA-77C6-4232-94F4-3CB12A062232}"/>
                  </a:ext>
                </a:extLst>
              </p:cNvPr>
              <p:cNvSpPr txBox="1"/>
              <p:nvPr/>
            </p:nvSpPr>
            <p:spPr>
              <a:xfrm>
                <a:off x="6465615" y="5797348"/>
                <a:ext cx="680932" cy="166223"/>
              </a:xfrm>
              <a:prstGeom prst="rect">
                <a:avLst/>
              </a:prstGeom>
              <a:noFill/>
            </p:spPr>
            <p:txBody>
              <a:bodyPr wrap="square" lIns="0" tIns="0" rIns="0" bIns="0" rtlCol="0">
                <a:spAutoFit/>
              </a:bodyPr>
              <a:lstStyle/>
              <a:p>
                <a:pPr algn="ctr" defTabSz="932563">
                  <a:lnSpc>
                    <a:spcPct val="90000"/>
                  </a:lnSpc>
                  <a:spcAft>
                    <a:spcPts val="600"/>
                  </a:spcAft>
                  <a:defRPr/>
                </a:pPr>
                <a:r>
                  <a:rPr lang="en-US" sz="1200" dirty="0">
                    <a:solidFill>
                      <a:srgbClr val="1A1A1A"/>
                    </a:solidFill>
                    <a:latin typeface="Segoe UI Semibold" panose="020B0702040204020203" pitchFamily="34" charset="0"/>
                    <a:cs typeface="Segoe UI Semibold" panose="020B0702040204020203" pitchFamily="34" charset="0"/>
                  </a:rPr>
                  <a:t>FPGA</a:t>
                </a:r>
              </a:p>
            </p:txBody>
          </p:sp>
        </p:grpSp>
        <p:sp>
          <p:nvSpPr>
            <p:cNvPr id="88" name="Freeform 73">
              <a:extLst>
                <a:ext uri="{FF2B5EF4-FFF2-40B4-BE49-F238E27FC236}">
                  <a16:creationId xmlns:a16="http://schemas.microsoft.com/office/drawing/2014/main" id="{6F4A9CC7-C9BD-438C-BFE1-4B6A5A2DD4B2}"/>
                </a:ext>
              </a:extLst>
            </p:cNvPr>
            <p:cNvSpPr>
              <a:spLocks noChangeAspect="1" noEditPoints="1"/>
            </p:cNvSpPr>
            <p:nvPr/>
          </p:nvSpPr>
          <p:spPr bwMode="black">
            <a:xfrm>
              <a:off x="7782645" y="5389957"/>
              <a:ext cx="616565" cy="61656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noFill/>
            <a:ln w="19050">
              <a:solidFill>
                <a:schemeClr val="accent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0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endParaRPr lang="en-US" sz="120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4206719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fade">
                                      <p:cBhvr>
                                        <p:cTn id="77" dur="500"/>
                                        <p:tgtEl>
                                          <p:spTgt spid="8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par>
                                <p:cTn id="81" presetID="10" presetClass="entr" presetSubtype="0"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nodeType="with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fade">
                                      <p:cBhvr>
                                        <p:cTn id="91" dur="500"/>
                                        <p:tgtEl>
                                          <p:spTgt spid="80"/>
                                        </p:tgtEl>
                                      </p:cBhvr>
                                    </p:animEffect>
                                  </p:childTnLst>
                                </p:cTn>
                              </p:par>
                              <p:par>
                                <p:cTn id="92" presetID="10" presetClass="entr" presetSubtype="0" fill="hold"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8" grpId="0"/>
      <p:bldP spid="22" grpId="0" animBg="1"/>
      <p:bldP spid="44" grpId="0" animBg="1"/>
      <p:bldP spid="29" grpId="0" animBg="1"/>
      <p:bldP spid="60" grpId="0" animBg="1"/>
      <p:bldP spid="58" grpId="0" animBg="1"/>
      <p:bldP spid="69" grpId="0"/>
      <p:bldP spid="70" grpId="0" animBg="1"/>
      <p:bldP spid="76" grpId="0"/>
      <p:bldP spid="8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FA8648C-AFC0-4546-B286-EF49B2DC5863}"/>
              </a:ext>
            </a:extLst>
          </p:cNvPr>
          <p:cNvSpPr>
            <a:spLocks noGrp="1"/>
          </p:cNvSpPr>
          <p:nvPr>
            <p:ph type="title"/>
          </p:nvPr>
        </p:nvSpPr>
        <p:spPr/>
        <p:txBody>
          <a:bodyPr/>
          <a:lstStyle/>
          <a:p>
            <a:r>
              <a:rPr kumimoji="1" lang="en-US" altLang="ja-JP" dirty="0"/>
              <a:t>GPU</a:t>
            </a:r>
            <a:endParaRPr kumimoji="1" lang="ja-JP" altLang="en-US" dirty="0"/>
          </a:p>
        </p:txBody>
      </p:sp>
    </p:spTree>
    <p:extLst>
      <p:ext uri="{BB962C8B-B14F-4D97-AF65-F5344CB8AC3E}">
        <p14:creationId xmlns:p14="http://schemas.microsoft.com/office/powerpoint/2010/main" val="379205112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1EFDE7A-06F5-4CD4-A34E-2797209BC5C7}"/>
              </a:ext>
            </a:extLst>
          </p:cNvPr>
          <p:cNvGrpSpPr/>
          <p:nvPr/>
        </p:nvGrpSpPr>
        <p:grpSpPr>
          <a:xfrm>
            <a:off x="4827120" y="1376815"/>
            <a:ext cx="4204957" cy="2112781"/>
            <a:chOff x="4923913" y="1403926"/>
            <a:chExt cx="4289275" cy="2155147"/>
          </a:xfrm>
        </p:grpSpPr>
        <p:sp>
          <p:nvSpPr>
            <p:cNvPr id="24" name="Rectangle: Rounded Corners 23">
              <a:extLst>
                <a:ext uri="{FF2B5EF4-FFF2-40B4-BE49-F238E27FC236}">
                  <a16:creationId xmlns:a16="http://schemas.microsoft.com/office/drawing/2014/main" id="{A23EA653-A9D8-4505-A701-9A5526A2244A}"/>
                </a:ext>
              </a:extLst>
            </p:cNvPr>
            <p:cNvSpPr/>
            <p:nvPr/>
          </p:nvSpPr>
          <p:spPr bwMode="auto">
            <a:xfrm>
              <a:off x="4923913" y="1403926"/>
              <a:ext cx="4289275" cy="2155147"/>
            </a:xfrm>
            <a:prstGeom prst="roundRect">
              <a:avLst>
                <a:gd name="adj" fmla="val 4343"/>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3" name="Rectangle 22">
              <a:extLst>
                <a:ext uri="{FF2B5EF4-FFF2-40B4-BE49-F238E27FC236}">
                  <a16:creationId xmlns:a16="http://schemas.microsoft.com/office/drawing/2014/main" id="{055D3E10-7D6D-4428-98D8-0ED049911499}"/>
                </a:ext>
              </a:extLst>
            </p:cNvPr>
            <p:cNvSpPr/>
            <p:nvPr/>
          </p:nvSpPr>
          <p:spPr>
            <a:xfrm>
              <a:off x="5801292" y="1499179"/>
              <a:ext cx="2492541" cy="369332"/>
            </a:xfrm>
            <a:prstGeom prst="rect">
              <a:avLst/>
            </a:prstGeom>
          </p:spPr>
          <p:txBody>
            <a:bodyPr wrap="none">
              <a:spAutoFit/>
            </a:bodyPr>
            <a:lstStyle/>
            <a:p>
              <a:pPr algn="ctr">
                <a:spcBef>
                  <a:spcPts val="1176"/>
                </a:spcBef>
              </a:pPr>
              <a:r>
                <a:rPr lang="en-US" sz="1765" i="1" dirty="0">
                  <a:solidFill>
                    <a:schemeClr val="tx1">
                      <a:lumMod val="50000"/>
                      <a:lumOff val="50000"/>
                    </a:schemeClr>
                  </a:solidFill>
                  <a:latin typeface="Segoe UI Semibold" panose="020B0702040204020203" pitchFamily="34" charset="0"/>
                  <a:cs typeface="Segoe UI Semibold" panose="020B0702040204020203" pitchFamily="34" charset="0"/>
                </a:rPr>
                <a:t>DNN Processing Units</a:t>
              </a:r>
              <a:endParaRPr lang="en-US" sz="2353" i="1" dirty="0">
                <a:solidFill>
                  <a:schemeClr val="tx1">
                    <a:lumMod val="50000"/>
                    <a:lumOff val="50000"/>
                  </a:schemeClr>
                </a:solidFill>
                <a:latin typeface="Segoe UI Semilight"/>
                <a:sym typeface="Wingdings" panose="05000000000000000000" pitchFamily="2" charset="2"/>
              </a:endParaRPr>
            </a:p>
          </p:txBody>
        </p:sp>
      </p:grpSp>
      <p:sp>
        <p:nvSpPr>
          <p:cNvPr id="8" name="Right Arrow 7"/>
          <p:cNvSpPr/>
          <p:nvPr>
            <p:custDataLst>
              <p:tags r:id="rId1"/>
            </p:custDataLst>
          </p:nvPr>
        </p:nvSpPr>
        <p:spPr bwMode="auto">
          <a:xfrm>
            <a:off x="378984" y="3421350"/>
            <a:ext cx="11447256" cy="1086821"/>
          </a:xfrm>
          <a:prstGeom prst="leftRightArrow">
            <a:avLst/>
          </a:prstGeom>
          <a:solidFill>
            <a:srgbClr val="007233"/>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spcBef>
                <a:spcPct val="0"/>
              </a:spcBef>
              <a:spcAft>
                <a:spcPct val="0"/>
              </a:spcAft>
              <a:defRPr/>
            </a:pPr>
            <a:endParaRPr kumimoji="0" lang="en-US" sz="2879"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 name="TextBox 9"/>
          <p:cNvSpPr txBox="1"/>
          <p:nvPr/>
        </p:nvSpPr>
        <p:spPr>
          <a:xfrm>
            <a:off x="10363453" y="3661811"/>
            <a:ext cx="1298785" cy="609365"/>
          </a:xfrm>
          <a:prstGeom prst="rect">
            <a:avLst/>
          </a:prstGeom>
          <a:noFill/>
        </p:spPr>
        <p:txBody>
          <a:bodyPr wrap="none" lIns="109712" tIns="109712" rIns="109712" bIns="109712" rtlCol="0">
            <a:spAutoFit/>
          </a:bodyPr>
          <a:lstStyle/>
          <a:p>
            <a:pPr defTabSz="1091054">
              <a:lnSpc>
                <a:spcPct val="90000"/>
              </a:lnSpc>
              <a:spcAft>
                <a:spcPts val="720"/>
              </a:spcAft>
              <a:defRPr/>
            </a:pPr>
            <a:r>
              <a:rPr kumimoji="0" lang="ja-JP" altLang="en-US" sz="2800" dirty="0">
                <a:solidFill>
                  <a:srgbClr val="FFFFFF"/>
                </a:solidFill>
                <a:latin typeface="Segoe UI Semibold" panose="020B0702040204020203" pitchFamily="34" charset="0"/>
                <a:cs typeface="Segoe UI Semibold" panose="020B0702040204020203" pitchFamily="34" charset="0"/>
              </a:rPr>
              <a:t>効率性</a:t>
            </a:r>
            <a:endParaRPr kumimoji="0" lang="en-US" sz="2800" dirty="0">
              <a:solidFill>
                <a:srgbClr val="FFFFFF"/>
              </a:solidFill>
              <a:latin typeface="Segoe UI Semibold" panose="020B0702040204020203" pitchFamily="34" charset="0"/>
              <a:cs typeface="Segoe UI Semibold" panose="020B0702040204020203" pitchFamily="34" charset="0"/>
            </a:endParaRPr>
          </a:p>
        </p:txBody>
      </p:sp>
      <p:sp>
        <p:nvSpPr>
          <p:cNvPr id="19" name="Title 18"/>
          <p:cNvSpPr>
            <a:spLocks noGrp="1"/>
          </p:cNvSpPr>
          <p:nvPr>
            <p:ph type="title"/>
          </p:nvPr>
        </p:nvSpPr>
        <p:spPr/>
        <p:txBody>
          <a:bodyPr/>
          <a:lstStyle/>
          <a:p>
            <a:r>
              <a:rPr lang="en-US" dirty="0"/>
              <a:t>DNN </a:t>
            </a:r>
            <a:r>
              <a:rPr lang="ja-JP" altLang="en-US" dirty="0"/>
              <a:t>のための シリコンレベル の選択肢</a:t>
            </a:r>
            <a:endParaRPr lang="en-US" dirty="0"/>
          </a:p>
        </p:txBody>
      </p:sp>
      <p:sp>
        <p:nvSpPr>
          <p:cNvPr id="20" name="Rectangle 19"/>
          <p:cNvSpPr/>
          <p:nvPr/>
        </p:nvSpPr>
        <p:spPr>
          <a:xfrm>
            <a:off x="787752" y="3720132"/>
            <a:ext cx="1261884" cy="480131"/>
          </a:xfrm>
          <a:prstGeom prst="rect">
            <a:avLst/>
          </a:prstGeom>
        </p:spPr>
        <p:txBody>
          <a:bodyPr wrap="none">
            <a:spAutoFit/>
          </a:bodyPr>
          <a:lstStyle/>
          <a:p>
            <a:pPr defTabSz="1091054">
              <a:lnSpc>
                <a:spcPct val="90000"/>
              </a:lnSpc>
              <a:spcAft>
                <a:spcPts val="720"/>
              </a:spcAft>
              <a:defRPr/>
            </a:pPr>
            <a:r>
              <a:rPr kumimoji="0" lang="ja-JP" altLang="en-US" sz="2800" dirty="0">
                <a:solidFill>
                  <a:srgbClr val="FFFFFF"/>
                </a:solidFill>
                <a:latin typeface="Segoe UI Semibold" panose="020B0702040204020203" pitchFamily="34" charset="0"/>
                <a:cs typeface="Segoe UI Semibold" panose="020B0702040204020203" pitchFamily="34" charset="0"/>
              </a:rPr>
              <a:t>柔軟性</a:t>
            </a:r>
            <a:endParaRPr kumimoji="0" lang="en-US" sz="2800" dirty="0">
              <a:solidFill>
                <a:srgbClr val="FFFFFF"/>
              </a:solidFill>
              <a:latin typeface="Segoe UI Semibold" panose="020B0702040204020203" pitchFamily="34" charset="0"/>
              <a:cs typeface="Segoe UI Semibold" panose="020B0702040204020203" pitchFamily="34" charset="0"/>
            </a:endParaRPr>
          </a:p>
        </p:txBody>
      </p:sp>
      <p:sp>
        <p:nvSpPr>
          <p:cNvPr id="253" name="Rectangle 252"/>
          <p:cNvSpPr/>
          <p:nvPr/>
        </p:nvSpPr>
        <p:spPr bwMode="auto">
          <a:xfrm>
            <a:off x="5053488" y="1966099"/>
            <a:ext cx="1684582" cy="1370618"/>
          </a:xfrm>
          <a:prstGeom prst="rect">
            <a:avLst/>
          </a:prstGeom>
          <a:solidFill>
            <a:srgbClr val="355D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18" name="Group 217"/>
          <p:cNvGrpSpPr/>
          <p:nvPr/>
        </p:nvGrpSpPr>
        <p:grpSpPr>
          <a:xfrm>
            <a:off x="5306859" y="2093781"/>
            <a:ext cx="1177837" cy="1166395"/>
            <a:chOff x="6061147" y="1903843"/>
            <a:chExt cx="1441783" cy="1427779"/>
          </a:xfrm>
          <a:solidFill>
            <a:schemeClr val="bg1"/>
          </a:solidFill>
        </p:grpSpPr>
        <p:sp>
          <p:nvSpPr>
            <p:cNvPr id="220" name="Rectangle: Rounded Corners 219"/>
            <p:cNvSpPr/>
            <p:nvPr/>
          </p:nvSpPr>
          <p:spPr bwMode="auto">
            <a:xfrm>
              <a:off x="6287602" y="2125662"/>
              <a:ext cx="990600" cy="990600"/>
            </a:xfrm>
            <a:prstGeom prst="roundRect">
              <a:avLst>
                <a:gd name="adj" fmla="val 426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25"/>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8" name="Group 227"/>
            <p:cNvGrpSpPr/>
            <p:nvPr/>
          </p:nvGrpSpPr>
          <p:grpSpPr>
            <a:xfrm>
              <a:off x="6405900" y="3172387"/>
              <a:ext cx="767675" cy="159235"/>
              <a:chOff x="6558300" y="2056243"/>
              <a:chExt cx="767675" cy="159235"/>
            </a:xfrm>
            <a:grpFill/>
          </p:grpSpPr>
          <p:sp>
            <p:nvSpPr>
              <p:cNvPr id="239" name="Rectangle 2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Rectangle 2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Rectangle 2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Rectangle 2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9" name="Group 228"/>
            <p:cNvGrpSpPr/>
            <p:nvPr/>
          </p:nvGrpSpPr>
          <p:grpSpPr>
            <a:xfrm rot="5400000">
              <a:off x="7039472" y="2555037"/>
              <a:ext cx="767674" cy="159243"/>
              <a:chOff x="6558301" y="2073786"/>
              <a:chExt cx="767674" cy="159243"/>
            </a:xfrm>
            <a:grpFill/>
          </p:grpSpPr>
          <p:sp>
            <p:nvSpPr>
              <p:cNvPr id="235" name="Rectangle 234"/>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0" name="Group 229"/>
            <p:cNvGrpSpPr/>
            <p:nvPr/>
          </p:nvGrpSpPr>
          <p:grpSpPr>
            <a:xfrm rot="5400000">
              <a:off x="5756927" y="2549314"/>
              <a:ext cx="767675" cy="159235"/>
              <a:chOff x="6558300" y="2056243"/>
              <a:chExt cx="767675" cy="159235"/>
            </a:xfrm>
            <a:grpFill/>
          </p:grpSpPr>
          <p:sp>
            <p:nvSpPr>
              <p:cNvPr id="231" name="Rectangle 230"/>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19" name="TextBox 218"/>
          <p:cNvSpPr txBox="1"/>
          <p:nvPr/>
        </p:nvSpPr>
        <p:spPr>
          <a:xfrm>
            <a:off x="5198634" y="2808861"/>
            <a:ext cx="1380622" cy="285132"/>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1078" dirty="0">
                <a:solidFill>
                  <a:srgbClr val="355D7D"/>
                </a:solidFill>
                <a:latin typeface="Segoe UI Semibold" panose="020B0702040204020203" pitchFamily="34" charset="0"/>
                <a:cs typeface="Segoe UI Semibold" panose="020B0702040204020203" pitchFamily="34" charset="0"/>
              </a:rPr>
              <a:t>Soft DPU</a:t>
            </a:r>
            <a:br>
              <a:rPr kumimoji="0" lang="en-US" sz="1078" dirty="0">
                <a:solidFill>
                  <a:srgbClr val="355D7D"/>
                </a:solidFill>
                <a:latin typeface="Segoe UI Semibold" panose="020B0702040204020203" pitchFamily="34" charset="0"/>
                <a:cs typeface="Segoe UI Semibold" panose="020B0702040204020203" pitchFamily="34" charset="0"/>
              </a:rPr>
            </a:br>
            <a:r>
              <a:rPr kumimoji="0" lang="en-US" sz="980" dirty="0">
                <a:solidFill>
                  <a:srgbClr val="355D7D"/>
                </a:solidFill>
                <a:latin typeface="Segoe UI Semibold" panose="020B0702040204020203" pitchFamily="34" charset="0"/>
                <a:cs typeface="Segoe UI Semibold" panose="020B0702040204020203" pitchFamily="34" charset="0"/>
              </a:rPr>
              <a:t>(FPGA)</a:t>
            </a:r>
          </a:p>
        </p:txBody>
      </p:sp>
      <p:grpSp>
        <p:nvGrpSpPr>
          <p:cNvPr id="28" name="Group 27"/>
          <p:cNvGrpSpPr/>
          <p:nvPr/>
        </p:nvGrpSpPr>
        <p:grpSpPr>
          <a:xfrm>
            <a:off x="727209" y="1968997"/>
            <a:ext cx="1685541" cy="1362638"/>
            <a:chOff x="3910367" y="3137183"/>
            <a:chExt cx="2003070" cy="1619337"/>
          </a:xfrm>
        </p:grpSpPr>
        <p:sp>
          <p:nvSpPr>
            <p:cNvPr id="29" name="Rectangle 28"/>
            <p:cNvSpPr/>
            <p:nvPr/>
          </p:nvSpPr>
          <p:spPr>
            <a:xfrm>
              <a:off x="3910367" y="3137183"/>
              <a:ext cx="2003070" cy="16193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sp>
          <p:nvSpPr>
            <p:cNvPr id="30" name="Rectangle 29"/>
            <p:cNvSpPr/>
            <p:nvPr/>
          </p:nvSpPr>
          <p:spPr>
            <a:xfrm>
              <a:off x="3993676" y="3229367"/>
              <a:ext cx="762000" cy="141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kumimoji="0" lang="en-US" sz="1176" dirty="0">
                  <a:solidFill>
                    <a:srgbClr val="FFFFFF"/>
                  </a:solidFill>
                  <a:latin typeface="Segoe UI Semilight"/>
                </a:rPr>
                <a:t>Control Unit (CU)</a:t>
              </a:r>
            </a:p>
          </p:txBody>
        </p:sp>
        <p:sp>
          <p:nvSpPr>
            <p:cNvPr id="31" name="Rectangle 30"/>
            <p:cNvSpPr/>
            <p:nvPr/>
          </p:nvSpPr>
          <p:spPr>
            <a:xfrm>
              <a:off x="4878994" y="3239062"/>
              <a:ext cx="958243" cy="437068"/>
            </a:xfrm>
            <a:prstGeom prst="rect">
              <a:avLst/>
            </a:prstGeom>
            <a:solidFill>
              <a:schemeClr val="tx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176" dirty="0">
                  <a:solidFill>
                    <a:srgbClr val="FFFFFF"/>
                  </a:solidFill>
                  <a:latin typeface="Segoe UI Semilight"/>
                </a:rPr>
                <a:t>Registers</a:t>
              </a:r>
            </a:p>
          </p:txBody>
        </p:sp>
        <p:sp>
          <p:nvSpPr>
            <p:cNvPr id="32" name="Rectangle 31"/>
            <p:cNvSpPr/>
            <p:nvPr/>
          </p:nvSpPr>
          <p:spPr>
            <a:xfrm>
              <a:off x="4878298" y="3989772"/>
              <a:ext cx="958939" cy="650490"/>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r>
                <a:rPr kumimoji="0" lang="en-US" sz="1176" dirty="0">
                  <a:solidFill>
                    <a:srgbClr val="FFFFFF"/>
                  </a:solidFill>
                  <a:latin typeface="Segoe UI Semilight"/>
                </a:rPr>
                <a:t>Arithmetic Logic Unit (ALU)</a:t>
              </a:r>
            </a:p>
          </p:txBody>
        </p:sp>
        <p:sp>
          <p:nvSpPr>
            <p:cNvPr id="33" name="Arrow: Down 32"/>
            <p:cNvSpPr/>
            <p:nvPr/>
          </p:nvSpPr>
          <p:spPr>
            <a:xfrm>
              <a:off x="5158920" y="3712025"/>
              <a:ext cx="152400" cy="24381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568">
                <a:solidFill>
                  <a:srgbClr val="FFFFFF"/>
                </a:solidFill>
                <a:latin typeface="Segoe UI Semilight"/>
              </a:endParaRPr>
            </a:p>
          </p:txBody>
        </p:sp>
        <p:sp>
          <p:nvSpPr>
            <p:cNvPr id="34" name="Arrow: Down 33"/>
            <p:cNvSpPr/>
            <p:nvPr/>
          </p:nvSpPr>
          <p:spPr>
            <a:xfrm flipV="1">
              <a:off x="5470058" y="3712026"/>
              <a:ext cx="152400" cy="24381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grpSp>
      <p:grpSp>
        <p:nvGrpSpPr>
          <p:cNvPr id="2" name="Group 1"/>
          <p:cNvGrpSpPr/>
          <p:nvPr/>
        </p:nvGrpSpPr>
        <p:grpSpPr>
          <a:xfrm>
            <a:off x="2909919" y="1966937"/>
            <a:ext cx="1685541" cy="1362638"/>
            <a:chOff x="3550209" y="3069564"/>
            <a:chExt cx="2262125" cy="1828764"/>
          </a:xfrm>
        </p:grpSpPr>
        <p:sp>
          <p:nvSpPr>
            <p:cNvPr id="141" name="Rectangle 140"/>
            <p:cNvSpPr/>
            <p:nvPr/>
          </p:nvSpPr>
          <p:spPr>
            <a:xfrm>
              <a:off x="3550209" y="3069564"/>
              <a:ext cx="2262125" cy="18287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sp>
          <p:nvSpPr>
            <p:cNvPr id="144" name="Rectangle 143"/>
            <p:cNvSpPr/>
            <p:nvPr/>
          </p:nvSpPr>
          <p:spPr>
            <a:xfrm>
              <a:off x="3832363" y="317421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7" name="Rectangle 146"/>
            <p:cNvSpPr/>
            <p:nvPr/>
          </p:nvSpPr>
          <p:spPr>
            <a:xfrm>
              <a:off x="3636881" y="3281265"/>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2" name="Rectangle 141"/>
            <p:cNvSpPr/>
            <p:nvPr/>
          </p:nvSpPr>
          <p:spPr>
            <a:xfrm>
              <a:off x="3636881" y="3174212"/>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9" name="Rectangle 148"/>
            <p:cNvSpPr/>
            <p:nvPr/>
          </p:nvSpPr>
          <p:spPr>
            <a:xfrm>
              <a:off x="4070192" y="317317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0" name="Rectangle 149"/>
            <p:cNvSpPr/>
            <p:nvPr/>
          </p:nvSpPr>
          <p:spPr>
            <a:xfrm>
              <a:off x="4307268" y="317317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1" name="Rectangle 150"/>
            <p:cNvSpPr/>
            <p:nvPr/>
          </p:nvSpPr>
          <p:spPr>
            <a:xfrm>
              <a:off x="4541119"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2" name="Rectangle 151"/>
            <p:cNvSpPr/>
            <p:nvPr/>
          </p:nvSpPr>
          <p:spPr>
            <a:xfrm>
              <a:off x="4779076"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3" name="Rectangle 152"/>
            <p:cNvSpPr/>
            <p:nvPr/>
          </p:nvSpPr>
          <p:spPr>
            <a:xfrm>
              <a:off x="5016152"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4" name="Rectangle 153"/>
            <p:cNvSpPr/>
            <p:nvPr/>
          </p:nvSpPr>
          <p:spPr>
            <a:xfrm>
              <a:off x="5249875"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5" name="Rectangle 154"/>
            <p:cNvSpPr/>
            <p:nvPr/>
          </p:nvSpPr>
          <p:spPr>
            <a:xfrm>
              <a:off x="5487832"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7" name="Rectangle 156"/>
            <p:cNvSpPr/>
            <p:nvPr/>
          </p:nvSpPr>
          <p:spPr>
            <a:xfrm>
              <a:off x="3832363" y="345474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8" name="Rectangle 157"/>
            <p:cNvSpPr/>
            <p:nvPr/>
          </p:nvSpPr>
          <p:spPr>
            <a:xfrm>
              <a:off x="3636881" y="3561799"/>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9" name="Rectangle 158"/>
            <p:cNvSpPr/>
            <p:nvPr/>
          </p:nvSpPr>
          <p:spPr>
            <a:xfrm>
              <a:off x="3636881" y="3454746"/>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0" name="Rectangle 159"/>
            <p:cNvSpPr/>
            <p:nvPr/>
          </p:nvSpPr>
          <p:spPr>
            <a:xfrm>
              <a:off x="4070192" y="345370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1" name="Rectangle 160"/>
            <p:cNvSpPr/>
            <p:nvPr/>
          </p:nvSpPr>
          <p:spPr>
            <a:xfrm>
              <a:off x="4307268" y="345370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2" name="Rectangle 161"/>
            <p:cNvSpPr/>
            <p:nvPr/>
          </p:nvSpPr>
          <p:spPr>
            <a:xfrm>
              <a:off x="4541119"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3" name="Rectangle 162"/>
            <p:cNvSpPr/>
            <p:nvPr/>
          </p:nvSpPr>
          <p:spPr>
            <a:xfrm>
              <a:off x="4779076"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4" name="Rectangle 163"/>
            <p:cNvSpPr/>
            <p:nvPr/>
          </p:nvSpPr>
          <p:spPr>
            <a:xfrm>
              <a:off x="5016152"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5" name="Rectangle 164"/>
            <p:cNvSpPr/>
            <p:nvPr/>
          </p:nvSpPr>
          <p:spPr>
            <a:xfrm>
              <a:off x="5249875"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6" name="Rectangle 165"/>
            <p:cNvSpPr/>
            <p:nvPr/>
          </p:nvSpPr>
          <p:spPr>
            <a:xfrm>
              <a:off x="5487832"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8" name="Rectangle 167"/>
            <p:cNvSpPr/>
            <p:nvPr/>
          </p:nvSpPr>
          <p:spPr>
            <a:xfrm>
              <a:off x="3832363" y="373528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9" name="Rectangle 168"/>
            <p:cNvSpPr/>
            <p:nvPr/>
          </p:nvSpPr>
          <p:spPr>
            <a:xfrm>
              <a:off x="3636881" y="3842333"/>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0" name="Rectangle 169"/>
            <p:cNvSpPr/>
            <p:nvPr/>
          </p:nvSpPr>
          <p:spPr>
            <a:xfrm>
              <a:off x="3636881" y="3735280"/>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1" name="Rectangle 170"/>
            <p:cNvSpPr/>
            <p:nvPr/>
          </p:nvSpPr>
          <p:spPr>
            <a:xfrm>
              <a:off x="4070192" y="373424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2" name="Rectangle 171"/>
            <p:cNvSpPr/>
            <p:nvPr/>
          </p:nvSpPr>
          <p:spPr>
            <a:xfrm>
              <a:off x="4307268" y="373424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3" name="Rectangle 172"/>
            <p:cNvSpPr/>
            <p:nvPr/>
          </p:nvSpPr>
          <p:spPr>
            <a:xfrm>
              <a:off x="4541119"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4" name="Rectangle 173"/>
            <p:cNvSpPr/>
            <p:nvPr/>
          </p:nvSpPr>
          <p:spPr>
            <a:xfrm>
              <a:off x="4779076"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5" name="Rectangle 174"/>
            <p:cNvSpPr/>
            <p:nvPr/>
          </p:nvSpPr>
          <p:spPr>
            <a:xfrm>
              <a:off x="5016152"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6" name="Rectangle 175"/>
            <p:cNvSpPr/>
            <p:nvPr/>
          </p:nvSpPr>
          <p:spPr>
            <a:xfrm>
              <a:off x="5249875"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7" name="Rectangle 176"/>
            <p:cNvSpPr/>
            <p:nvPr/>
          </p:nvSpPr>
          <p:spPr>
            <a:xfrm>
              <a:off x="5487832"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9" name="Rectangle 178"/>
            <p:cNvSpPr/>
            <p:nvPr/>
          </p:nvSpPr>
          <p:spPr>
            <a:xfrm>
              <a:off x="3832363" y="401581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0" name="Rectangle 179"/>
            <p:cNvSpPr/>
            <p:nvPr/>
          </p:nvSpPr>
          <p:spPr>
            <a:xfrm>
              <a:off x="3636881" y="4122867"/>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1" name="Rectangle 180"/>
            <p:cNvSpPr/>
            <p:nvPr/>
          </p:nvSpPr>
          <p:spPr>
            <a:xfrm>
              <a:off x="3636881" y="4015814"/>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2" name="Rectangle 181"/>
            <p:cNvSpPr/>
            <p:nvPr/>
          </p:nvSpPr>
          <p:spPr>
            <a:xfrm>
              <a:off x="4070192" y="401477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3" name="Rectangle 182"/>
            <p:cNvSpPr/>
            <p:nvPr/>
          </p:nvSpPr>
          <p:spPr>
            <a:xfrm>
              <a:off x="4307268" y="401477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4" name="Rectangle 183"/>
            <p:cNvSpPr/>
            <p:nvPr/>
          </p:nvSpPr>
          <p:spPr>
            <a:xfrm>
              <a:off x="4541119"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5" name="Rectangle 184"/>
            <p:cNvSpPr/>
            <p:nvPr/>
          </p:nvSpPr>
          <p:spPr>
            <a:xfrm>
              <a:off x="4779076"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6" name="Rectangle 185"/>
            <p:cNvSpPr/>
            <p:nvPr/>
          </p:nvSpPr>
          <p:spPr>
            <a:xfrm>
              <a:off x="5016152"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7" name="Rectangle 186"/>
            <p:cNvSpPr/>
            <p:nvPr/>
          </p:nvSpPr>
          <p:spPr>
            <a:xfrm>
              <a:off x="5249875"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8" name="Rectangle 187"/>
            <p:cNvSpPr/>
            <p:nvPr/>
          </p:nvSpPr>
          <p:spPr>
            <a:xfrm>
              <a:off x="5487832"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0" name="Rectangle 189"/>
            <p:cNvSpPr/>
            <p:nvPr/>
          </p:nvSpPr>
          <p:spPr>
            <a:xfrm>
              <a:off x="3832363" y="429634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1" name="Rectangle 190"/>
            <p:cNvSpPr/>
            <p:nvPr/>
          </p:nvSpPr>
          <p:spPr>
            <a:xfrm>
              <a:off x="3636881" y="4403401"/>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2" name="Rectangle 191"/>
            <p:cNvSpPr/>
            <p:nvPr/>
          </p:nvSpPr>
          <p:spPr>
            <a:xfrm>
              <a:off x="3636881" y="4296348"/>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3" name="Rectangle 192"/>
            <p:cNvSpPr/>
            <p:nvPr/>
          </p:nvSpPr>
          <p:spPr>
            <a:xfrm>
              <a:off x="4070192" y="429531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4" name="Rectangle 193"/>
            <p:cNvSpPr/>
            <p:nvPr/>
          </p:nvSpPr>
          <p:spPr>
            <a:xfrm>
              <a:off x="4307268" y="429531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5" name="Rectangle 194"/>
            <p:cNvSpPr/>
            <p:nvPr/>
          </p:nvSpPr>
          <p:spPr>
            <a:xfrm>
              <a:off x="4541119"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6" name="Rectangle 195"/>
            <p:cNvSpPr/>
            <p:nvPr/>
          </p:nvSpPr>
          <p:spPr>
            <a:xfrm>
              <a:off x="4779076"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7" name="Rectangle 196"/>
            <p:cNvSpPr/>
            <p:nvPr/>
          </p:nvSpPr>
          <p:spPr>
            <a:xfrm>
              <a:off x="5016152"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8" name="Rectangle 197"/>
            <p:cNvSpPr/>
            <p:nvPr/>
          </p:nvSpPr>
          <p:spPr>
            <a:xfrm>
              <a:off x="5249875"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9" name="Rectangle 198"/>
            <p:cNvSpPr/>
            <p:nvPr/>
          </p:nvSpPr>
          <p:spPr>
            <a:xfrm>
              <a:off x="5487832"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1" name="Rectangle 200"/>
            <p:cNvSpPr/>
            <p:nvPr/>
          </p:nvSpPr>
          <p:spPr>
            <a:xfrm>
              <a:off x="3832363" y="4576881"/>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2" name="Rectangle 201"/>
            <p:cNvSpPr/>
            <p:nvPr/>
          </p:nvSpPr>
          <p:spPr>
            <a:xfrm>
              <a:off x="3636881" y="4683934"/>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3" name="Rectangle 202"/>
            <p:cNvSpPr/>
            <p:nvPr/>
          </p:nvSpPr>
          <p:spPr>
            <a:xfrm>
              <a:off x="3636881" y="4576881"/>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4" name="Rectangle 203"/>
            <p:cNvSpPr/>
            <p:nvPr/>
          </p:nvSpPr>
          <p:spPr>
            <a:xfrm>
              <a:off x="4070192" y="4575843"/>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5" name="Rectangle 204"/>
            <p:cNvSpPr/>
            <p:nvPr/>
          </p:nvSpPr>
          <p:spPr>
            <a:xfrm>
              <a:off x="4307268" y="4575843"/>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6" name="Rectangle 205"/>
            <p:cNvSpPr/>
            <p:nvPr/>
          </p:nvSpPr>
          <p:spPr>
            <a:xfrm>
              <a:off x="4541119"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7" name="Rectangle 206"/>
            <p:cNvSpPr/>
            <p:nvPr/>
          </p:nvSpPr>
          <p:spPr>
            <a:xfrm>
              <a:off x="4779076"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8" name="Rectangle 207"/>
            <p:cNvSpPr/>
            <p:nvPr/>
          </p:nvSpPr>
          <p:spPr>
            <a:xfrm>
              <a:off x="5016152"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9" name="Rectangle 208"/>
            <p:cNvSpPr/>
            <p:nvPr/>
          </p:nvSpPr>
          <p:spPr>
            <a:xfrm>
              <a:off x="5249875"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10" name="Rectangle 209"/>
            <p:cNvSpPr/>
            <p:nvPr/>
          </p:nvSpPr>
          <p:spPr>
            <a:xfrm>
              <a:off x="5487832"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grpSp>
      <p:grpSp>
        <p:nvGrpSpPr>
          <p:cNvPr id="38" name="Group 37"/>
          <p:cNvGrpSpPr/>
          <p:nvPr/>
        </p:nvGrpSpPr>
        <p:grpSpPr>
          <a:xfrm>
            <a:off x="727209" y="1966101"/>
            <a:ext cx="1695103" cy="1370619"/>
            <a:chOff x="641629" y="3068442"/>
            <a:chExt cx="2274956" cy="1839476"/>
          </a:xfrm>
        </p:grpSpPr>
        <p:sp>
          <p:nvSpPr>
            <p:cNvPr id="246" name="Rectangle 245"/>
            <p:cNvSpPr/>
            <p:nvPr/>
          </p:nvSpPr>
          <p:spPr bwMode="auto">
            <a:xfrm>
              <a:off x="641629" y="3068442"/>
              <a:ext cx="2274956" cy="1839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73"/>
            <p:cNvSpPr>
              <a:spLocks noChangeAspect="1" noEditPoints="1"/>
            </p:cNvSpPr>
            <p:nvPr/>
          </p:nvSpPr>
          <p:spPr bwMode="black">
            <a:xfrm>
              <a:off x="1002589" y="3243121"/>
              <a:ext cx="1497155" cy="1497149"/>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1372" dirty="0">
                  <a:solidFill>
                    <a:srgbClr val="FFFFFF"/>
                  </a:solidFill>
                  <a:latin typeface="Segoe UI Semibold" panose="020B0702040204020203" pitchFamily="34" charset="0"/>
                  <a:ea typeface="Segoe UI" pitchFamily="34" charset="0"/>
                  <a:cs typeface="Segoe UI Semibold" panose="020B0702040204020203" pitchFamily="34" charset="0"/>
                </a:rPr>
                <a:t>CPUs</a:t>
              </a:r>
            </a:p>
          </p:txBody>
        </p:sp>
      </p:grpSp>
      <p:grpSp>
        <p:nvGrpSpPr>
          <p:cNvPr id="286" name="Group 285"/>
          <p:cNvGrpSpPr/>
          <p:nvPr/>
        </p:nvGrpSpPr>
        <p:grpSpPr>
          <a:xfrm>
            <a:off x="2913262" y="1966100"/>
            <a:ext cx="1682892" cy="1370618"/>
            <a:chOff x="3551237" y="3068442"/>
            <a:chExt cx="2258568" cy="1839475"/>
          </a:xfrm>
        </p:grpSpPr>
        <p:sp>
          <p:nvSpPr>
            <p:cNvPr id="18" name="Rectangle 17"/>
            <p:cNvSpPr/>
            <p:nvPr/>
          </p:nvSpPr>
          <p:spPr bwMode="auto">
            <a:xfrm>
              <a:off x="3551237" y="3068442"/>
              <a:ext cx="2258568" cy="1839475"/>
            </a:xfrm>
            <a:prstGeom prst="rect">
              <a:avLst/>
            </a:prstGeom>
            <a:solidFill>
              <a:srgbClr val="582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25" name="Group 224"/>
            <p:cNvGrpSpPr/>
            <p:nvPr/>
          </p:nvGrpSpPr>
          <p:grpSpPr>
            <a:xfrm>
              <a:off x="3932237" y="3434182"/>
              <a:ext cx="1511939" cy="1176630"/>
              <a:chOff x="4851538" y="3434182"/>
              <a:chExt cx="1511939" cy="1176630"/>
            </a:xfrm>
          </p:grpSpPr>
          <p:pic>
            <p:nvPicPr>
              <p:cNvPr id="224" name="Picture 223"/>
              <p:cNvPicPr>
                <a:picLocks noChangeAspect="1"/>
              </p:cNvPicPr>
              <p:nvPr/>
            </p:nvPicPr>
            <p:blipFill>
              <a:blip r:embed="rId4"/>
              <a:stretch>
                <a:fillRect/>
              </a:stretch>
            </p:blipFill>
            <p:spPr>
              <a:xfrm>
                <a:off x="4851538" y="3434182"/>
                <a:ext cx="1511939" cy="1176630"/>
              </a:xfrm>
              <a:prstGeom prst="rect">
                <a:avLst/>
              </a:prstGeom>
            </p:spPr>
          </p:pic>
          <p:sp>
            <p:nvSpPr>
              <p:cNvPr id="25" name="Rectangle 24"/>
              <p:cNvSpPr/>
              <p:nvPr/>
            </p:nvSpPr>
            <p:spPr bwMode="auto">
              <a:xfrm>
                <a:off x="4957471" y="3819416"/>
                <a:ext cx="662288" cy="352770"/>
              </a:xfrm>
              <a:prstGeom prst="rect">
                <a:avLst/>
              </a:prstGeom>
              <a:solidFill>
                <a:srgbClr val="582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1372" dirty="0">
                    <a:solidFill>
                      <a:srgbClr val="FFFFFF"/>
                    </a:solidFill>
                    <a:latin typeface="Segoe UI Semibold" panose="020B0702040204020203" pitchFamily="34" charset="0"/>
                    <a:cs typeface="Segoe UI Semibold" panose="020B0702040204020203" pitchFamily="34" charset="0"/>
                  </a:rPr>
                  <a:t>GPUs</a:t>
                </a:r>
              </a:p>
            </p:txBody>
          </p:sp>
        </p:grpSp>
      </p:grpSp>
      <p:grpSp>
        <p:nvGrpSpPr>
          <p:cNvPr id="3" name="Group 2">
            <a:extLst>
              <a:ext uri="{FF2B5EF4-FFF2-40B4-BE49-F238E27FC236}">
                <a16:creationId xmlns:a16="http://schemas.microsoft.com/office/drawing/2014/main" id="{8AAF73BA-933C-46F0-B09C-E84E6BA276A2}"/>
              </a:ext>
            </a:extLst>
          </p:cNvPr>
          <p:cNvGrpSpPr/>
          <p:nvPr/>
        </p:nvGrpSpPr>
        <p:grpSpPr>
          <a:xfrm>
            <a:off x="9267672" y="1954874"/>
            <a:ext cx="1686719" cy="1375129"/>
            <a:chOff x="9456621" y="2554581"/>
            <a:chExt cx="2263705" cy="1845528"/>
          </a:xfrm>
        </p:grpSpPr>
        <p:sp>
          <p:nvSpPr>
            <p:cNvPr id="255" name="Rectangle 254"/>
            <p:cNvSpPr/>
            <p:nvPr/>
          </p:nvSpPr>
          <p:spPr bwMode="auto">
            <a:xfrm>
              <a:off x="9456621" y="2554581"/>
              <a:ext cx="2263705" cy="18455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105" name="Group 104"/>
            <p:cNvGrpSpPr/>
            <p:nvPr/>
          </p:nvGrpSpPr>
          <p:grpSpPr>
            <a:xfrm>
              <a:off x="10140695" y="2795547"/>
              <a:ext cx="951556" cy="1369899"/>
              <a:chOff x="10082396" y="3309199"/>
              <a:chExt cx="951556" cy="1369899"/>
            </a:xfrm>
          </p:grpSpPr>
          <p:sp>
            <p:nvSpPr>
              <p:cNvPr id="249" name="Rectangle: Rounded Corners 248"/>
              <p:cNvSpPr/>
              <p:nvPr/>
            </p:nvSpPr>
            <p:spPr bwMode="auto">
              <a:xfrm>
                <a:off x="10082396" y="3521308"/>
                <a:ext cx="947237" cy="947237"/>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TextBox 247"/>
              <p:cNvSpPr txBox="1"/>
              <p:nvPr/>
            </p:nvSpPr>
            <p:spPr>
              <a:xfrm>
                <a:off x="10088814" y="4100236"/>
                <a:ext cx="943868" cy="255112"/>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1372" dirty="0">
                    <a:solidFill>
                      <a:srgbClr val="505050"/>
                    </a:solidFill>
                    <a:latin typeface="Segoe UI Semibold" panose="020B0702040204020203" pitchFamily="34" charset="0"/>
                    <a:cs typeface="Segoe UI Semibold" panose="020B0702040204020203" pitchFamily="34" charset="0"/>
                  </a:rPr>
                  <a:t>ASICs</a:t>
                </a:r>
              </a:p>
            </p:txBody>
          </p:sp>
          <p:grpSp>
            <p:nvGrpSpPr>
              <p:cNvPr id="36" name="Group 35"/>
              <p:cNvGrpSpPr/>
              <p:nvPr/>
            </p:nvGrpSpPr>
            <p:grpSpPr>
              <a:xfrm>
                <a:off x="10086533" y="3309199"/>
                <a:ext cx="945311" cy="152265"/>
                <a:chOff x="10326619" y="3309199"/>
                <a:chExt cx="945311" cy="152265"/>
              </a:xfrm>
            </p:grpSpPr>
            <p:sp>
              <p:nvSpPr>
                <p:cNvPr id="257" name="Rectangle 256"/>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Rectangle 257"/>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Rectangle 258"/>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Rectangle 259"/>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8" name="Group 277"/>
              <p:cNvGrpSpPr/>
              <p:nvPr/>
            </p:nvGrpSpPr>
            <p:grpSpPr>
              <a:xfrm>
                <a:off x="10088641" y="4526833"/>
                <a:ext cx="945311" cy="152265"/>
                <a:chOff x="10326619" y="3309199"/>
                <a:chExt cx="945311" cy="152265"/>
              </a:xfrm>
            </p:grpSpPr>
            <p:sp>
              <p:nvSpPr>
                <p:cNvPr id="279" name="Rectangle 278"/>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Rectangle 279"/>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Rectangle 280"/>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85" name="Freeform 92"/>
              <p:cNvSpPr>
                <a:spLocks noChangeAspect="1" noEditPoints="1"/>
              </p:cNvSpPr>
              <p:nvPr/>
            </p:nvSpPr>
            <p:spPr bwMode="black">
              <a:xfrm>
                <a:off x="10435327" y="3684414"/>
                <a:ext cx="248042" cy="33795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89646" tIns="44823" rIns="89646" bIns="44823" numCol="1" anchor="t" anchorCtr="0" compatLnSpc="1">
                <a:prstTxWarp prst="textNoShape">
                  <a:avLst/>
                </a:prstTxWarp>
              </a:bodyPr>
              <a:lstStyle/>
              <a:p>
                <a:pPr defTabSz="896354">
                  <a:defRPr/>
                </a:pPr>
                <a:endParaRPr kumimoji="0" lang="en-US" sz="1568" dirty="0">
                  <a:solidFill>
                    <a:srgbClr val="000000"/>
                  </a:solidFill>
                  <a:latin typeface="Segoe UI Semilight"/>
                </a:endParaRPr>
              </a:p>
            </p:txBody>
          </p:sp>
        </p:grpSp>
      </p:grpSp>
      <p:grpSp>
        <p:nvGrpSpPr>
          <p:cNvPr id="250" name="Group 249">
            <a:extLst>
              <a:ext uri="{FF2B5EF4-FFF2-40B4-BE49-F238E27FC236}">
                <a16:creationId xmlns:a16="http://schemas.microsoft.com/office/drawing/2014/main" id="{22267285-EE5B-46C0-8799-F192A02BDF2E}"/>
              </a:ext>
            </a:extLst>
          </p:cNvPr>
          <p:cNvGrpSpPr/>
          <p:nvPr/>
        </p:nvGrpSpPr>
        <p:grpSpPr>
          <a:xfrm>
            <a:off x="7233129" y="1960671"/>
            <a:ext cx="1589413" cy="1375129"/>
            <a:chOff x="9587213" y="2554581"/>
            <a:chExt cx="2133113" cy="1845528"/>
          </a:xfrm>
        </p:grpSpPr>
        <p:sp>
          <p:nvSpPr>
            <p:cNvPr id="251" name="Rectangle 250">
              <a:extLst>
                <a:ext uri="{FF2B5EF4-FFF2-40B4-BE49-F238E27FC236}">
                  <a16:creationId xmlns:a16="http://schemas.microsoft.com/office/drawing/2014/main" id="{598112D4-7694-40CD-B441-9B2FF3D69176}"/>
                </a:ext>
              </a:extLst>
            </p:cNvPr>
            <p:cNvSpPr/>
            <p:nvPr/>
          </p:nvSpPr>
          <p:spPr bwMode="auto">
            <a:xfrm>
              <a:off x="9587213" y="2554581"/>
              <a:ext cx="2133113" cy="1845528"/>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52" name="Group 251">
              <a:extLst>
                <a:ext uri="{FF2B5EF4-FFF2-40B4-BE49-F238E27FC236}">
                  <a16:creationId xmlns:a16="http://schemas.microsoft.com/office/drawing/2014/main" id="{9DC7462B-7C2A-417E-ABDD-17115F60DD2C}"/>
                </a:ext>
              </a:extLst>
            </p:cNvPr>
            <p:cNvGrpSpPr/>
            <p:nvPr/>
          </p:nvGrpSpPr>
          <p:grpSpPr>
            <a:xfrm>
              <a:off x="10011863" y="2795547"/>
              <a:ext cx="1227836" cy="1369899"/>
              <a:chOff x="9953564" y="3309199"/>
              <a:chExt cx="1227836" cy="1369899"/>
            </a:xfrm>
          </p:grpSpPr>
          <p:sp>
            <p:nvSpPr>
              <p:cNvPr id="254" name="Rectangle: Rounded Corners 253">
                <a:extLst>
                  <a:ext uri="{FF2B5EF4-FFF2-40B4-BE49-F238E27FC236}">
                    <a16:creationId xmlns:a16="http://schemas.microsoft.com/office/drawing/2014/main" id="{F6F5854C-6E3D-4267-9A8F-D9224B075CCD}"/>
                  </a:ext>
                </a:extLst>
              </p:cNvPr>
              <p:cNvSpPr/>
              <p:nvPr/>
            </p:nvSpPr>
            <p:spPr bwMode="auto">
              <a:xfrm>
                <a:off x="10082396" y="3521308"/>
                <a:ext cx="947237" cy="9472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TextBox 255">
                <a:extLst>
                  <a:ext uri="{FF2B5EF4-FFF2-40B4-BE49-F238E27FC236}">
                    <a16:creationId xmlns:a16="http://schemas.microsoft.com/office/drawing/2014/main" id="{4FD18739-2DB4-4185-8587-23E9D6936BB8}"/>
                  </a:ext>
                </a:extLst>
              </p:cNvPr>
              <p:cNvSpPr txBox="1"/>
              <p:nvPr/>
            </p:nvSpPr>
            <p:spPr>
              <a:xfrm>
                <a:off x="9953564" y="3902718"/>
                <a:ext cx="1227836" cy="601335"/>
              </a:xfrm>
              <a:prstGeom prst="rect">
                <a:avLst/>
              </a:prstGeom>
              <a:noFill/>
            </p:spPr>
            <p:txBody>
              <a:bodyPr wrap="square" lIns="0" tIns="0" rIns="0" bIns="0" rtlCol="0">
                <a:spAutoFit/>
              </a:bodyPr>
              <a:lstStyle/>
              <a:p>
                <a:pPr algn="ctr" defTabSz="914367">
                  <a:lnSpc>
                    <a:spcPct val="90000"/>
                  </a:lnSpc>
                  <a:spcAft>
                    <a:spcPts val="588"/>
                  </a:spcAft>
                  <a:defRPr/>
                </a:pPr>
                <a:br>
                  <a:rPr kumimoji="0" lang="en-US" sz="1078" dirty="0">
                    <a:solidFill>
                      <a:srgbClr val="525252"/>
                    </a:solidFill>
                    <a:latin typeface="Segoe UI Semibold" panose="020B0702040204020203" pitchFamily="34" charset="0"/>
                    <a:cs typeface="Segoe UI Semibold" panose="020B0702040204020203" pitchFamily="34" charset="0"/>
                  </a:rPr>
                </a:br>
                <a:r>
                  <a:rPr kumimoji="0" lang="en-US" sz="1078" dirty="0">
                    <a:solidFill>
                      <a:srgbClr val="525252"/>
                    </a:solidFill>
                    <a:latin typeface="Segoe UI Semibold" panose="020B0702040204020203" pitchFamily="34" charset="0"/>
                    <a:cs typeface="Segoe UI Semibold" panose="020B0702040204020203" pitchFamily="34" charset="0"/>
                  </a:rPr>
                  <a:t>Hard</a:t>
                </a:r>
                <a:br>
                  <a:rPr kumimoji="0" lang="en-US" sz="1078" dirty="0">
                    <a:solidFill>
                      <a:srgbClr val="525252"/>
                    </a:solidFill>
                    <a:latin typeface="Segoe UI Semibold" panose="020B0702040204020203" pitchFamily="34" charset="0"/>
                    <a:cs typeface="Segoe UI Semibold" panose="020B0702040204020203" pitchFamily="34" charset="0"/>
                  </a:rPr>
                </a:br>
                <a:r>
                  <a:rPr kumimoji="0" lang="en-US" sz="1078" dirty="0">
                    <a:solidFill>
                      <a:srgbClr val="525252"/>
                    </a:solidFill>
                    <a:latin typeface="Segoe UI Semibold" panose="020B0702040204020203" pitchFamily="34" charset="0"/>
                    <a:cs typeface="Segoe UI Semibold" panose="020B0702040204020203" pitchFamily="34" charset="0"/>
                  </a:rPr>
                  <a:t>DPU</a:t>
                </a:r>
              </a:p>
            </p:txBody>
          </p:sp>
          <p:grpSp>
            <p:nvGrpSpPr>
              <p:cNvPr id="261" name="Group 260">
                <a:extLst>
                  <a:ext uri="{FF2B5EF4-FFF2-40B4-BE49-F238E27FC236}">
                    <a16:creationId xmlns:a16="http://schemas.microsoft.com/office/drawing/2014/main" id="{10658151-10D9-418E-8C13-44B4D527680F}"/>
                  </a:ext>
                </a:extLst>
              </p:cNvPr>
              <p:cNvGrpSpPr/>
              <p:nvPr/>
            </p:nvGrpSpPr>
            <p:grpSpPr>
              <a:xfrm>
                <a:off x="10086533" y="3309199"/>
                <a:ext cx="945311" cy="152265"/>
                <a:chOff x="10326619" y="3309199"/>
                <a:chExt cx="945311" cy="152265"/>
              </a:xfrm>
            </p:grpSpPr>
            <p:sp>
              <p:nvSpPr>
                <p:cNvPr id="270" name="Rectangle 269">
                  <a:extLst>
                    <a:ext uri="{FF2B5EF4-FFF2-40B4-BE49-F238E27FC236}">
                      <a16:creationId xmlns:a16="http://schemas.microsoft.com/office/drawing/2014/main" id="{90F018B5-8308-418C-9F9B-176F985854FA}"/>
                    </a:ext>
                  </a:extLst>
                </p:cNvPr>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0F91CFF7-B05E-4D91-9624-F3EBBB9E85A4}"/>
                    </a:ext>
                  </a:extLst>
                </p:cNvPr>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C472A9DC-74F5-4654-9AA4-87491E1CC932}"/>
                    </a:ext>
                  </a:extLst>
                </p:cNvPr>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2C6B4591-2859-4846-8957-2C51F8744D24}"/>
                    </a:ext>
                  </a:extLst>
                </p:cNvPr>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4F7F002B-FA36-44BB-AE7A-A70D53375E78}"/>
                    </a:ext>
                  </a:extLst>
                </p:cNvPr>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4BCE77D0-82EA-48B1-A752-36EB89E2C101}"/>
                    </a:ext>
                  </a:extLst>
                </p:cNvPr>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2" name="Group 261">
                <a:extLst>
                  <a:ext uri="{FF2B5EF4-FFF2-40B4-BE49-F238E27FC236}">
                    <a16:creationId xmlns:a16="http://schemas.microsoft.com/office/drawing/2014/main" id="{7153A4AD-19D6-45FF-BBD3-7EDB7A1452B3}"/>
                  </a:ext>
                </a:extLst>
              </p:cNvPr>
              <p:cNvGrpSpPr/>
              <p:nvPr/>
            </p:nvGrpSpPr>
            <p:grpSpPr>
              <a:xfrm>
                <a:off x="10088641" y="4526833"/>
                <a:ext cx="945311" cy="152265"/>
                <a:chOff x="10326619" y="3309199"/>
                <a:chExt cx="945311" cy="152265"/>
              </a:xfrm>
            </p:grpSpPr>
            <p:sp>
              <p:nvSpPr>
                <p:cNvPr id="264" name="Rectangle 263">
                  <a:extLst>
                    <a:ext uri="{FF2B5EF4-FFF2-40B4-BE49-F238E27FC236}">
                      <a16:creationId xmlns:a16="http://schemas.microsoft.com/office/drawing/2014/main" id="{3F61DD3E-C65F-4EC9-A600-204C6E6F0571}"/>
                    </a:ext>
                  </a:extLst>
                </p:cNvPr>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3D25EBBD-696D-4435-954A-1F5ADF900964}"/>
                    </a:ext>
                  </a:extLst>
                </p:cNvPr>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6303274D-BDF8-430E-BDC7-FE5E95A4E2E6}"/>
                    </a:ext>
                  </a:extLst>
                </p:cNvPr>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8A9A17B1-FD71-4429-91B7-01DFBEC4682E}"/>
                    </a:ext>
                  </a:extLst>
                </p:cNvPr>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BB48951-1EC4-4C43-BE65-14294D2210FE}"/>
                    </a:ext>
                  </a:extLst>
                </p:cNvPr>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B284603B-BABB-4A38-972F-0FEE836F005C}"/>
                    </a:ext>
                  </a:extLst>
                </p:cNvPr>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sp>
        <p:nvSpPr>
          <p:cNvPr id="289" name="Content Placeholder 108">
            <a:extLst>
              <a:ext uri="{FF2B5EF4-FFF2-40B4-BE49-F238E27FC236}">
                <a16:creationId xmlns:a16="http://schemas.microsoft.com/office/drawing/2014/main" id="{AFB40885-0587-4E90-AF6F-AA88D209B1FF}"/>
              </a:ext>
            </a:extLst>
          </p:cNvPr>
          <p:cNvSpPr txBox="1">
            <a:spLocks/>
          </p:cNvSpPr>
          <p:nvPr/>
        </p:nvSpPr>
        <p:spPr>
          <a:xfrm>
            <a:off x="4877995" y="1376815"/>
            <a:ext cx="4026204" cy="22218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176"/>
              </a:spcBef>
              <a:buNone/>
            </a:pPr>
            <a:endParaRPr lang="en-US" sz="2745" b="1" i="1" dirty="0">
              <a:latin typeface="Segoe UI Semilight"/>
              <a:sym typeface="Wingdings" panose="05000000000000000000" pitchFamily="2" charset="2"/>
            </a:endParaRPr>
          </a:p>
        </p:txBody>
      </p:sp>
      <p:pic>
        <p:nvPicPr>
          <p:cNvPr id="13" name="Graphic 12" descr="Head with Gears">
            <a:extLst>
              <a:ext uri="{FF2B5EF4-FFF2-40B4-BE49-F238E27FC236}">
                <a16:creationId xmlns:a16="http://schemas.microsoft.com/office/drawing/2014/main" id="{E1B9F88E-D4A9-4EC4-B802-06758CD91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732" y="2265584"/>
            <a:ext cx="597181" cy="597181"/>
          </a:xfrm>
          <a:prstGeom prst="rect">
            <a:avLst/>
          </a:prstGeom>
        </p:spPr>
      </p:pic>
      <p:pic>
        <p:nvPicPr>
          <p:cNvPr id="293" name="Graphic 292" descr="Head with Gears">
            <a:extLst>
              <a:ext uri="{FF2B5EF4-FFF2-40B4-BE49-F238E27FC236}">
                <a16:creationId xmlns:a16="http://schemas.microsoft.com/office/drawing/2014/main" id="{F7EE0CAF-9839-4894-9EBB-879DF97CE5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3101" y="2284362"/>
            <a:ext cx="505485" cy="505485"/>
          </a:xfrm>
          <a:prstGeom prst="rect">
            <a:avLst/>
          </a:prstGeom>
        </p:spPr>
      </p:pic>
      <p:grpSp>
        <p:nvGrpSpPr>
          <p:cNvPr id="21" name="Group 20">
            <a:extLst>
              <a:ext uri="{FF2B5EF4-FFF2-40B4-BE49-F238E27FC236}">
                <a16:creationId xmlns:a16="http://schemas.microsoft.com/office/drawing/2014/main" id="{34AF6E47-830D-422F-A73C-FCD6D7F9C90A}"/>
              </a:ext>
            </a:extLst>
          </p:cNvPr>
          <p:cNvGrpSpPr/>
          <p:nvPr/>
        </p:nvGrpSpPr>
        <p:grpSpPr>
          <a:xfrm>
            <a:off x="7224109" y="4378930"/>
            <a:ext cx="1671070" cy="1863666"/>
            <a:chOff x="7378168" y="4291811"/>
            <a:chExt cx="1704578" cy="1901036"/>
          </a:xfrm>
        </p:grpSpPr>
        <p:sp>
          <p:nvSpPr>
            <p:cNvPr id="6" name="Rectangle: Rounded Corners 5"/>
            <p:cNvSpPr/>
            <p:nvPr/>
          </p:nvSpPr>
          <p:spPr bwMode="auto">
            <a:xfrm>
              <a:off x="7378168" y="4291811"/>
              <a:ext cx="1621284" cy="1901036"/>
            </a:xfrm>
            <a:prstGeom prst="roundRect">
              <a:avLst>
                <a:gd name="adj" fmla="val 0"/>
              </a:avLst>
            </a:prstGeom>
            <a:solidFill>
              <a:srgbClr val="525252"/>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AA123A90-93F5-45C6-A28C-1A9F69EED228}"/>
                </a:ext>
              </a:extLst>
            </p:cNvPr>
            <p:cNvSpPr/>
            <p:nvPr/>
          </p:nvSpPr>
          <p:spPr>
            <a:xfrm>
              <a:off x="7430215" y="4303010"/>
              <a:ext cx="1652531" cy="1815882"/>
            </a:xfrm>
            <a:prstGeom prst="rect">
              <a:avLst/>
            </a:prstGeom>
          </p:spPr>
          <p:txBody>
            <a:bodyPr wrap="square">
              <a:spAutoFit/>
            </a:bodyPr>
            <a:lstStyle/>
            <a:p>
              <a:r>
                <a:rPr lang="en-US" sz="1372" dirty="0" err="1">
                  <a:solidFill>
                    <a:schemeClr val="bg1"/>
                  </a:solidFill>
                </a:rPr>
                <a:t>Cerebras</a:t>
              </a:r>
              <a:endParaRPr lang="en-US" sz="1372" dirty="0">
                <a:solidFill>
                  <a:schemeClr val="bg1"/>
                </a:solidFill>
              </a:endParaRPr>
            </a:p>
            <a:p>
              <a:r>
                <a:rPr lang="en-US" sz="1372" dirty="0">
                  <a:solidFill>
                    <a:schemeClr val="bg1"/>
                  </a:solidFill>
                </a:rPr>
                <a:t>Google TPU</a:t>
              </a:r>
            </a:p>
            <a:p>
              <a:r>
                <a:rPr lang="en-US" sz="1372" dirty="0" err="1">
                  <a:solidFill>
                    <a:schemeClr val="bg1"/>
                  </a:solidFill>
                </a:rPr>
                <a:t>Graphcore</a:t>
              </a:r>
              <a:endParaRPr lang="en-US" sz="1372" dirty="0">
                <a:solidFill>
                  <a:schemeClr val="bg1"/>
                </a:solidFill>
              </a:endParaRPr>
            </a:p>
            <a:p>
              <a:r>
                <a:rPr lang="en-US" sz="1372" dirty="0" err="1">
                  <a:solidFill>
                    <a:schemeClr val="bg1"/>
                  </a:solidFill>
                </a:rPr>
                <a:t>Groq</a:t>
              </a:r>
              <a:endParaRPr lang="en-US" sz="1372" dirty="0">
                <a:solidFill>
                  <a:schemeClr val="bg1"/>
                </a:solidFill>
              </a:endParaRPr>
            </a:p>
            <a:p>
              <a:r>
                <a:rPr lang="en-US" sz="1372" dirty="0">
                  <a:solidFill>
                    <a:schemeClr val="bg1"/>
                  </a:solidFill>
                </a:rPr>
                <a:t>Intel </a:t>
              </a:r>
              <a:r>
                <a:rPr lang="en-US" sz="1372" dirty="0" err="1">
                  <a:solidFill>
                    <a:schemeClr val="bg1"/>
                  </a:solidFill>
                </a:rPr>
                <a:t>Nervana</a:t>
              </a:r>
              <a:endParaRPr lang="en-US" sz="1372" dirty="0">
                <a:solidFill>
                  <a:schemeClr val="bg1"/>
                </a:solidFill>
              </a:endParaRPr>
            </a:p>
            <a:p>
              <a:r>
                <a:rPr lang="en-US" sz="1372" dirty="0" err="1">
                  <a:solidFill>
                    <a:schemeClr val="bg1"/>
                  </a:solidFill>
                </a:rPr>
                <a:t>Movidius</a:t>
              </a:r>
              <a:endParaRPr lang="en-US" sz="1372" dirty="0">
                <a:solidFill>
                  <a:schemeClr val="bg1"/>
                </a:solidFill>
              </a:endParaRPr>
            </a:p>
            <a:p>
              <a:r>
                <a:rPr lang="en-US" sz="1372" dirty="0">
                  <a:solidFill>
                    <a:schemeClr val="bg1"/>
                  </a:solidFill>
                </a:rPr>
                <a:t>Wave Computing</a:t>
              </a:r>
            </a:p>
            <a:p>
              <a:r>
                <a:rPr lang="en-US" sz="1372" dirty="0">
                  <a:solidFill>
                    <a:schemeClr val="bg1"/>
                  </a:solidFill>
                </a:rPr>
                <a:t>Etc.</a:t>
              </a:r>
            </a:p>
          </p:txBody>
        </p:sp>
      </p:grpSp>
      <p:grpSp>
        <p:nvGrpSpPr>
          <p:cNvPr id="22" name="Group 21">
            <a:extLst>
              <a:ext uri="{FF2B5EF4-FFF2-40B4-BE49-F238E27FC236}">
                <a16:creationId xmlns:a16="http://schemas.microsoft.com/office/drawing/2014/main" id="{888274AD-422F-4BE7-864C-791825FA926F}"/>
              </a:ext>
            </a:extLst>
          </p:cNvPr>
          <p:cNvGrpSpPr/>
          <p:nvPr/>
        </p:nvGrpSpPr>
        <p:grpSpPr>
          <a:xfrm>
            <a:off x="5065860" y="4378929"/>
            <a:ext cx="1626248" cy="1419529"/>
            <a:chOff x="5176641" y="4291810"/>
            <a:chExt cx="1658858" cy="1447994"/>
          </a:xfrm>
        </p:grpSpPr>
        <p:sp>
          <p:nvSpPr>
            <p:cNvPr id="298" name="Rectangle: Rounded Corners 297">
              <a:extLst>
                <a:ext uri="{FF2B5EF4-FFF2-40B4-BE49-F238E27FC236}">
                  <a16:creationId xmlns:a16="http://schemas.microsoft.com/office/drawing/2014/main" id="{AAFF5091-851F-45FF-9A11-23B2FC209B70}"/>
                </a:ext>
              </a:extLst>
            </p:cNvPr>
            <p:cNvSpPr/>
            <p:nvPr/>
          </p:nvSpPr>
          <p:spPr bwMode="auto">
            <a:xfrm>
              <a:off x="5176641" y="4291810"/>
              <a:ext cx="1621284" cy="1447994"/>
            </a:xfrm>
            <a:prstGeom prst="roundRect">
              <a:avLst>
                <a:gd name="adj" fmla="val 0"/>
              </a:avLst>
            </a:prstGeom>
            <a:solidFill>
              <a:srgbClr val="355D7D"/>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ndParaRPr>
            </a:p>
          </p:txBody>
        </p:sp>
        <p:sp>
          <p:nvSpPr>
            <p:cNvPr id="299" name="Rectangle 298">
              <a:extLst>
                <a:ext uri="{FF2B5EF4-FFF2-40B4-BE49-F238E27FC236}">
                  <a16:creationId xmlns:a16="http://schemas.microsoft.com/office/drawing/2014/main" id="{C50A6E24-A293-4A1B-8E96-741A4CED4B40}"/>
                </a:ext>
              </a:extLst>
            </p:cNvPr>
            <p:cNvSpPr/>
            <p:nvPr/>
          </p:nvSpPr>
          <p:spPr>
            <a:xfrm>
              <a:off x="5182968" y="4335780"/>
              <a:ext cx="1652531" cy="1384995"/>
            </a:xfrm>
            <a:prstGeom prst="rect">
              <a:avLst/>
            </a:prstGeom>
          </p:spPr>
          <p:txBody>
            <a:bodyPr wrap="square">
              <a:spAutoFit/>
            </a:bodyPr>
            <a:lstStyle/>
            <a:p>
              <a:r>
                <a:rPr lang="en-US" sz="1372" b="1" dirty="0">
                  <a:solidFill>
                    <a:schemeClr val="bg1"/>
                  </a:solidFill>
                </a:rPr>
                <a:t>BrainWave</a:t>
              </a:r>
            </a:p>
            <a:p>
              <a:r>
                <a:rPr lang="en-US" sz="1372" dirty="0">
                  <a:solidFill>
                    <a:schemeClr val="bg1"/>
                  </a:solidFill>
                </a:rPr>
                <a:t>Baidu SDA</a:t>
              </a:r>
            </a:p>
            <a:p>
              <a:r>
                <a:rPr lang="en-US" sz="1372" dirty="0" err="1">
                  <a:solidFill>
                    <a:schemeClr val="bg1"/>
                  </a:solidFill>
                </a:rPr>
                <a:t>Deephi</a:t>
              </a:r>
              <a:r>
                <a:rPr lang="en-US" sz="1372" dirty="0">
                  <a:solidFill>
                    <a:schemeClr val="bg1"/>
                  </a:solidFill>
                </a:rPr>
                <a:t> Tech</a:t>
              </a:r>
              <a:br>
                <a:rPr lang="en-US" sz="1372" dirty="0">
                  <a:solidFill>
                    <a:schemeClr val="bg1"/>
                  </a:solidFill>
                </a:rPr>
              </a:br>
              <a:r>
                <a:rPr lang="en-US" sz="1372" dirty="0">
                  <a:solidFill>
                    <a:schemeClr val="bg1"/>
                  </a:solidFill>
                </a:rPr>
                <a:t>ESE</a:t>
              </a:r>
              <a:br>
                <a:rPr lang="en-US" sz="1372" dirty="0">
                  <a:solidFill>
                    <a:schemeClr val="bg1"/>
                  </a:solidFill>
                </a:rPr>
              </a:br>
              <a:r>
                <a:rPr lang="en-US" sz="1372" dirty="0" err="1">
                  <a:solidFill>
                    <a:schemeClr val="bg1"/>
                  </a:solidFill>
                </a:rPr>
                <a:t>Teradeep</a:t>
              </a:r>
              <a:br>
                <a:rPr lang="en-US" sz="1372" dirty="0">
                  <a:solidFill>
                    <a:schemeClr val="bg1"/>
                  </a:solidFill>
                </a:rPr>
              </a:br>
              <a:r>
                <a:rPr lang="en-US" sz="1372" dirty="0">
                  <a:solidFill>
                    <a:schemeClr val="bg1"/>
                  </a:solidFill>
                </a:rPr>
                <a:t>Etc.</a:t>
              </a:r>
            </a:p>
          </p:txBody>
        </p:sp>
      </p:grpSp>
    </p:spTree>
    <p:extLst>
      <p:ext uri="{BB962C8B-B14F-4D97-AF65-F5344CB8AC3E}">
        <p14:creationId xmlns:p14="http://schemas.microsoft.com/office/powerpoint/2010/main" val="13383233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3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35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3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DB8D66F-848E-4AB0-888F-699FD8C02A20}"/>
              </a:ext>
            </a:extLst>
          </p:cNvPr>
          <p:cNvGraphicFramePr>
            <a:graphicFrameLocks noGrp="1"/>
          </p:cNvGraphicFramePr>
          <p:nvPr>
            <p:extLst/>
          </p:nvPr>
        </p:nvGraphicFramePr>
        <p:xfrm>
          <a:off x="584199" y="2056713"/>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dirty="0"/>
                        <a:t>Purpose</a:t>
                      </a:r>
                    </a:p>
                  </a:txBody>
                  <a:tcPr/>
                </a:tc>
                <a:tc>
                  <a:txBody>
                    <a:bodyPr/>
                    <a:lstStyle/>
                    <a:p>
                      <a:pPr algn="ctr"/>
                      <a:r>
                        <a:rPr lang="en-US" b="1" dirty="0"/>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a:t>VM Family</a:t>
                      </a:r>
                    </a:p>
                  </a:txBody>
                  <a:tcPr/>
                </a:tc>
                <a:tc>
                  <a:txBody>
                    <a:bodyPr/>
                    <a:lstStyle/>
                    <a:p>
                      <a:pPr algn="ctr"/>
                      <a:r>
                        <a:rPr lang="en-US"/>
                        <a:t>NV v1</a:t>
                      </a:r>
                    </a:p>
                  </a:txBody>
                  <a:tcPr/>
                </a:tc>
                <a:extLst>
                  <a:ext uri="{0D108BD9-81ED-4DB2-BD59-A6C34878D82A}">
                    <a16:rowId xmlns:a16="http://schemas.microsoft.com/office/drawing/2014/main" val="612389553"/>
                  </a:ext>
                </a:extLst>
              </a:tr>
              <a:tr h="370840">
                <a:tc>
                  <a:txBody>
                    <a:bodyPr/>
                    <a:lstStyle/>
                    <a:p>
                      <a:pPr algn="ctr"/>
                      <a:r>
                        <a:rPr lang="en-US" b="1"/>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dirty="0"/>
                        <a:t>Sizes</a:t>
                      </a:r>
                    </a:p>
                  </a:txBody>
                  <a:tcPr/>
                </a:tc>
                <a:tc>
                  <a:txBody>
                    <a:bodyPr/>
                    <a:lstStyle/>
                    <a:p>
                      <a:pPr algn="ctr"/>
                      <a:r>
                        <a:rPr lang="en-US"/>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algn="ctr"/>
                      <a:r>
                        <a:rPr lang="en-US"/>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a:t>Haswell</a:t>
                      </a:r>
                    </a:p>
                  </a:txBody>
                  <a:tcPr/>
                </a:tc>
                <a:extLst>
                  <a:ext uri="{0D108BD9-81ED-4DB2-BD59-A6C34878D82A}">
                    <a16:rowId xmlns:a16="http://schemas.microsoft.com/office/drawing/2014/main" val="2878625299"/>
                  </a:ext>
                </a:extLst>
              </a:tr>
              <a:tr h="370840">
                <a:tc>
                  <a:txBody>
                    <a:bodyPr/>
                    <a:lstStyle/>
                    <a:p>
                      <a:pPr algn="ctr"/>
                      <a:r>
                        <a:rPr lang="en-US" b="1"/>
                        <a:t>VM RAM</a:t>
                      </a:r>
                    </a:p>
                  </a:txBody>
                  <a:tcPr/>
                </a:tc>
                <a:tc>
                  <a:txBody>
                    <a:bodyPr/>
                    <a:lstStyle/>
                    <a:p>
                      <a:pPr algn="ctr"/>
                      <a:r>
                        <a:rPr lang="en-US"/>
                        <a:t>56-224 GB</a:t>
                      </a:r>
                    </a:p>
                  </a:txBody>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a:t>~380-1500 GB</a:t>
                      </a:r>
                    </a:p>
                  </a:txBody>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dirty="0"/>
                        <a:t>Std Storage</a:t>
                      </a:r>
                    </a:p>
                  </a:txBody>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dirty="0"/>
                        <a:t>Quadro/Grid PC</a:t>
                      </a:r>
                    </a:p>
                  </a:txBody>
                  <a:tcPr/>
                </a:tc>
                <a:extLst>
                  <a:ext uri="{0D108BD9-81ED-4DB2-BD59-A6C34878D82A}">
                    <a16:rowId xmlns:a16="http://schemas.microsoft.com/office/drawing/2014/main" val="2690215733"/>
                  </a:ext>
                </a:extLst>
              </a:tr>
            </a:tbl>
          </a:graphicData>
        </a:graphic>
      </p:graphicFrame>
      <p:sp>
        <p:nvSpPr>
          <p:cNvPr id="2" name="Title 1">
            <a:extLst>
              <a:ext uri="{FF2B5EF4-FFF2-40B4-BE49-F238E27FC236}">
                <a16:creationId xmlns:a16="http://schemas.microsoft.com/office/drawing/2014/main" id="{8E956559-4F03-466C-82F5-6CB9FF2F7FAD}"/>
              </a:ext>
            </a:extLst>
          </p:cNvPr>
          <p:cNvSpPr>
            <a:spLocks noGrp="1"/>
          </p:cNvSpPr>
          <p:nvPr>
            <p:ph type="title"/>
          </p:nvPr>
        </p:nvSpPr>
        <p:spPr/>
        <p:txBody>
          <a:bodyPr/>
          <a:lstStyle/>
          <a:p>
            <a:r>
              <a:rPr lang="en-US" dirty="0"/>
              <a:t>Azure Family of GPUs</a:t>
            </a:r>
          </a:p>
        </p:txBody>
      </p:sp>
      <p:sp>
        <p:nvSpPr>
          <p:cNvPr id="3" name="コンテンツ プレースホルダー 2">
            <a:extLst>
              <a:ext uri="{FF2B5EF4-FFF2-40B4-BE49-F238E27FC236}">
                <a16:creationId xmlns:a16="http://schemas.microsoft.com/office/drawing/2014/main" id="{21402A80-CC2C-4E1B-BF57-1F7F279824C5}"/>
              </a:ext>
            </a:extLst>
          </p:cNvPr>
          <p:cNvSpPr>
            <a:spLocks noGrp="1"/>
          </p:cNvSpPr>
          <p:nvPr>
            <p:ph sz="quarter" idx="10"/>
          </p:nvPr>
        </p:nvSpPr>
        <p:spPr/>
        <p:txBody>
          <a:bodyPr/>
          <a:lstStyle/>
          <a:p>
            <a:endParaRPr kumimoji="1" lang="ja-JP" altLang="en-US"/>
          </a:p>
        </p:txBody>
      </p:sp>
      <p:pic>
        <p:nvPicPr>
          <p:cNvPr id="4" name="Picture 2" descr="http://images.nvidia.com/content/tesla/images/tesla-3-quater.png">
            <a:extLst>
              <a:ext uri="{FF2B5EF4-FFF2-40B4-BE49-F238E27FC236}">
                <a16:creationId xmlns:a16="http://schemas.microsoft.com/office/drawing/2014/main" id="{E2B8A886-980F-4DBD-8C80-5370DD5BF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63399D9-035A-4A0D-8EF0-9CB898EF6125}"/>
              </a:ext>
            </a:extLst>
          </p:cNvPr>
          <p:cNvSpPr/>
          <p:nvPr/>
        </p:nvSpPr>
        <p:spPr bwMode="auto">
          <a:xfrm>
            <a:off x="5475027"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2x-4x</a:t>
            </a:r>
          </a:p>
        </p:txBody>
      </p:sp>
      <p:sp>
        <p:nvSpPr>
          <p:cNvPr id="7" name="Arrow: Right 6">
            <a:extLst>
              <a:ext uri="{FF2B5EF4-FFF2-40B4-BE49-F238E27FC236}">
                <a16:creationId xmlns:a16="http://schemas.microsoft.com/office/drawing/2014/main" id="{EAD5563C-6676-45D4-A25D-F964CED59797}"/>
              </a:ext>
            </a:extLst>
          </p:cNvPr>
          <p:cNvSpPr/>
          <p:nvPr/>
        </p:nvSpPr>
        <p:spPr bwMode="auto">
          <a:xfrm>
            <a:off x="7310385"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1.5x</a:t>
            </a:r>
          </a:p>
        </p:txBody>
      </p:sp>
      <p:graphicFrame>
        <p:nvGraphicFramePr>
          <p:cNvPr id="8" name="Table 7">
            <a:extLst>
              <a:ext uri="{FF2B5EF4-FFF2-40B4-BE49-F238E27FC236}">
                <a16:creationId xmlns:a16="http://schemas.microsoft.com/office/drawing/2014/main" id="{9151AFB0-B361-4044-B0D6-CF490230509A}"/>
              </a:ext>
            </a:extLst>
          </p:cNvPr>
          <p:cNvGraphicFramePr>
            <a:graphicFrameLocks noGrp="1"/>
          </p:cNvGraphicFramePr>
          <p:nvPr>
            <p:extLst/>
          </p:nvPr>
        </p:nvGraphicFramePr>
        <p:xfrm>
          <a:off x="4257039" y="2056713"/>
          <a:ext cx="550926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493169342"/>
                    </a:ext>
                  </a:extLst>
                </a:gridCol>
                <a:gridCol w="1836420">
                  <a:extLst>
                    <a:ext uri="{9D8B030D-6E8A-4147-A177-3AD203B41FA5}">
                      <a16:colId xmlns:a16="http://schemas.microsoft.com/office/drawing/2014/main" val="4224067851"/>
                    </a:ext>
                  </a:extLst>
                </a:gridCol>
                <a:gridCol w="1836420">
                  <a:extLst>
                    <a:ext uri="{9D8B030D-6E8A-4147-A177-3AD203B41FA5}">
                      <a16:colId xmlns:a16="http://schemas.microsoft.com/office/drawing/2014/main" val="2924063123"/>
                    </a:ext>
                  </a:extLst>
                </a:gridCol>
              </a:tblGrid>
              <a:tr h="370840">
                <a:tc>
                  <a:txBody>
                    <a:bodyPr/>
                    <a:lstStyle/>
                    <a:p>
                      <a:pPr algn="ctr"/>
                      <a:r>
                        <a:rPr lang="en-US" b="1" dirty="0"/>
                        <a:t>Compute</a:t>
                      </a:r>
                    </a:p>
                  </a:txBody>
                  <a:tcPr>
                    <a:solidFill>
                      <a:srgbClr val="BAD80A"/>
                    </a:solidFill>
                  </a:tcPr>
                </a:tc>
                <a:tc>
                  <a:txBody>
                    <a:bodyPr/>
                    <a:lstStyle/>
                    <a:p>
                      <a:pPr algn="ctr"/>
                      <a:r>
                        <a:rPr lang="en-US" b="1"/>
                        <a:t>Compute</a:t>
                      </a:r>
                      <a:endParaRPr lang="en-US" b="1" dirty="0"/>
                    </a:p>
                  </a:txBody>
                  <a:tcPr>
                    <a:solidFill>
                      <a:srgbClr val="BAD80A"/>
                    </a:solidFill>
                  </a:tcPr>
                </a:tc>
                <a:tc>
                  <a:txBody>
                    <a:bodyPr/>
                    <a:lstStyle/>
                    <a:p>
                      <a:pPr algn="ctr"/>
                      <a:r>
                        <a:rPr lang="en-US" b="1" dirty="0"/>
                        <a:t>Compute</a:t>
                      </a:r>
                    </a:p>
                  </a:txBody>
                  <a:tcPr>
                    <a:solidFill>
                      <a:srgbClr val="BAD80A"/>
                    </a:solidFill>
                  </a:tcPr>
                </a:tc>
                <a:extLst>
                  <a:ext uri="{0D108BD9-81ED-4DB2-BD59-A6C34878D82A}">
                    <a16:rowId xmlns:a16="http://schemas.microsoft.com/office/drawing/2014/main" val="2630610210"/>
                  </a:ext>
                </a:extLst>
              </a:tr>
              <a:tr h="370840">
                <a:tc>
                  <a:txBody>
                    <a:bodyPr/>
                    <a:lstStyle/>
                    <a:p>
                      <a:pPr algn="ctr"/>
                      <a:r>
                        <a:rPr lang="en-US" dirty="0"/>
                        <a:t>NC v1</a:t>
                      </a:r>
                    </a:p>
                  </a:txBody>
                  <a:tcPr/>
                </a:tc>
                <a:tc>
                  <a:txBody>
                    <a:bodyPr/>
                    <a:lstStyle/>
                    <a:p>
                      <a:pPr algn="ctr"/>
                      <a:r>
                        <a:rPr lang="en-US"/>
                        <a:t>NC v2</a:t>
                      </a:r>
                    </a:p>
                  </a:txBody>
                  <a:tcPr/>
                </a:tc>
                <a:tc>
                  <a:txBody>
                    <a:bodyPr/>
                    <a:lstStyle/>
                    <a:p>
                      <a:pPr algn="ctr"/>
                      <a:r>
                        <a:rPr lang="en-US"/>
                        <a:t>NC v3</a:t>
                      </a:r>
                    </a:p>
                  </a:txBody>
                  <a:tcPr/>
                </a:tc>
                <a:extLst>
                  <a:ext uri="{0D108BD9-81ED-4DB2-BD59-A6C34878D82A}">
                    <a16:rowId xmlns:a16="http://schemas.microsoft.com/office/drawing/2014/main" val="612389553"/>
                  </a:ext>
                </a:extLst>
              </a:tr>
              <a:tr h="370840">
                <a:tc>
                  <a:txBody>
                    <a:bodyPr/>
                    <a:lstStyle/>
                    <a:p>
                      <a:pPr algn="ctr"/>
                      <a:r>
                        <a:rPr lang="en-US"/>
                        <a:t>NVIDIA K80</a:t>
                      </a:r>
                    </a:p>
                  </a:txBody>
                  <a:tcPr/>
                </a:tc>
                <a:tc>
                  <a:txBody>
                    <a:bodyPr/>
                    <a:lstStyle/>
                    <a:p>
                      <a:pPr algn="ctr"/>
                      <a:r>
                        <a:rPr lang="en-US"/>
                        <a:t>NVIDIA P100</a:t>
                      </a:r>
                    </a:p>
                  </a:txBody>
                  <a:tcPr/>
                </a:tc>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Haswell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Broadwell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56-224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~380-1500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~700-3000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Std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extLst>
                  <a:ext uri="{0D108BD9-81ED-4DB2-BD59-A6C34878D82A}">
                    <a16:rowId xmlns:a16="http://schemas.microsoft.com/office/drawing/2014/main" val="2690215733"/>
                  </a:ext>
                </a:extLst>
              </a:tr>
            </a:tbl>
          </a:graphicData>
        </a:graphic>
      </p:graphicFrame>
      <p:graphicFrame>
        <p:nvGraphicFramePr>
          <p:cNvPr id="9" name="Table 8">
            <a:extLst>
              <a:ext uri="{FF2B5EF4-FFF2-40B4-BE49-F238E27FC236}">
                <a16:creationId xmlns:a16="http://schemas.microsoft.com/office/drawing/2014/main" id="{6F0EFFB3-ABE4-42B2-94CF-82397DF63A80}"/>
              </a:ext>
            </a:extLst>
          </p:cNvPr>
          <p:cNvGraphicFramePr>
            <a:graphicFrameLocks noGrp="1"/>
          </p:cNvGraphicFramePr>
          <p:nvPr>
            <p:extLst/>
          </p:nvPr>
        </p:nvGraphicFramePr>
        <p:xfrm>
          <a:off x="9766299" y="2056713"/>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v1</a:t>
                      </a:r>
                    </a:p>
                  </a:txBody>
                  <a:tcPr/>
                </a:tc>
                <a:extLst>
                  <a:ext uri="{0D108BD9-81ED-4DB2-BD59-A6C34878D82A}">
                    <a16:rowId xmlns:a16="http://schemas.microsoft.com/office/drawing/2014/main" val="612389553"/>
                  </a:ext>
                </a:extLst>
              </a:tr>
              <a:tr h="370840">
                <a:tc>
                  <a:txBody>
                    <a:bodyPr/>
                    <a:lstStyle/>
                    <a:p>
                      <a:pPr algn="ctr"/>
                      <a:r>
                        <a:rPr lang="en-US" dirty="0"/>
                        <a:t>NVIDIA P40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extLst>
                  <a:ext uri="{0D108BD9-81ED-4DB2-BD59-A6C34878D82A}">
                    <a16:rowId xmlns:a16="http://schemas.microsoft.com/office/drawing/2014/main" val="2690215733"/>
                  </a:ext>
                </a:extLst>
              </a:tr>
            </a:tbl>
          </a:graphicData>
        </a:graphic>
      </p:graphicFrame>
    </p:spTree>
    <p:extLst>
      <p:ext uri="{BB962C8B-B14F-4D97-AF65-F5344CB8AC3E}">
        <p14:creationId xmlns:p14="http://schemas.microsoft.com/office/powerpoint/2010/main" val="1387540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AD5922D0-42F3-406A-AB65-9C8757D3672E}"/>
              </a:ext>
            </a:extLst>
          </p:cNvPr>
          <p:cNvSpPr/>
          <p:nvPr/>
        </p:nvSpPr>
        <p:spPr bwMode="auto">
          <a:xfrm>
            <a:off x="5493983" y="1552146"/>
            <a:ext cx="5875686" cy="37537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52908" marR="0" lvl="0"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NVIDIA Tesla</a:t>
            </a:r>
            <a:r>
              <a:rPr kumimoji="0" lang="ja-JP" altLang="en-US" sz="3200" b="0" i="0" u="none" strike="noStrike" kern="0" cap="none" spc="0" normalizeH="0" baseline="0" noProof="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 </a:t>
            </a:r>
            <a:r>
              <a:rPr kumimoji="0" lang="en-US" altLang="ja-JP" sz="4000" b="1" i="0" u="none" strike="noStrike" kern="0" cap="none" spc="0" normalizeH="0" baseline="0" noProof="0" dirty="0">
                <a:ln>
                  <a:noFill/>
                </a:ln>
                <a:solidFill>
                  <a:srgbClr val="00B050"/>
                </a:solidFill>
                <a:effectLst/>
                <a:uLnTx/>
                <a:uFillTx/>
                <a:latin typeface="Segoe UI" panose="020B0502040204020203" pitchFamily="34" charset="0"/>
                <a:ea typeface="Meiryo UI" panose="020B0604030504040204" pitchFamily="50" charset="-128"/>
                <a:cs typeface="Segoe UI" panose="020B0502040204020203" pitchFamily="34" charset="0"/>
              </a:rPr>
              <a:t>V100</a:t>
            </a:r>
            <a:r>
              <a:rPr kumimoji="0" lang="ja-JP" altLang="en-US" sz="3200" b="0" i="0" u="none" strike="noStrike" kern="0" cap="none" spc="0" normalizeH="0" baseline="0" noProof="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 </a:t>
            </a:r>
            <a:r>
              <a:rPr kumimoji="0" lang="en-US" altLang="ja-JP" sz="3200" b="0"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GPU</a:t>
            </a:r>
          </a:p>
          <a:p>
            <a:pPr marL="810091" marR="0" lvl="2"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altLang="ja-JP" sz="4000" b="1" i="0" u="none" strike="noStrike" kern="0" cap="none" spc="0" normalizeH="0" baseline="0" noProof="0" dirty="0">
                <a:ln>
                  <a:noFill/>
                </a:ln>
                <a:solidFill>
                  <a:srgbClr val="00B050"/>
                </a:solidFill>
                <a:effectLst/>
                <a:uLnTx/>
                <a:uFillTx/>
                <a:latin typeface="Meiryo UI" panose="020B0604030504040204" pitchFamily="50" charset="-128"/>
                <a:ea typeface="Meiryo UI" panose="020B0604030504040204" pitchFamily="50" charset="-128"/>
                <a:cs typeface="Segoe UI" pitchFamily="34" charset="0"/>
              </a:rPr>
              <a:t>1-4</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枚 </a:t>
            </a:r>
            <a:r>
              <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 </a:t>
            </a:r>
            <a:r>
              <a:rPr kumimoji="0" lang="ja-JP" altLang="en-US" sz="28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仮想マシン</a:t>
            </a:r>
            <a:endPar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a:p>
            <a:pPr marL="810091" marR="0" lvl="2"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altLang="ja-JP" sz="4000" b="1" i="0" u="none" strike="noStrike" kern="0" cap="none" spc="0" normalizeH="0" baseline="0" noProof="0" dirty="0" err="1">
                <a:ln>
                  <a:noFill/>
                </a:ln>
                <a:solidFill>
                  <a:srgbClr val="00B050"/>
                </a:solidFill>
                <a:effectLst/>
                <a:uLnTx/>
                <a:uFillTx/>
                <a:latin typeface="Segoe UI" panose="020B0502040204020203" pitchFamily="34" charset="0"/>
                <a:ea typeface="Meiryo UI" panose="020B0604030504040204" pitchFamily="50" charset="-128"/>
                <a:cs typeface="Segoe UI" panose="020B0502040204020203" pitchFamily="34" charset="0"/>
              </a:rPr>
              <a:t>TensorCore</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も利用可能</a:t>
            </a:r>
            <a:endPar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a:p>
            <a:pPr marL="352908" marR="0" lvl="0"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sz="4000" b="1" i="0" u="none" strike="noStrike" kern="0" cap="none" spc="0" normalizeH="0" baseline="0" noProof="0" dirty="0" err="1">
                <a:ln>
                  <a:noFill/>
                </a:ln>
                <a:solidFill>
                  <a:srgbClr val="0078D7"/>
                </a:solidFill>
                <a:effectLst/>
                <a:uLnTx/>
                <a:uFillTx/>
                <a:latin typeface="Segoe UI" panose="020B0502040204020203" pitchFamily="34" charset="0"/>
                <a:ea typeface="Meiryo UI" panose="020B0604030504040204" pitchFamily="50" charset="-128"/>
                <a:cs typeface="Segoe UI" panose="020B0502040204020203" pitchFamily="34" charset="0"/>
              </a:rPr>
              <a:t>Infiniband</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も利用可能</a:t>
            </a:r>
            <a:endParaRPr kumimoji="0" lang="en-US"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p:txBody>
      </p:sp>
      <p:grpSp>
        <p:nvGrpSpPr>
          <p:cNvPr id="5" name="Group 2">
            <a:extLst>
              <a:ext uri="{FF2B5EF4-FFF2-40B4-BE49-F238E27FC236}">
                <a16:creationId xmlns:a16="http://schemas.microsoft.com/office/drawing/2014/main" id="{300EF3AC-56A5-4287-AD69-9A2A8D890FA5}"/>
              </a:ext>
            </a:extLst>
          </p:cNvPr>
          <p:cNvGrpSpPr/>
          <p:nvPr/>
        </p:nvGrpSpPr>
        <p:grpSpPr>
          <a:xfrm>
            <a:off x="562727" y="1472797"/>
            <a:ext cx="4294267" cy="2661297"/>
            <a:chOff x="5103472" y="1871010"/>
            <a:chExt cx="3113058" cy="2121680"/>
          </a:xfrm>
        </p:grpSpPr>
        <p:sp>
          <p:nvSpPr>
            <p:cNvPr id="6" name="monitor">
              <a:extLst>
                <a:ext uri="{FF2B5EF4-FFF2-40B4-BE49-F238E27FC236}">
                  <a16:creationId xmlns:a16="http://schemas.microsoft.com/office/drawing/2014/main" id="{8117E958-67F8-4D34-A3C8-58B0001A3281}"/>
                </a:ext>
              </a:extLst>
            </p:cNvPr>
            <p:cNvSpPr>
              <a:spLocks noChangeAspect="1" noEditPoints="1"/>
            </p:cNvSpPr>
            <p:nvPr/>
          </p:nvSpPr>
          <p:spPr bwMode="auto">
            <a:xfrm>
              <a:off x="5668622" y="2039997"/>
              <a:ext cx="2547908" cy="195269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38100" cap="sq">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505050"/>
                    </a:gs>
                    <a:gs pos="100000">
                      <a:srgbClr val="505050"/>
                    </a:gs>
                  </a:gsLst>
                </a:gradFill>
                <a:effectLst/>
                <a:uLnTx/>
                <a:uFillTx/>
                <a:latin typeface="Meiryo UI" panose="020B0604030504040204" pitchFamily="50" charset="-128"/>
                <a:ea typeface="Meiryo UI" panose="020B0604030504040204" pitchFamily="50" charset="-128"/>
                <a:cs typeface="+mn-cs"/>
              </a:endParaRPr>
            </a:p>
          </p:txBody>
        </p:sp>
        <p:sp>
          <p:nvSpPr>
            <p:cNvPr id="7" name="TextBox 13">
              <a:extLst>
                <a:ext uri="{FF2B5EF4-FFF2-40B4-BE49-F238E27FC236}">
                  <a16:creationId xmlns:a16="http://schemas.microsoft.com/office/drawing/2014/main" id="{5865A8DD-B68F-4F18-BDD6-6CD8A69C340E}"/>
                </a:ext>
              </a:extLst>
            </p:cNvPr>
            <p:cNvSpPr txBox="1"/>
            <p:nvPr/>
          </p:nvSpPr>
          <p:spPr>
            <a:xfrm>
              <a:off x="6251146" y="2661915"/>
              <a:ext cx="1382864" cy="584544"/>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294" b="1"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NC v3</a:t>
              </a:r>
            </a:p>
          </p:txBody>
        </p:sp>
        <p:pic>
          <p:nvPicPr>
            <p:cNvPr id="8" name="Picture 19">
              <a:extLst>
                <a:ext uri="{FF2B5EF4-FFF2-40B4-BE49-F238E27FC236}">
                  <a16:creationId xmlns:a16="http://schemas.microsoft.com/office/drawing/2014/main" id="{78C8F23B-6E23-4962-BF05-AA39B46EAD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72" t="-57139" r="-12163" b="-55013"/>
            <a:stretch/>
          </p:blipFill>
          <p:spPr>
            <a:xfrm>
              <a:off x="5103472" y="1871010"/>
              <a:ext cx="1130299" cy="369888"/>
            </a:xfrm>
            <a:prstGeom prst="rect">
              <a:avLst/>
            </a:prstGeom>
            <a:solidFill>
              <a:srgbClr val="E6E6E6"/>
            </a:solidFill>
          </p:spPr>
        </p:pic>
      </p:grpSp>
      <p:sp>
        <p:nvSpPr>
          <p:cNvPr id="11" name="テキスト ボックス 10">
            <a:extLst>
              <a:ext uri="{FF2B5EF4-FFF2-40B4-BE49-F238E27FC236}">
                <a16:creationId xmlns:a16="http://schemas.microsoft.com/office/drawing/2014/main" id="{EB274FE3-338E-458E-8320-EBFB42C9FA31}"/>
              </a:ext>
            </a:extLst>
          </p:cNvPr>
          <p:cNvSpPr txBox="1"/>
          <p:nvPr/>
        </p:nvSpPr>
        <p:spPr>
          <a:xfrm>
            <a:off x="2665138" y="5335573"/>
            <a:ext cx="6861724" cy="9413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1" lang="en-US" altLang="ja-JP" sz="3137" b="0" i="0" u="none" strike="noStrike" kern="1200" cap="none" spc="0" normalizeH="0" baseline="0" noProof="0" dirty="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2019</a:t>
            </a:r>
            <a:r>
              <a:rPr kumimoji="1" lang="ja-JP" altLang="en-US" sz="3137" b="0" i="0" u="none" strike="noStrike" kern="1200" cap="none" spc="0" normalizeH="0" baseline="0" noProof="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年</a:t>
            </a:r>
            <a:r>
              <a:rPr kumimoji="1" lang="en-US" altLang="ja-JP" sz="4705" b="1" i="0" u="none" strike="noStrike" kern="1200" cap="none" spc="0" normalizeH="0" baseline="0" noProof="0" dirty="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1-6</a:t>
            </a:r>
            <a:r>
              <a:rPr kumimoji="1" lang="ja-JP" altLang="en-US" sz="3137" b="0" i="0" u="none" strike="noStrike" kern="1200" cap="none" spc="0" normalizeH="0" baseline="0" noProof="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月予定（現時点）</a:t>
            </a:r>
          </a:p>
        </p:txBody>
      </p:sp>
      <p:sp>
        <p:nvSpPr>
          <p:cNvPr id="2" name="タイトル 1">
            <a:extLst>
              <a:ext uri="{FF2B5EF4-FFF2-40B4-BE49-F238E27FC236}">
                <a16:creationId xmlns:a16="http://schemas.microsoft.com/office/drawing/2014/main" id="{369151EA-8E70-4F92-BDF0-78BEDEFD0559}"/>
              </a:ext>
            </a:extLst>
          </p:cNvPr>
          <p:cNvSpPr>
            <a:spLocks noGrp="1"/>
          </p:cNvSpPr>
          <p:nvPr>
            <p:ph type="title"/>
          </p:nvPr>
        </p:nvSpPr>
        <p:spPr/>
        <p:txBody>
          <a:bodyPr/>
          <a:lstStyle/>
          <a:p>
            <a:r>
              <a:rPr lang="en-US" altLang="ja-JP" dirty="0"/>
              <a:t>NC v3 Series </a:t>
            </a:r>
            <a:r>
              <a:rPr lang="ja-JP" altLang="en-US" dirty="0"/>
              <a:t>の東日本リージョンでの展開</a:t>
            </a:r>
            <a:endParaRPr kumimoji="1" lang="ja-JP" altLang="en-US" dirty="0"/>
          </a:p>
        </p:txBody>
      </p:sp>
      <p:sp>
        <p:nvSpPr>
          <p:cNvPr id="3" name="コンテンツ プレースホルダー 2">
            <a:extLst>
              <a:ext uri="{FF2B5EF4-FFF2-40B4-BE49-F238E27FC236}">
                <a16:creationId xmlns:a16="http://schemas.microsoft.com/office/drawing/2014/main" id="{086FF604-BEA6-444B-91EB-3BCF39B91D20}"/>
              </a:ext>
            </a:extLst>
          </p:cNvPr>
          <p:cNvSpPr>
            <a:spLocks noGrp="1"/>
          </p:cNvSpPr>
          <p:nvPr>
            <p:ph sz="quarter" idx="10"/>
          </p:nvPr>
        </p:nvSpPr>
        <p:spPr/>
        <p:txBody>
          <a:bodyPr/>
          <a:lstStyle/>
          <a:p>
            <a:endParaRPr kumimoji="1" lang="ja-JP" altLang="en-US"/>
          </a:p>
        </p:txBody>
      </p:sp>
    </p:spTree>
    <p:extLst>
      <p:ext uri="{BB962C8B-B14F-4D97-AF65-F5344CB8AC3E}">
        <p14:creationId xmlns:p14="http://schemas.microsoft.com/office/powerpoint/2010/main" val="112812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F245-192A-4597-8913-D465E7BB0EE3}"/>
              </a:ext>
            </a:extLst>
          </p:cNvPr>
          <p:cNvSpPr>
            <a:spLocks noGrp="1"/>
          </p:cNvSpPr>
          <p:nvPr>
            <p:ph type="title"/>
          </p:nvPr>
        </p:nvSpPr>
        <p:spPr/>
        <p:txBody>
          <a:bodyPr/>
          <a:lstStyle/>
          <a:p>
            <a:r>
              <a:rPr lang="en-US" dirty="0"/>
              <a:t>New GPU Families</a:t>
            </a:r>
          </a:p>
        </p:txBody>
      </p:sp>
      <p:graphicFrame>
        <p:nvGraphicFramePr>
          <p:cNvPr id="4" name="Table 3">
            <a:extLst>
              <a:ext uri="{FF2B5EF4-FFF2-40B4-BE49-F238E27FC236}">
                <a16:creationId xmlns:a16="http://schemas.microsoft.com/office/drawing/2014/main" id="{68945ABB-E540-4451-8E41-31F953CE1DA3}"/>
              </a:ext>
            </a:extLst>
          </p:cNvPr>
          <p:cNvGraphicFramePr>
            <a:graphicFrameLocks noGrp="1"/>
          </p:cNvGraphicFramePr>
          <p:nvPr>
            <p:extLst/>
          </p:nvPr>
        </p:nvGraphicFramePr>
        <p:xfrm>
          <a:off x="584199" y="2057400"/>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dirty="0"/>
                        <a:t>Purpose</a:t>
                      </a:r>
                    </a:p>
                  </a:txBody>
                  <a:tcPr/>
                </a:tc>
                <a:tc>
                  <a:txBody>
                    <a:bodyPr/>
                    <a:lstStyle/>
                    <a:p>
                      <a:pPr algn="ctr"/>
                      <a:r>
                        <a:rPr lang="en-US" b="1"/>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dirty="0"/>
                        <a:t>VM Family</a:t>
                      </a:r>
                    </a:p>
                  </a:txBody>
                  <a:tcPr/>
                </a:tc>
                <a:tc>
                  <a:txBody>
                    <a:bodyPr/>
                    <a:lstStyle/>
                    <a:p>
                      <a:pPr algn="ctr"/>
                      <a:r>
                        <a:rPr lang="en-US"/>
                        <a:t>NV v2</a:t>
                      </a:r>
                    </a:p>
                  </a:txBody>
                  <a:tcPr/>
                </a:tc>
                <a:extLst>
                  <a:ext uri="{0D108BD9-81ED-4DB2-BD59-A6C34878D82A}">
                    <a16:rowId xmlns:a16="http://schemas.microsoft.com/office/drawing/2014/main" val="612389553"/>
                  </a:ext>
                </a:extLst>
              </a:tr>
              <a:tr h="370840">
                <a:tc>
                  <a:txBody>
                    <a:bodyPr/>
                    <a:lstStyle/>
                    <a:p>
                      <a:pPr algn="ctr"/>
                      <a:r>
                        <a:rPr lang="en-US" b="1" dirty="0"/>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a:t>Sizes</a:t>
                      </a:r>
                    </a:p>
                  </a:txBody>
                  <a:tcPr/>
                </a:tc>
                <a:tc>
                  <a:txBody>
                    <a:bodyPr/>
                    <a:lstStyle/>
                    <a:p>
                      <a:pPr algn="ctr"/>
                      <a:r>
                        <a:rPr lang="en-US" dirty="0"/>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dirty="0"/>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dirty="0"/>
                        <a:t>Broadwell</a:t>
                      </a:r>
                    </a:p>
                  </a:txBody>
                  <a:tcPr>
                    <a:solidFill>
                      <a:srgbClr val="92D050"/>
                    </a:solidFill>
                  </a:tcPr>
                </a:tc>
                <a:extLst>
                  <a:ext uri="{0D108BD9-81ED-4DB2-BD59-A6C34878D82A}">
                    <a16:rowId xmlns:a16="http://schemas.microsoft.com/office/drawing/2014/main" val="1619807933"/>
                  </a:ext>
                </a:extLst>
              </a:tr>
              <a:tr h="370840">
                <a:tc>
                  <a:txBody>
                    <a:bodyPr/>
                    <a:lstStyle/>
                    <a:p>
                      <a:pPr algn="ctr"/>
                      <a:r>
                        <a:rPr lang="en-US" b="1"/>
                        <a:t>VM RAM</a:t>
                      </a:r>
                    </a:p>
                  </a:txBody>
                  <a:tcPr/>
                </a:tc>
                <a:tc>
                  <a:txBody>
                    <a:bodyPr/>
                    <a:lstStyle/>
                    <a:p>
                      <a:pPr algn="ctr"/>
                      <a:r>
                        <a:rPr lang="en-US" dirty="0"/>
                        <a:t>112-448 GB</a:t>
                      </a:r>
                    </a:p>
                  </a:txBody>
                  <a:tcPr>
                    <a:solidFill>
                      <a:srgbClr val="92D050"/>
                    </a:solidFill>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dirty="0"/>
                        <a:t>~700-3000 GB</a:t>
                      </a:r>
                    </a:p>
                  </a:txBody>
                  <a:tcPr>
                    <a:solidFill>
                      <a:srgbClr val="92D050"/>
                    </a:solidFill>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dirty="0"/>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dirty="0"/>
                        <a:t>Quadro/Grid PC</a:t>
                      </a:r>
                    </a:p>
                  </a:txBody>
                  <a:tcPr>
                    <a:noFill/>
                  </a:tcPr>
                </a:tc>
                <a:extLst>
                  <a:ext uri="{0D108BD9-81ED-4DB2-BD59-A6C34878D82A}">
                    <a16:rowId xmlns:a16="http://schemas.microsoft.com/office/drawing/2014/main" val="2690215733"/>
                  </a:ext>
                </a:extLst>
              </a:tr>
            </a:tbl>
          </a:graphicData>
        </a:graphic>
      </p:graphicFrame>
      <p:pic>
        <p:nvPicPr>
          <p:cNvPr id="5" name="Picture 2" descr="http://images.nvidia.com/content/tesla/images/tesla-3-quater.png">
            <a:extLst>
              <a:ext uri="{FF2B5EF4-FFF2-40B4-BE49-F238E27FC236}">
                <a16:creationId xmlns:a16="http://schemas.microsoft.com/office/drawing/2014/main" id="{5D469DAA-495F-4B20-AC69-F9C836D13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003AB2B1-E432-4C2C-B4CD-4A8284A7213B}"/>
              </a:ext>
            </a:extLst>
          </p:cNvPr>
          <p:cNvGraphicFramePr>
            <a:graphicFrameLocks noGrp="1"/>
          </p:cNvGraphicFramePr>
          <p:nvPr>
            <p:extLst/>
          </p:nvPr>
        </p:nvGraphicFramePr>
        <p:xfrm>
          <a:off x="4259580" y="2057400"/>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dirty="0"/>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v2</a:t>
                      </a:r>
                    </a:p>
                  </a:txBody>
                  <a:tcPr/>
                </a:tc>
                <a:extLst>
                  <a:ext uri="{0D108BD9-81ED-4DB2-BD59-A6C34878D82A}">
                    <a16:rowId xmlns:a16="http://schemas.microsoft.com/office/drawing/2014/main" val="612389553"/>
                  </a:ext>
                </a:extLst>
              </a:tr>
              <a:tr h="370840">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8 GPU</a:t>
                      </a:r>
                    </a:p>
                  </a:txBody>
                  <a:tcPr>
                    <a:solidFill>
                      <a:srgbClr val="92D050"/>
                    </a:solidFill>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err="1"/>
                        <a:t>NVLink</a:t>
                      </a:r>
                      <a:endParaRPr lang="en-US" dirty="0"/>
                    </a:p>
                  </a:txBody>
                  <a:tcPr>
                    <a:solidFill>
                      <a:srgbClr val="92D050"/>
                    </a:solidFill>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Skylake</a:t>
                      </a:r>
                    </a:p>
                  </a:txBody>
                  <a:tcPr>
                    <a:solidFill>
                      <a:srgbClr val="92D050"/>
                    </a:solidFill>
                  </a:tcPr>
                </a:tc>
                <a:extLst>
                  <a:ext uri="{0D108BD9-81ED-4DB2-BD59-A6C34878D82A}">
                    <a16:rowId xmlns:a16="http://schemas.microsoft.com/office/drawing/2014/main" val="161980793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672 GB</a:t>
                      </a:r>
                    </a:p>
                  </a:txBody>
                  <a:tcPr>
                    <a:solidFill>
                      <a:srgbClr val="92D050"/>
                    </a:solidFill>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~1300 GB</a:t>
                      </a:r>
                    </a:p>
                  </a:txBody>
                  <a:tcPr>
                    <a:solidFill>
                      <a:srgbClr val="92D050"/>
                    </a:solidFill>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690215733"/>
                  </a:ext>
                </a:extLst>
              </a:tr>
            </a:tbl>
          </a:graphicData>
        </a:graphic>
      </p:graphicFrame>
      <p:pic>
        <p:nvPicPr>
          <p:cNvPr id="11" name="Picture 10">
            <a:extLst>
              <a:ext uri="{FF2B5EF4-FFF2-40B4-BE49-F238E27FC236}">
                <a16:creationId xmlns:a16="http://schemas.microsoft.com/office/drawing/2014/main" id="{8398E388-9487-492D-AA0C-59613709F894}"/>
              </a:ext>
            </a:extLst>
          </p:cNvPr>
          <p:cNvPicPr>
            <a:picLocks noChangeAspect="1"/>
          </p:cNvPicPr>
          <p:nvPr/>
        </p:nvPicPr>
        <p:blipFill rotWithShape="1">
          <a:blip r:embed="rId4"/>
          <a:srcRect r="8813"/>
          <a:stretch/>
        </p:blipFill>
        <p:spPr>
          <a:xfrm>
            <a:off x="9345752" y="2057400"/>
            <a:ext cx="2743200" cy="2123527"/>
          </a:xfrm>
          <a:prstGeom prst="rect">
            <a:avLst/>
          </a:prstGeom>
        </p:spPr>
      </p:pic>
    </p:spTree>
    <p:extLst>
      <p:ext uri="{BB962C8B-B14F-4D97-AF65-F5344CB8AC3E}">
        <p14:creationId xmlns:p14="http://schemas.microsoft.com/office/powerpoint/2010/main" val="205544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42"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02D3B04-09DB-419A-9482-86CC1DCC2E27}"/>
              </a:ext>
            </a:extLst>
          </p:cNvPr>
          <p:cNvSpPr>
            <a:spLocks noGrp="1"/>
          </p:cNvSpPr>
          <p:nvPr>
            <p:ph type="title"/>
          </p:nvPr>
        </p:nvSpPr>
        <p:spPr/>
        <p:txBody>
          <a:bodyPr/>
          <a:lstStyle/>
          <a:p>
            <a:r>
              <a:rPr kumimoji="1" lang="en-US" altLang="ja-JP" dirty="0"/>
              <a:t>Data Science VM</a:t>
            </a:r>
            <a:endParaRPr kumimoji="1" lang="ja-JP" altLang="en-US" dirty="0"/>
          </a:p>
        </p:txBody>
      </p:sp>
    </p:spTree>
    <p:extLst>
      <p:ext uri="{BB962C8B-B14F-4D97-AF65-F5344CB8AC3E}">
        <p14:creationId xmlns:p14="http://schemas.microsoft.com/office/powerpoint/2010/main" val="327623873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EE9CB8-A2FA-42AF-B598-06C1D30E911F}"/>
              </a:ext>
            </a:extLst>
          </p:cNvPr>
          <p:cNvSpPr/>
          <p:nvPr>
            <p:custDataLst>
              <p:tags r:id="rId1"/>
            </p:custDataLst>
          </p:nvPr>
        </p:nvSpPr>
        <p:spPr bwMode="auto">
          <a:xfrm>
            <a:off x="865" y="488"/>
            <a:ext cx="4052441" cy="6857027"/>
          </a:xfrm>
          <a:prstGeom prst="rect">
            <a:avLst/>
          </a:prstGeom>
          <a:solidFill>
            <a:srgbClr val="00188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A4F55EFD-4EC9-4467-8B88-13F4E73827C9}"/>
              </a:ext>
            </a:extLst>
          </p:cNvPr>
          <p:cNvSpPr txBox="1"/>
          <p:nvPr/>
        </p:nvSpPr>
        <p:spPr>
          <a:xfrm>
            <a:off x="123729" y="2886981"/>
            <a:ext cx="3806712" cy="1535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800" dirty="0">
                <a:solidFill>
                  <a:srgbClr val="FFFFFF"/>
                </a:solidFill>
                <a:latin typeface="Segoe UI Light"/>
              </a:rPr>
              <a:t>GPU </a:t>
            </a:r>
            <a:r>
              <a:rPr lang="en-US" sz="2800" dirty="0" err="1">
                <a:solidFill>
                  <a:srgbClr val="FFFFFF"/>
                </a:solidFill>
                <a:latin typeface="Segoe UI Light"/>
              </a:rPr>
              <a:t>構成済みの環境</a:t>
            </a:r>
            <a:endParaRPr lang="en-US" sz="2800" dirty="0">
              <a:solidFill>
                <a:srgbClr val="FFFFFF"/>
              </a:solidFill>
              <a:latin typeface="Segoe UI Light"/>
            </a:endParaRPr>
          </a:p>
          <a:p>
            <a:pPr defTabSz="914225">
              <a:lnSpc>
                <a:spcPct val="90000"/>
              </a:lnSpc>
              <a:spcAft>
                <a:spcPts val="600"/>
              </a:spcAft>
              <a:defRPr/>
            </a:pPr>
            <a:r>
              <a:rPr lang="en-US" sz="2800" dirty="0" err="1">
                <a:solidFill>
                  <a:srgbClr val="FFFFFF"/>
                </a:solidFill>
                <a:latin typeface="Segoe UI Light"/>
              </a:rPr>
              <a:t>データサイエンス</a:t>
            </a:r>
            <a:r>
              <a:rPr lang="en-US" sz="2800" dirty="0">
                <a:solidFill>
                  <a:srgbClr val="FFFFFF"/>
                </a:solidFill>
                <a:latin typeface="Segoe UI Light"/>
              </a:rPr>
              <a:t> &amp;</a:t>
            </a:r>
            <a:br>
              <a:rPr lang="en-US" sz="2800" dirty="0">
                <a:solidFill>
                  <a:srgbClr val="FFFFFF"/>
                </a:solidFill>
                <a:latin typeface="Segoe UI Light"/>
              </a:rPr>
            </a:br>
            <a:r>
              <a:rPr lang="en-US" sz="2800" dirty="0">
                <a:solidFill>
                  <a:srgbClr val="FFFFFF"/>
                </a:solidFill>
                <a:latin typeface="Segoe UI Light"/>
              </a:rPr>
              <a:t> </a:t>
            </a:r>
            <a:r>
              <a:rPr lang="en-US" sz="2800" dirty="0" err="1">
                <a:solidFill>
                  <a:srgbClr val="FFFFFF"/>
                </a:solidFill>
                <a:latin typeface="Segoe UI Light"/>
              </a:rPr>
              <a:t>モデリング、開発、展開</a:t>
            </a:r>
            <a:endParaRPr lang="en-US" sz="2800" dirty="0">
              <a:solidFill>
                <a:srgbClr val="FFFFFF"/>
              </a:solidFill>
              <a:latin typeface="Segoe UI Light"/>
            </a:endParaRPr>
          </a:p>
        </p:txBody>
      </p:sp>
      <p:sp>
        <p:nvSpPr>
          <p:cNvPr id="13" name="TextBox 12">
            <a:extLst>
              <a:ext uri="{FF2B5EF4-FFF2-40B4-BE49-F238E27FC236}">
                <a16:creationId xmlns:a16="http://schemas.microsoft.com/office/drawing/2014/main" id="{6CF7AAB8-2FDA-4CEF-A4B2-797C79A03F23}"/>
              </a:ext>
            </a:extLst>
          </p:cNvPr>
          <p:cNvSpPr txBox="1"/>
          <p:nvPr/>
        </p:nvSpPr>
        <p:spPr>
          <a:xfrm>
            <a:off x="123729" y="479866"/>
            <a:ext cx="3806712" cy="181276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3600" b="1" dirty="0" err="1">
                <a:solidFill>
                  <a:srgbClr val="FFFFFF"/>
                </a:solidFill>
                <a:latin typeface="Segoe UI Light"/>
              </a:rPr>
              <a:t>データサイエンス</a:t>
            </a:r>
            <a:br>
              <a:rPr lang="en-US" sz="3600" b="1" dirty="0">
                <a:solidFill>
                  <a:srgbClr val="FFFFFF"/>
                </a:solidFill>
                <a:latin typeface="Segoe UI Light"/>
              </a:rPr>
            </a:br>
            <a:r>
              <a:rPr lang="en-US" sz="3600" b="1" dirty="0" err="1">
                <a:solidFill>
                  <a:srgbClr val="FFFFFF"/>
                </a:solidFill>
                <a:latin typeface="Segoe UI Light"/>
              </a:rPr>
              <a:t>仮想マシン</a:t>
            </a:r>
            <a:endParaRPr lang="en-US" sz="3600" b="1" dirty="0">
              <a:solidFill>
                <a:srgbClr val="FFFFFF"/>
              </a:solidFill>
              <a:latin typeface="Segoe UI Light"/>
            </a:endParaRPr>
          </a:p>
          <a:p>
            <a:pPr defTabSz="914225">
              <a:lnSpc>
                <a:spcPct val="90000"/>
              </a:lnSpc>
              <a:spcAft>
                <a:spcPts val="600"/>
              </a:spcAft>
              <a:defRPr/>
            </a:pPr>
            <a:r>
              <a:rPr lang="en-US" sz="3200" dirty="0">
                <a:solidFill>
                  <a:srgbClr val="FFFFFF"/>
                </a:solidFill>
                <a:latin typeface="Segoe UI Light"/>
              </a:rPr>
              <a:t>(DSVM)</a:t>
            </a:r>
          </a:p>
        </p:txBody>
      </p:sp>
      <p:pic>
        <p:nvPicPr>
          <p:cNvPr id="2" name="Picture 1">
            <a:extLst>
              <a:ext uri="{FF2B5EF4-FFF2-40B4-BE49-F238E27FC236}">
                <a16:creationId xmlns:a16="http://schemas.microsoft.com/office/drawing/2014/main" id="{BDBFEEFE-A197-443B-8C7A-F7B5EEE87196}"/>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76170" y="795127"/>
            <a:ext cx="7852524" cy="5376684"/>
          </a:xfrm>
          <a:prstGeom prst="rect">
            <a:avLst/>
          </a:prstGeom>
        </p:spPr>
      </p:pic>
    </p:spTree>
    <p:extLst>
      <p:ext uri="{BB962C8B-B14F-4D97-AF65-F5344CB8AC3E}">
        <p14:creationId xmlns:p14="http://schemas.microsoft.com/office/powerpoint/2010/main" val="1897190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25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TIMING" val="|5.5|22.1|43.4|56"/>
</p:tagLst>
</file>

<file path=ppt/tags/tag46.xml><?xml version="1.0" encoding="utf-8"?>
<p:tagLst xmlns:a="http://schemas.openxmlformats.org/drawingml/2006/main" xmlns:r="http://schemas.openxmlformats.org/officeDocument/2006/relationships" xmlns:p="http://schemas.openxmlformats.org/presentationml/2006/main">
  <p:tag name="TIMING" val="|6.1|8.9|10.7|18.1|20.8|15.7"/>
</p:tagLst>
</file>

<file path=ppt/tags/tag47.xml><?xml version="1.0" encoding="utf-8"?>
<p:tagLst xmlns:a="http://schemas.openxmlformats.org/drawingml/2006/main" xmlns:r="http://schemas.openxmlformats.org/officeDocument/2006/relationships" xmlns:p="http://schemas.openxmlformats.org/presentationml/2006/main">
  <p:tag name="TIMING" val="|9.4|16.1|12.6"/>
</p:tagLst>
</file>

<file path=ppt/tags/tag48.xml><?xml version="1.0" encoding="utf-8"?>
<p:tagLst xmlns:a="http://schemas.openxmlformats.org/drawingml/2006/main" xmlns:r="http://schemas.openxmlformats.org/officeDocument/2006/relationships" xmlns:p="http://schemas.openxmlformats.org/presentationml/2006/main">
  <p:tag name="TIMING" val="|5.6|10.1|7.9"/>
</p:tagLst>
</file>

<file path=ppt/tags/tag49.xml><?xml version="1.0" encoding="utf-8"?>
<p:tagLst xmlns:a="http://schemas.openxmlformats.org/drawingml/2006/main" xmlns:r="http://schemas.openxmlformats.org/officeDocument/2006/relationships" xmlns:p="http://schemas.openxmlformats.org/presentationml/2006/main">
  <p:tag name="TIMING" val="|10.8|11"/>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TIMING" val="|8.4|7.5|7.8"/>
</p:tagLst>
</file>

<file path=ppt/tags/tag51.xml><?xml version="1.0" encoding="utf-8"?>
<p:tagLst xmlns:a="http://schemas.openxmlformats.org/drawingml/2006/main" xmlns:r="http://schemas.openxmlformats.org/officeDocument/2006/relationships" xmlns:p="http://schemas.openxmlformats.org/presentationml/2006/main">
  <p:tag name="TIMING" val="|10.5|10|3.3|4.9|3.2|4.8"/>
</p:tagLst>
</file>

<file path=ppt/tags/tag52.xml><?xml version="1.0" encoding="utf-8"?>
<p:tagLst xmlns:a="http://schemas.openxmlformats.org/drawingml/2006/main" xmlns:r="http://schemas.openxmlformats.org/officeDocument/2006/relationships" xmlns:p="http://schemas.openxmlformats.org/presentationml/2006/main">
  <p:tag name="TIMING" val="|9.8|23.8|14.4"/>
</p:tagLst>
</file>

<file path=ppt/tags/tag53.xml><?xml version="1.0" encoding="utf-8"?>
<p:tagLst xmlns:a="http://schemas.openxmlformats.org/drawingml/2006/main" xmlns:r="http://schemas.openxmlformats.org/officeDocument/2006/relationships" xmlns:p="http://schemas.openxmlformats.org/presentationml/2006/main">
  <p:tag name="TIMING" val="|20.9"/>
</p:tagLst>
</file>

<file path=ppt/tags/tag54.xml><?xml version="1.0" encoding="utf-8"?>
<p:tagLst xmlns:a="http://schemas.openxmlformats.org/drawingml/2006/main" xmlns:r="http://schemas.openxmlformats.org/officeDocument/2006/relationships" xmlns:p="http://schemas.openxmlformats.org/presentationml/2006/main">
  <p:tag name="TIMING" val="|25"/>
</p:tagLst>
</file>

<file path=ppt/tags/tag55.xml><?xml version="1.0" encoding="utf-8"?>
<p:tagLst xmlns:a="http://schemas.openxmlformats.org/drawingml/2006/main" xmlns:r="http://schemas.openxmlformats.org/officeDocument/2006/relationships" xmlns:p="http://schemas.openxmlformats.org/presentationml/2006/main">
  <p:tag name="TIMING" val="|9.9|10.4"/>
</p:tagLst>
</file>

<file path=ppt/tags/tag56.xml><?xml version="1.0" encoding="utf-8"?>
<p:tagLst xmlns:a="http://schemas.openxmlformats.org/drawingml/2006/main" xmlns:r="http://schemas.openxmlformats.org/officeDocument/2006/relationships" xmlns:p="http://schemas.openxmlformats.org/presentationml/2006/main">
  <p:tag name="TIMING" val="|57.1"/>
</p:tagLst>
</file>

<file path=ppt/tags/tag57.xml><?xml version="1.0" encoding="utf-8"?>
<p:tagLst xmlns:a="http://schemas.openxmlformats.org/drawingml/2006/main" xmlns:r="http://schemas.openxmlformats.org/officeDocument/2006/relationships" xmlns:p="http://schemas.openxmlformats.org/presentationml/2006/main">
  <p:tag name="TIMING" val="|9.8|27.3"/>
</p:tagLst>
</file>

<file path=ppt/tags/tag58.xml><?xml version="1.0" encoding="utf-8"?>
<p:tagLst xmlns:a="http://schemas.openxmlformats.org/drawingml/2006/main" xmlns:r="http://schemas.openxmlformats.org/officeDocument/2006/relationships" xmlns:p="http://schemas.openxmlformats.org/presentationml/2006/main">
  <p:tag name="TIMING" val="|35.9|15.7|5.9"/>
</p:tagLst>
</file>

<file path=ppt/tags/tag59.xml><?xml version="1.0" encoding="utf-8"?>
<p:tagLst xmlns:a="http://schemas.openxmlformats.org/drawingml/2006/main" xmlns:r="http://schemas.openxmlformats.org/officeDocument/2006/relationships" xmlns:p="http://schemas.openxmlformats.org/presentationml/2006/main">
  <p:tag name="TIMING" val="|3.1|42.3|21.4"/>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2_5-30721_Build_2016_Template_Light">
  <a:themeElements>
    <a:clrScheme name="TechSummit2018">
      <a:dk1>
        <a:srgbClr val="1A1A1A"/>
      </a:dk1>
      <a:lt1>
        <a:srgbClr val="FFFFFF"/>
      </a:lt1>
      <a:dk2>
        <a:srgbClr val="0D0D0D"/>
      </a:dk2>
      <a:lt2>
        <a:srgbClr val="0D0D0D"/>
      </a:lt2>
      <a:accent1>
        <a:srgbClr val="0070C0"/>
      </a:accent1>
      <a:accent2>
        <a:srgbClr val="002060"/>
      </a:accent2>
      <a:accent3>
        <a:srgbClr val="D83B01"/>
      </a:accent3>
      <a:accent4>
        <a:srgbClr val="FF8C00"/>
      </a:accent4>
      <a:accent5>
        <a:srgbClr val="757575"/>
      </a:accent5>
      <a:accent6>
        <a:srgbClr val="C4C4C4"/>
      </a:accent6>
      <a:hlink>
        <a:srgbClr val="00B0F0"/>
      </a:hlink>
      <a:folHlink>
        <a:srgbClr val="505050"/>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Light / MS P ゴシック">
      <a:majorFont>
        <a:latin typeface="Segoe Light"/>
        <a:ea typeface="ＭＳ Ｐゴシック"/>
        <a:cs typeface=""/>
      </a:majorFont>
      <a:minorFont>
        <a:latin typeface="Segoe Ligh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8925</Words>
  <Application>Microsoft Office PowerPoint</Application>
  <PresentationFormat>ワイド画面</PresentationFormat>
  <Paragraphs>1870</Paragraphs>
  <Slides>144</Slides>
  <Notes>67</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144</vt:i4>
      </vt:variant>
    </vt:vector>
  </HeadingPairs>
  <TitlesOfParts>
    <vt:vector size="159" baseType="lpstr">
      <vt:lpstr>Meiryo UI</vt:lpstr>
      <vt:lpstr>Segoe Light</vt:lpstr>
      <vt:lpstr>Yu Gothic UI</vt:lpstr>
      <vt:lpstr>Yu Gothic UI Light</vt:lpstr>
      <vt:lpstr>Yu Gothic UI Semibold</vt:lpstr>
      <vt:lpstr>Arial</vt:lpstr>
      <vt:lpstr>Calibri</vt:lpstr>
      <vt:lpstr>Cambria Math</vt:lpstr>
      <vt:lpstr>Consolas</vt:lpstr>
      <vt:lpstr>Segoe UI</vt:lpstr>
      <vt:lpstr>Segoe UI Light</vt:lpstr>
      <vt:lpstr>Segoe UI Semibold</vt:lpstr>
      <vt:lpstr>Segoe UI Semilight</vt:lpstr>
      <vt:lpstr>Wingdings</vt:lpstr>
      <vt:lpstr>2_5-30721_Build_2016_Template_Light</vt:lpstr>
      <vt:lpstr>Azure Machine Learning Services Hands-on</vt:lpstr>
      <vt:lpstr>事前確認</vt:lpstr>
      <vt:lpstr>効率的な学びのために</vt:lpstr>
      <vt:lpstr>Machine Learning on Azure</vt:lpstr>
      <vt:lpstr>Machine Learning flow on Azure</vt:lpstr>
      <vt:lpstr>Azure Machine Learning Services</vt:lpstr>
      <vt:lpstr>モデル開発は繰り返す</vt:lpstr>
      <vt:lpstr>Jupyter Notebook は素晴らしいツール</vt:lpstr>
      <vt:lpstr>まさか…</vt:lpstr>
      <vt:lpstr>機械学習の知識 + Cloud インフラの知識</vt:lpstr>
      <vt:lpstr>Azure Machine Learning services の実体</vt:lpstr>
      <vt:lpstr>Python での モデル開発</vt:lpstr>
      <vt:lpstr>カバー範囲</vt:lpstr>
      <vt:lpstr>よくある 環境</vt:lpstr>
      <vt:lpstr>Component</vt:lpstr>
      <vt:lpstr>PowerPoint プレゼンテーション</vt:lpstr>
      <vt:lpstr>利用ステップ</vt:lpstr>
      <vt:lpstr>使い慣れたライブラリ/フレームワーク</vt:lpstr>
      <vt:lpstr>柔軟な学習環境</vt:lpstr>
      <vt:lpstr>柔軟な推論環境</vt:lpstr>
      <vt:lpstr>実行履歴、モデル、データの共有</vt:lpstr>
      <vt:lpstr>セキュアな学習環境</vt:lpstr>
      <vt:lpstr>ML Ops</vt:lpstr>
      <vt:lpstr>基本ワークフロー</vt:lpstr>
      <vt:lpstr>PowerPoint プレゼンテーション</vt:lpstr>
      <vt:lpstr>Workspace</vt:lpstr>
      <vt:lpstr>Workspace Taxonomy</vt:lpstr>
      <vt:lpstr>Model</vt:lpstr>
      <vt:lpstr>Experiment</vt:lpstr>
      <vt:lpstr>Experiment</vt:lpstr>
      <vt:lpstr>Compute</vt:lpstr>
      <vt:lpstr>Image と Registry</vt:lpstr>
      <vt:lpstr>Data Store</vt:lpstr>
      <vt:lpstr>Model 管理</vt:lpstr>
      <vt:lpstr>Model ライフサイクル管理</vt:lpstr>
      <vt:lpstr>Model の展開</vt:lpstr>
      <vt:lpstr>Model 展開</vt:lpstr>
      <vt:lpstr>Python SDK</vt:lpstr>
      <vt:lpstr>前提</vt:lpstr>
      <vt:lpstr>PowerPoint プレゼンテーション</vt:lpstr>
      <vt:lpstr>Step 3 – Create remote compute target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from azureml.core.run import Run</vt:lpstr>
      <vt:lpstr>/output/ へのファイル保存</vt:lpstr>
      <vt:lpstr>PowerPoint プレゼンテーション</vt:lpstr>
      <vt:lpstr>学習ジョブ実行後に何が行われるか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Automated Machine Learning</vt:lpstr>
      <vt:lpstr>PowerPoint プレゼンテーション</vt:lpstr>
      <vt:lpstr>モデルの開発には、多くの 試行錯誤 が必要…</vt:lpstr>
      <vt:lpstr>PowerPoint プレゼンテーション</vt:lpstr>
      <vt:lpstr>PowerPoint プレゼンテーション</vt:lpstr>
      <vt:lpstr>効果的なアルゴリズム はどれ?</vt:lpstr>
      <vt:lpstr>Automated Machine Learning</vt:lpstr>
      <vt:lpstr>ジョブ出力例</vt:lpstr>
      <vt:lpstr>ジョブの管理</vt:lpstr>
      <vt:lpstr>対応範囲</vt:lpstr>
      <vt:lpstr>アルゴリズム</vt:lpstr>
      <vt:lpstr>Feature Engineering</vt:lpstr>
      <vt:lpstr>Model の説明</vt:lpstr>
      <vt:lpstr>Code 例</vt:lpstr>
      <vt:lpstr>Hyperparameter Tuning</vt:lpstr>
      <vt:lpstr>Hyperparameter</vt:lpstr>
      <vt:lpstr>Neural Network における  Hyperparameters の例</vt:lpstr>
      <vt:lpstr>Hyperparameter 選択の難しさ - Hyperparameter Explorer -</vt:lpstr>
      <vt:lpstr>ハイパーパラメーター と Compute の自動調整</vt:lpstr>
      <vt:lpstr>Hyperparamter のサンプリング</vt:lpstr>
      <vt:lpstr>Hyperparameters の探索手法</vt:lpstr>
      <vt:lpstr>code</vt:lpstr>
      <vt:lpstr>code</vt:lpstr>
      <vt:lpstr>大規模学習</vt:lpstr>
      <vt:lpstr>分散学習環境の検討事項</vt:lpstr>
      <vt:lpstr>インフラ</vt:lpstr>
      <vt:lpstr>Azure Machine Learning Computing</vt:lpstr>
      <vt:lpstr>FPGA</vt:lpstr>
      <vt:lpstr>Project Brainwave under the hood</vt:lpstr>
      <vt:lpstr>FPGA Technology</vt:lpstr>
      <vt:lpstr>CPU 対 FPGA</vt:lpstr>
      <vt:lpstr>FPGAによるハードウェアマイクロサービス</vt:lpstr>
      <vt:lpstr>世界中のサーバに FPGA を配備</vt:lpstr>
      <vt:lpstr>Deploying a model</vt:lpstr>
      <vt:lpstr>GPU</vt:lpstr>
      <vt:lpstr>DNN のための シリコンレベル の選択肢</vt:lpstr>
      <vt:lpstr>Azure Family of GPUs</vt:lpstr>
      <vt:lpstr>NC v3 Series の東日本リージョンでの展開</vt:lpstr>
      <vt:lpstr>New GPU Families</vt:lpstr>
      <vt:lpstr>Data Science VM</vt:lpstr>
      <vt:lpstr>PowerPoint プレゼンテーション</vt:lpstr>
      <vt:lpstr>データサイエンス仮想マシン（DSVM）</vt:lpstr>
      <vt:lpstr>Azure Databricks</vt:lpstr>
      <vt:lpstr>Databricks</vt:lpstr>
      <vt:lpstr>Azure Databricks</vt:lpstr>
      <vt:lpstr>Machine Learning on Azure Databricks</vt:lpstr>
      <vt:lpstr>Annotation へのチャレンジ</vt:lpstr>
      <vt:lpstr>Azure Machine Learning Service との連携</vt:lpstr>
      <vt:lpstr>Azure Notebook</vt:lpstr>
      <vt:lpstr>Azure Notebook</vt:lpstr>
      <vt:lpstr>Azure IoT Edge</vt:lpstr>
      <vt:lpstr>要件を踏まえた適材適所な配置</vt:lpstr>
      <vt:lpstr>ハイブリッドAI・IoTの実現</vt:lpstr>
      <vt:lpstr>Azure Machine Learning services  Python SDK から Azure IoT Edge デバイスへの展開</vt:lpstr>
      <vt:lpstr>手順</vt:lpstr>
      <vt:lpstr>ONNX</vt:lpstr>
      <vt:lpstr>ONNX</vt:lpstr>
      <vt:lpstr>PowerPoint プレゼンテーション</vt:lpstr>
      <vt:lpstr>PowerPoint プレゼンテーション</vt:lpstr>
      <vt:lpstr>ONNX Runtime</vt:lpstr>
      <vt:lpstr>ONNX Runtime - Python API</vt:lpstr>
      <vt:lpstr>Windows ML</vt:lpstr>
      <vt:lpstr>PowerPoint プレゼンテーション</vt:lpstr>
      <vt:lpstr>Windows ML アーキテクチャー</vt:lpstr>
      <vt:lpstr>Windows ML Simple Architecture </vt:lpstr>
      <vt:lpstr>Windows ML の全体像</vt:lpstr>
      <vt:lpstr>Windows ML 開発環境の要件</vt:lpstr>
      <vt:lpstr>ラッパー クラスの作成方法 (1)</vt:lpstr>
      <vt:lpstr>ラッパー クラスの作成方法 (2)</vt:lpstr>
      <vt:lpstr>推論に必要な実装</vt:lpstr>
      <vt:lpstr>サンプルで学ぶ Windows ML 開発実践</vt:lpstr>
      <vt:lpstr>自動生成されるラッパークラスは3種類</vt:lpstr>
      <vt:lpstr>ラッパー クラスの入力</vt:lpstr>
      <vt:lpstr>ラッパー クラスの出力</vt:lpstr>
      <vt:lpstr>注意: 入出力はモデルによって変わる</vt:lpstr>
      <vt:lpstr>(1) モデルをロードする</vt:lpstr>
      <vt:lpstr>(2) 入力を設定する</vt:lpstr>
      <vt:lpstr>(3) 推論を実行する</vt:lpstr>
      <vt:lpstr>C# (VB.NET) のデスクトップアプリに 機械学習の機能を追加したい</vt:lpstr>
      <vt:lpstr>デスクトップ アプリケーション with Windows ML </vt:lpstr>
      <vt:lpstr>応用編: Custom Vision Service を利用する</vt:lpstr>
      <vt:lpstr>Windows ML を試してみよう！</vt:lpstr>
      <vt:lpstr>ML.NET</vt:lpstr>
      <vt:lpstr>PowerPoint プレゼンテーション</vt:lpstr>
      <vt:lpstr>さあ、自分で動かして理解を深めましょう</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2019-02-25T14:08:09Z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2019-02-15T07:33:40.0930874Z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acd24c14-4729-46a7-818d-c083f2e1ec3b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